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 Bold" charset="1" panose="00000800000000000000"/>
      <p:regular r:id="rId25"/>
    </p:embeddedFont>
    <p:embeddedFont>
      <p:font typeface="Open Sans" charset="1" panose="00000000000000000000"/>
      <p:regular r:id="rId26"/>
    </p:embeddedFont>
    <p:embeddedFont>
      <p:font typeface="Noto Serif Display" charset="1" panose="02020502080505020204"/>
      <p:regular r:id="rId27"/>
    </p:embeddedFont>
    <p:embeddedFont>
      <p:font typeface="Poppins Bold" charset="1" panose="00000800000000000000"/>
      <p:regular r:id="rId28"/>
    </p:embeddedFont>
    <p:embeddedFont>
      <p:font typeface="Open Sans 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86864" y="2453318"/>
            <a:ext cx="13304382" cy="3086100"/>
            <a:chOff x="0" y="0"/>
            <a:chExt cx="3504035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504035" cy="812800"/>
            </a:xfrm>
            <a:custGeom>
              <a:avLst/>
              <a:gdLst/>
              <a:ahLst/>
              <a:cxnLst/>
              <a:rect r="r" b="b" t="t" l="l"/>
              <a:pathLst>
                <a:path h="812800" w="3504035">
                  <a:moveTo>
                    <a:pt x="0" y="0"/>
                  </a:moveTo>
                  <a:lnTo>
                    <a:pt x="3504035" y="0"/>
                  </a:lnTo>
                  <a:lnTo>
                    <a:pt x="35040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5040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8700" y="5968714"/>
            <a:ext cx="2814817" cy="3158280"/>
          </a:xfrm>
          <a:custGeom>
            <a:avLst/>
            <a:gdLst/>
            <a:ahLst/>
            <a:cxnLst/>
            <a:rect r="r" b="b" t="t" l="l"/>
            <a:pathLst>
              <a:path h="3158280" w="2814817">
                <a:moveTo>
                  <a:pt x="0" y="0"/>
                </a:moveTo>
                <a:lnTo>
                  <a:pt x="2814817" y="0"/>
                </a:lnTo>
                <a:lnTo>
                  <a:pt x="2814817" y="3158280"/>
                </a:lnTo>
                <a:lnTo>
                  <a:pt x="0" y="3158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40145" y="2588256"/>
            <a:ext cx="12797819" cy="268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METROCAR </a:t>
            </a:r>
          </a:p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FUNNEL ANALYSIS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OPTIMIZING THE CUSTOMER JOURNEY FOR METROCAR RIDE-SHARING APP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43998" y="7781142"/>
            <a:ext cx="10641048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127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MASTERY PROJECT</a:t>
            </a:r>
          </a:p>
          <a:p>
            <a:pPr algn="ctr">
              <a:lnSpc>
                <a:spcPts val="2239"/>
              </a:lnSpc>
            </a:pPr>
          </a:p>
          <a:p>
            <a:pPr algn="ctr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743998" y="9088894"/>
            <a:ext cx="10641048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 spc="10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CREATED BY  DR.SVITLANA KOVALIVSKA </a:t>
            </a:r>
          </a:p>
          <a:p>
            <a:pPr algn="ctr">
              <a:lnSpc>
                <a:spcPts val="1820"/>
              </a:lnSpc>
            </a:pPr>
            <a:r>
              <a:rPr lang="en-US" sz="1300" spc="10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THE  STUDY PURPOSES</a:t>
            </a:r>
          </a:p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 spc="10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06/12/2024, MASTERSCHOOL, GERMANY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44326" y="7909051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76735" y="823048"/>
            <a:ext cx="15018749" cy="4055778"/>
          </a:xfrm>
          <a:custGeom>
            <a:avLst/>
            <a:gdLst/>
            <a:ahLst/>
            <a:cxnLst/>
            <a:rect r="r" b="b" t="t" l="l"/>
            <a:pathLst>
              <a:path h="4055778" w="15018749">
                <a:moveTo>
                  <a:pt x="0" y="0"/>
                </a:moveTo>
                <a:lnTo>
                  <a:pt x="15018749" y="0"/>
                </a:lnTo>
                <a:lnTo>
                  <a:pt x="15018749" y="4055778"/>
                </a:lnTo>
                <a:lnTo>
                  <a:pt x="0" y="40557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636" t="-11599" r="0" b="-11599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76735" y="4929335"/>
            <a:ext cx="4812867" cy="276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5"/>
              </a:lnSpc>
            </a:pPr>
            <a:r>
              <a:rPr lang="en-US" sz="4559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Age Group Performance Across the Funnel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88836" y="4695765"/>
            <a:ext cx="11196728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Insights: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25-34 Age Group: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Highest engagement, from signup to leaving reviews.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35.6% of all users who downloaded the app fall in this group.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18-24 Age Group: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Smaller user base but strong performance in leaving reviews (70.6% review-to-ride ratio).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Fluctuating engagement across other funnel stages.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35-44 Age Group: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Solid mid-range performance, with steady drop-offs through the funnel.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45-54 Age Group: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Higher drop-offs post-signup, with only 34.5%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            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of downloaded users completing a ride.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Unknown Age Group:</a:t>
            </a: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Large proportion of users with missing age data.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992856" y="7661333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315843" y="547775"/>
            <a:ext cx="673880" cy="677751"/>
            <a:chOff x="0" y="0"/>
            <a:chExt cx="808158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08158">
                  <a:moveTo>
                    <a:pt x="0" y="0"/>
                  </a:moveTo>
                  <a:lnTo>
                    <a:pt x="808158" y="0"/>
                  </a:lnTo>
                  <a:lnTo>
                    <a:pt x="8081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08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44189" y="454748"/>
            <a:ext cx="4812867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Age Group Insights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92856" y="3047438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315843" y="547775"/>
            <a:ext cx="673880" cy="677751"/>
            <a:chOff x="0" y="0"/>
            <a:chExt cx="808158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08158">
                  <a:moveTo>
                    <a:pt x="0" y="0"/>
                  </a:moveTo>
                  <a:lnTo>
                    <a:pt x="808158" y="0"/>
                  </a:lnTo>
                  <a:lnTo>
                    <a:pt x="8081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08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736227" y="1512541"/>
            <a:ext cx="10523073" cy="5221710"/>
          </a:xfrm>
          <a:custGeom>
            <a:avLst/>
            <a:gdLst/>
            <a:ahLst/>
            <a:cxnLst/>
            <a:rect r="r" b="b" t="t" l="l"/>
            <a:pathLst>
              <a:path h="5221710" w="10523073">
                <a:moveTo>
                  <a:pt x="0" y="0"/>
                </a:moveTo>
                <a:lnTo>
                  <a:pt x="10523073" y="0"/>
                </a:lnTo>
                <a:lnTo>
                  <a:pt x="10523073" y="5221710"/>
                </a:lnTo>
                <a:lnTo>
                  <a:pt x="0" y="5221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992856" y="820415"/>
            <a:ext cx="5471386" cy="208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When Are Ride Requests Highest?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12986" y="3270250"/>
            <a:ext cx="3984531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Morning Peak: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Highest ride requests occur between 8–9 AM, likely due to commuters heading to work or school.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Afternoon Peak: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Requests surge again from 4–5 PM, coinciding with end-of-day activities.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Evening Demand: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Elevated requests persist from 6–7 PM, likely driven by leisure activities and late commutes.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992856" y="7661333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44189" y="454748"/>
            <a:ext cx="4812867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Surge Pricing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92856" y="3047438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315843" y="547775"/>
            <a:ext cx="673880" cy="677751"/>
            <a:chOff x="0" y="0"/>
            <a:chExt cx="808158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08158">
                  <a:moveTo>
                    <a:pt x="0" y="0"/>
                  </a:moveTo>
                  <a:lnTo>
                    <a:pt x="808158" y="0"/>
                  </a:lnTo>
                  <a:lnTo>
                    <a:pt x="8081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08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864752" y="1225526"/>
            <a:ext cx="9394548" cy="4637580"/>
          </a:xfrm>
          <a:custGeom>
            <a:avLst/>
            <a:gdLst/>
            <a:ahLst/>
            <a:cxnLst/>
            <a:rect r="r" b="b" t="t" l="l"/>
            <a:pathLst>
              <a:path h="4637580" w="9394548">
                <a:moveTo>
                  <a:pt x="0" y="0"/>
                </a:moveTo>
                <a:lnTo>
                  <a:pt x="9394548" y="0"/>
                </a:lnTo>
                <a:lnTo>
                  <a:pt x="9394548" y="4637579"/>
                </a:lnTo>
                <a:lnTo>
                  <a:pt x="0" y="4637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2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992856" y="820415"/>
            <a:ext cx="5471386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Price Distribution Remains Stable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4309" y="3463983"/>
            <a:ext cx="4126663" cy="493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average ride price remains consistent around $20 across all hours of the day, showing </a:t>
            </a:r>
            <a:r>
              <a:rPr lang="en-US" b="true" sz="200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 correlation between demand peaks and pricing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</a:p>
          <a:p>
            <a:pPr algn="l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Age groups also display minimal variance in price sensitivity, with similar distributions across cohorts.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992856" y="7661333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44189" y="454748"/>
            <a:ext cx="4812867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Surge Pricing Analysis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92856" y="3047438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315843" y="547775"/>
            <a:ext cx="673880" cy="677751"/>
            <a:chOff x="0" y="0"/>
            <a:chExt cx="808158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08158">
                  <a:moveTo>
                    <a:pt x="0" y="0"/>
                  </a:moveTo>
                  <a:lnTo>
                    <a:pt x="808158" y="0"/>
                  </a:lnTo>
                  <a:lnTo>
                    <a:pt x="8081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08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138358" y="2638638"/>
            <a:ext cx="12062271" cy="6059993"/>
          </a:xfrm>
          <a:custGeom>
            <a:avLst/>
            <a:gdLst/>
            <a:ahLst/>
            <a:cxnLst/>
            <a:rect r="r" b="b" t="t" l="l"/>
            <a:pathLst>
              <a:path h="6059993" w="12062271">
                <a:moveTo>
                  <a:pt x="0" y="0"/>
                </a:moveTo>
                <a:lnTo>
                  <a:pt x="12062271" y="0"/>
                </a:lnTo>
                <a:lnTo>
                  <a:pt x="12062271" y="6059993"/>
                </a:lnTo>
                <a:lnTo>
                  <a:pt x="0" y="6059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992856" y="820415"/>
            <a:ext cx="5471386" cy="208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Biggest Drop-Off Point: Request to Ride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2856" y="7661333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12986" y="3327910"/>
            <a:ext cx="4126663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Insight: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Focus on improving the Request-to-Ride completion stage for all platforms, especially Web.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Ride Completion - Bottleneck stage across all platforms: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Major drop:  Android (51.12%), iOS (50.76%), Web (49.80%).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About 70% of riders leave reviews, with Web slightly behind.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12868" y="454748"/>
            <a:ext cx="5244188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Overall Conversion Improvement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2986" y="3047590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290406" y="536724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566332" y="1719989"/>
            <a:ext cx="8726784" cy="6682776"/>
          </a:xfrm>
          <a:custGeom>
            <a:avLst/>
            <a:gdLst/>
            <a:ahLst/>
            <a:cxnLst/>
            <a:rect r="r" b="b" t="t" l="l"/>
            <a:pathLst>
              <a:path h="6682776" w="8726784">
                <a:moveTo>
                  <a:pt x="0" y="0"/>
                </a:moveTo>
                <a:lnTo>
                  <a:pt x="8726784" y="0"/>
                </a:lnTo>
                <a:lnTo>
                  <a:pt x="8726784" y="6682776"/>
                </a:lnTo>
                <a:lnTo>
                  <a:pt x="0" y="66827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3" t="0" r="-28866" b="-86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12986" y="1176374"/>
            <a:ext cx="9212338" cy="20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5"/>
              </a:lnSpc>
            </a:pPr>
            <a:r>
              <a:rPr lang="en-US" sz="4559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Drop in Accept-Pickup Time After 10 minutes </a:t>
            </a:r>
          </a:p>
          <a:p>
            <a:pPr algn="l">
              <a:lnSpc>
                <a:spcPts val="5335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812986" y="3222573"/>
            <a:ext cx="6419087" cy="6248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Potential issues: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 Delays:</a:t>
            </a:r>
            <a:r>
              <a:rPr lang="en-US" b="true" sz="2199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1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Longer driver response times may result in unaccepted rides, as users lose patience.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cancellations:</a:t>
            </a:r>
            <a:r>
              <a:rPr lang="en-US" sz="21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Users might be canceling their requests if they don't get a timely response, especially if they experience longer than expected wait times.</a:t>
            </a:r>
          </a:p>
          <a:p>
            <a:pPr algn="l">
              <a:lnSpc>
                <a:spcPts val="3079"/>
              </a:lnSpc>
            </a:pP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Operational Inefficiencies: </a:t>
            </a:r>
            <a:r>
              <a:rPr lang="en-US" sz="21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There may be issues with the matching process or system delays preventing faster responses.</a:t>
            </a:r>
          </a:p>
          <a:p>
            <a:pPr algn="l">
              <a:lnSpc>
                <a:spcPts val="3188"/>
              </a:lnSpc>
            </a:pPr>
          </a:p>
          <a:p>
            <a:pPr algn="l">
              <a:lnSpc>
                <a:spcPts val="3188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12868" y="454748"/>
            <a:ext cx="5244188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Overall Conversion Improvement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92856" y="3047438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290406" y="536724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534509" y="7272370"/>
            <a:ext cx="7912727" cy="2650763"/>
          </a:xfrm>
          <a:custGeom>
            <a:avLst/>
            <a:gdLst/>
            <a:ahLst/>
            <a:cxnLst/>
            <a:rect r="r" b="b" t="t" l="l"/>
            <a:pathLst>
              <a:path h="2650763" w="7912727">
                <a:moveTo>
                  <a:pt x="0" y="0"/>
                </a:moveTo>
                <a:lnTo>
                  <a:pt x="7912727" y="0"/>
                </a:lnTo>
                <a:lnTo>
                  <a:pt x="7912727" y="2650764"/>
                </a:lnTo>
                <a:lnTo>
                  <a:pt x="0" y="265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534509" y="1428570"/>
            <a:ext cx="11301259" cy="5565870"/>
          </a:xfrm>
          <a:custGeom>
            <a:avLst/>
            <a:gdLst/>
            <a:ahLst/>
            <a:cxnLst/>
            <a:rect r="r" b="b" t="t" l="l"/>
            <a:pathLst>
              <a:path h="5565870" w="11301259">
                <a:moveTo>
                  <a:pt x="0" y="0"/>
                </a:moveTo>
                <a:lnTo>
                  <a:pt x="11301259" y="0"/>
                </a:lnTo>
                <a:lnTo>
                  <a:pt x="11301259" y="5565870"/>
                </a:lnTo>
                <a:lnTo>
                  <a:pt x="0" y="55658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" t="0" r="-1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92856" y="963136"/>
            <a:ext cx="4730512" cy="208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Analysis: </a:t>
            </a:r>
            <a:r>
              <a:rPr lang="en-US" sz="456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loses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12868" y="454748"/>
            <a:ext cx="5244188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Overall Conversion Improvement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9108" y="3241675"/>
            <a:ext cx="5495402" cy="634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Potential revenue losses: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At the requests stage, potential revenue is $7.7M.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By the accepts stage, it drops to $4.97M, with a loss of $2.74M.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By completed rides, revenue decreases further to $4.47M, with a total loss of $3.24M.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At the paid rides stage, potential revenue is $4.25M, with a total loss of $3.46M.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Potential r</a:t>
            </a:r>
            <a:r>
              <a:rPr lang="en-US" sz="2000" b="true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evenue per lost user rises as the funnel progresses: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At the accepts stage, it reaches $110.87.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By completed rides, it increases to $293.53.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92856" y="3047438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290406" y="536724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562542" y="7578495"/>
            <a:ext cx="6673059" cy="2185427"/>
          </a:xfrm>
          <a:custGeom>
            <a:avLst/>
            <a:gdLst/>
            <a:ahLst/>
            <a:cxnLst/>
            <a:rect r="r" b="b" t="t" l="l"/>
            <a:pathLst>
              <a:path h="2185427" w="6673059">
                <a:moveTo>
                  <a:pt x="0" y="0"/>
                </a:moveTo>
                <a:lnTo>
                  <a:pt x="6673059" y="0"/>
                </a:lnTo>
                <a:lnTo>
                  <a:pt x="6673059" y="2185427"/>
                </a:lnTo>
                <a:lnTo>
                  <a:pt x="0" y="2185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392353" y="933015"/>
            <a:ext cx="9411469" cy="6364021"/>
          </a:xfrm>
          <a:custGeom>
            <a:avLst/>
            <a:gdLst/>
            <a:ahLst/>
            <a:cxnLst/>
            <a:rect r="r" b="b" t="t" l="l"/>
            <a:pathLst>
              <a:path h="6364021" w="9411469">
                <a:moveTo>
                  <a:pt x="0" y="0"/>
                </a:moveTo>
                <a:lnTo>
                  <a:pt x="9411469" y="0"/>
                </a:lnTo>
                <a:lnTo>
                  <a:pt x="9411469" y="6364021"/>
                </a:lnTo>
                <a:lnTo>
                  <a:pt x="0" y="63640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92856" y="3829810"/>
            <a:ext cx="4730512" cy="515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model forecasts an increase in Paid Rides as follows: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• Original Paid Rides</a:t>
            </a: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212,628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• Forecasted Paid Rides: </a:t>
            </a: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273,324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(increase of 60,696)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• Original Revenue: </a:t>
            </a: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$4.32 million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• Forecasted Revenue: </a:t>
            </a: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$5.55 million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true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(increase of $1.23 million)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This reflects the impact of assumptions like user growth, fare adjustments, and conversion improvements on revenue from paid rides.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12868" y="454748"/>
            <a:ext cx="5244188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Overall Conversion Improvement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92856" y="963136"/>
            <a:ext cx="4730512" cy="208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Analysis: </a:t>
            </a:r>
            <a:r>
              <a:rPr lang="en-US" sz="456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Forecast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92856" y="3047438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290406" y="536724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165566" y="1488057"/>
            <a:ext cx="8849483" cy="5807473"/>
          </a:xfrm>
          <a:custGeom>
            <a:avLst/>
            <a:gdLst/>
            <a:ahLst/>
            <a:cxnLst/>
            <a:rect r="r" b="b" t="t" l="l"/>
            <a:pathLst>
              <a:path h="5807473" w="8849483">
                <a:moveTo>
                  <a:pt x="0" y="0"/>
                </a:moveTo>
                <a:lnTo>
                  <a:pt x="8849483" y="0"/>
                </a:lnTo>
                <a:lnTo>
                  <a:pt x="8849483" y="5807473"/>
                </a:lnTo>
                <a:lnTo>
                  <a:pt x="0" y="5807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992856" y="7476505"/>
            <a:ext cx="11301259" cy="2472150"/>
          </a:xfrm>
          <a:custGeom>
            <a:avLst/>
            <a:gdLst/>
            <a:ahLst/>
            <a:cxnLst/>
            <a:rect r="r" b="b" t="t" l="l"/>
            <a:pathLst>
              <a:path h="2472150" w="11301259">
                <a:moveTo>
                  <a:pt x="0" y="0"/>
                </a:moveTo>
                <a:lnTo>
                  <a:pt x="11301259" y="0"/>
                </a:lnTo>
                <a:lnTo>
                  <a:pt x="11301259" y="2472150"/>
                </a:lnTo>
                <a:lnTo>
                  <a:pt x="0" y="2472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12986" y="3241675"/>
            <a:ext cx="5454769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Conclusion: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test shows no significant difference between the current and forecasted revenue.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This confirms that the model based on the assumptions of lost revenue accurately reflects the real data, validating its use for decision-making.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912868" y="454748"/>
            <a:ext cx="5244188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Overall Conversion Improvement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92856" y="963136"/>
            <a:ext cx="4730512" cy="208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Analysis: </a:t>
            </a:r>
          </a:p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A/B Test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762432" y="2413851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849279" y="285774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49279" y="625817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758459" y="2646715"/>
            <a:ext cx="677751" cy="677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758459" y="4950389"/>
            <a:ext cx="677751" cy="708822"/>
            <a:chOff x="0" y="0"/>
            <a:chExt cx="812800" cy="8500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50063"/>
            </a:xfrm>
            <a:custGeom>
              <a:avLst/>
              <a:gdLst/>
              <a:ahLst/>
              <a:cxnLst/>
              <a:rect r="r" b="b" t="t" l="l"/>
              <a:pathLst>
                <a:path h="85006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0063"/>
                  </a:lnTo>
                  <a:lnTo>
                    <a:pt x="0" y="850063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812800" cy="8786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758459" y="3726092"/>
            <a:ext cx="677751" cy="730164"/>
            <a:chOff x="0" y="0"/>
            <a:chExt cx="812800" cy="87565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75657"/>
            </a:xfrm>
            <a:custGeom>
              <a:avLst/>
              <a:gdLst/>
              <a:ahLst/>
              <a:cxnLst/>
              <a:rect r="r" b="b" t="t" l="l"/>
              <a:pathLst>
                <a:path h="8756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75657"/>
                  </a:lnTo>
                  <a:lnTo>
                    <a:pt x="0" y="875657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904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758459" y="6002111"/>
            <a:ext cx="677751" cy="6777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315843" y="547775"/>
            <a:ext cx="673880" cy="677751"/>
            <a:chOff x="0" y="0"/>
            <a:chExt cx="808158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0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08158">
                  <a:moveTo>
                    <a:pt x="0" y="0"/>
                  </a:moveTo>
                  <a:lnTo>
                    <a:pt x="808158" y="0"/>
                  </a:lnTo>
                  <a:lnTo>
                    <a:pt x="8081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08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1696701" y="990600"/>
            <a:ext cx="5794959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Optimizing the Metrocar Funnel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739308" y="2478088"/>
            <a:ext cx="4250414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Platform Insights: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Invest more in iOS and Android; revamp Web UX.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Demographics: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Prioritize the 25-34 age group; improve accessibility for 45+.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Bottlenecks: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Optimize driver response times and reduce Request-to-Ride drop-offs.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Surge Pricing: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Implement during commuting and weekend peaks.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1849279" y="455795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18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912868" y="454748"/>
            <a:ext cx="5244188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Overall Conversion Improvement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028700" y="1225526"/>
            <a:ext cx="9651236" cy="4973411"/>
          </a:xfrm>
          <a:custGeom>
            <a:avLst/>
            <a:gdLst/>
            <a:ahLst/>
            <a:cxnLst/>
            <a:rect r="r" b="b" t="t" l="l"/>
            <a:pathLst>
              <a:path h="4973411" w="9651236">
                <a:moveTo>
                  <a:pt x="0" y="0"/>
                </a:moveTo>
                <a:lnTo>
                  <a:pt x="9651236" y="0"/>
                </a:lnTo>
                <a:lnTo>
                  <a:pt x="9651236" y="4973411"/>
                </a:lnTo>
                <a:lnTo>
                  <a:pt x="0" y="4973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64" t="-8968" r="-1964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842458" y="3600450"/>
            <a:ext cx="12603085" cy="3086100"/>
            <a:chOff x="0" y="0"/>
            <a:chExt cx="3319331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19331" cy="812800"/>
            </a:xfrm>
            <a:custGeom>
              <a:avLst/>
              <a:gdLst/>
              <a:ahLst/>
              <a:cxnLst/>
              <a:rect r="r" b="b" t="t" l="l"/>
              <a:pathLst>
                <a:path h="812800" w="3319331">
                  <a:moveTo>
                    <a:pt x="0" y="0"/>
                  </a:moveTo>
                  <a:lnTo>
                    <a:pt x="3319331" y="0"/>
                  </a:lnTo>
                  <a:lnTo>
                    <a:pt x="33193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31933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951520" y="3854101"/>
            <a:ext cx="12384959" cy="232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2"/>
              </a:lnSpc>
              <a:spcBef>
                <a:spcPct val="0"/>
              </a:spcBef>
            </a:pPr>
            <a:r>
              <a:rPr lang="en-US" b="true" sz="1359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03005" y="8333592"/>
            <a:ext cx="868199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7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GITHUB.COM/KOVALIVSKA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2986" y="1028700"/>
            <a:ext cx="15557507" cy="3843314"/>
            <a:chOff x="0" y="0"/>
            <a:chExt cx="20743343" cy="5124419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1460" r="0" b="31460"/>
            <a:stretch>
              <a:fillRect/>
            </a:stretch>
          </p:blipFill>
          <p:spPr>
            <a:xfrm flipH="false" flipV="false">
              <a:off x="0" y="0"/>
              <a:ext cx="20743343" cy="5124419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34292" y="7022681"/>
            <a:ext cx="1042538" cy="47625"/>
            <a:chOff x="0" y="0"/>
            <a:chExt cx="274578" cy="125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34292" y="6036729"/>
            <a:ext cx="5298858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34292" y="7279856"/>
            <a:ext cx="4437683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This project aims to analyze Metrocar's customer funnel to identify drop-off points, optimize user retention, and provide data-driven recommendations for improving platform performance and customer engagement.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60596" y="6374030"/>
            <a:ext cx="4761174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About Service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Metrocar's business model is based on a platform that connects riders with drivers through a mobile application. Metrocar acts as an intermediary between riders and drivers, providing a user-friendly platform to connect them and facilitate the ride-hailing process.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665752" y="2826661"/>
            <a:ext cx="1042538" cy="47625"/>
            <a:chOff x="0" y="0"/>
            <a:chExt cx="274578" cy="12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603816" y="1199038"/>
            <a:ext cx="5562460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Metrocar Customer Funnel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696840" y="3867124"/>
            <a:ext cx="677751" cy="6777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787660" y="40431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9"/>
              </a:lnSpc>
              <a:spcBef>
                <a:spcPct val="0"/>
              </a:spcBef>
            </a:pPr>
            <a:r>
              <a:rPr lang="en-US" b="true" sz="17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696840" y="5567341"/>
            <a:ext cx="677751" cy="6777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787660" y="57433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9"/>
              </a:lnSpc>
              <a:spcBef>
                <a:spcPct val="0"/>
              </a:spcBef>
            </a:pPr>
            <a:r>
              <a:rPr lang="en-US" b="true" sz="17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1696840" y="7267559"/>
            <a:ext cx="677751" cy="6777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679407" y="2845711"/>
            <a:ext cx="4579893" cy="421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sz="206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Stages:  </a:t>
            </a:r>
            <a:r>
              <a:rPr lang="en-US" sz="206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App Download → Signup → Request Ride → Ride Accepted → Ride Completed → Payment → Review.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sz="206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points:</a:t>
            </a:r>
          </a:p>
          <a:p>
            <a:pPr algn="l" marL="446847" indent="-223424" lvl="1">
              <a:lnSpc>
                <a:spcPts val="2897"/>
              </a:lnSpc>
              <a:buFont typeface="Arial"/>
              <a:buChar char="•"/>
            </a:pPr>
            <a:r>
              <a:rPr lang="en-US" sz="206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Users drop off at every stage.</a:t>
            </a:r>
          </a:p>
          <a:p>
            <a:pPr algn="l" marL="446847" indent="-223424" lvl="1">
              <a:lnSpc>
                <a:spcPts val="2897"/>
              </a:lnSpc>
              <a:buFont typeface="Arial"/>
              <a:buChar char="•"/>
            </a:pPr>
            <a:r>
              <a:rPr lang="en-US" sz="206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Optimizing each stage leads to higher revenue and user satisfaction.</a:t>
            </a:r>
          </a:p>
          <a:p>
            <a:pPr algn="l">
              <a:lnSpc>
                <a:spcPts val="1738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1787660" y="7443556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9"/>
              </a:lnSpc>
              <a:spcBef>
                <a:spcPct val="0"/>
              </a:spcBef>
            </a:pPr>
            <a:r>
              <a:rPr lang="en-US" b="true" sz="17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450453" y="1336030"/>
            <a:ext cx="9249878" cy="7770709"/>
          </a:xfrm>
          <a:custGeom>
            <a:avLst/>
            <a:gdLst/>
            <a:ahLst/>
            <a:cxnLst/>
            <a:rect r="r" b="b" t="t" l="l"/>
            <a:pathLst>
              <a:path h="7770709" w="9249878">
                <a:moveTo>
                  <a:pt x="0" y="0"/>
                </a:moveTo>
                <a:lnTo>
                  <a:pt x="9249878" y="0"/>
                </a:lnTo>
                <a:lnTo>
                  <a:pt x="9249878" y="7770709"/>
                </a:lnTo>
                <a:lnTo>
                  <a:pt x="0" y="77707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97" r="0" b="-797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1696840" y="4717233"/>
            <a:ext cx="677751" cy="6777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696840" y="6416542"/>
            <a:ext cx="677751" cy="6777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FF72"/>
            </a:soli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696840" y="3093883"/>
            <a:ext cx="677751" cy="6777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696840" y="8116759"/>
            <a:ext cx="677751" cy="656185"/>
            <a:chOff x="0" y="0"/>
            <a:chExt cx="812800" cy="78693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86937"/>
            </a:xfrm>
            <a:custGeom>
              <a:avLst/>
              <a:gdLst/>
              <a:ahLst/>
              <a:cxnLst/>
              <a:rect r="r" b="b" t="t" l="l"/>
              <a:pathLst>
                <a:path h="78693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86937"/>
                  </a:lnTo>
                  <a:lnTo>
                    <a:pt x="0" y="786937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812800" cy="815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07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58262" y="732683"/>
            <a:ext cx="10645094" cy="9248332"/>
          </a:xfrm>
          <a:custGeom>
            <a:avLst/>
            <a:gdLst/>
            <a:ahLst/>
            <a:cxnLst/>
            <a:rect r="r" b="b" t="t" l="l"/>
            <a:pathLst>
              <a:path h="9248332" w="10645094">
                <a:moveTo>
                  <a:pt x="0" y="0"/>
                </a:moveTo>
                <a:lnTo>
                  <a:pt x="10645094" y="0"/>
                </a:lnTo>
                <a:lnTo>
                  <a:pt x="10645094" y="9248331"/>
                </a:lnTo>
                <a:lnTo>
                  <a:pt x="0" y="9248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70" r="0" b="-417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499834" y="2710825"/>
            <a:ext cx="1042538" cy="47625"/>
            <a:chOff x="0" y="0"/>
            <a:chExt cx="274578" cy="125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422189" y="990600"/>
            <a:ext cx="5387072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Exploration and Methodology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36923" y="990600"/>
            <a:ext cx="5798887" cy="703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Sources: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5 datasets: App Downloads, Signups, Ride Requests, Transactions, and Reviews.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Exploration Steps: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Merged datasets using unique keys.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Cleaned data to handle null values, duplicates, and inconsistent timestamps.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Conducted descriptive analysis to understand distributions and patterns.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Methodology: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Funnel construction: Tracked user progression through the funnel stages.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Conversion analysis: Measured drop-off rates using "Percent of Previous" and "Percent of Top" methods.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Segmentation: Analyzed performance by platform, age group, and time of day.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665752" y="2826661"/>
            <a:ext cx="1042538" cy="47625"/>
            <a:chOff x="0" y="0"/>
            <a:chExt cx="274578" cy="12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603816" y="1199038"/>
            <a:ext cx="5562460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What Are We Solving?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696840" y="4257408"/>
            <a:ext cx="677751" cy="6777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787660" y="437644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9"/>
              </a:lnSpc>
              <a:spcBef>
                <a:spcPct val="0"/>
              </a:spcBef>
            </a:pPr>
            <a:r>
              <a:rPr lang="en-US" b="true" sz="17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696840" y="6935869"/>
            <a:ext cx="677751" cy="6777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787660" y="57433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9"/>
              </a:lnSpc>
              <a:spcBef>
                <a:spcPct val="0"/>
              </a:spcBef>
            </a:pPr>
            <a:r>
              <a:rPr lang="en-US" b="true" sz="17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99491" y="2060343"/>
            <a:ext cx="8921275" cy="764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Business Questions:</a:t>
            </a:r>
          </a:p>
          <a:p>
            <a:pPr algn="l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2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_</a:t>
            </a: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Funnel Optimization: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Which s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tages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funnel have the highest drop-offs?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How can we improve conversion rates at these stages?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Platform Performance: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Which platform (iOS, Android, Web) performs best, and where should we focus our marketing budget?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Ag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Grou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Ins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gh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ts: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Which age groups perform best at each funnel stage?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How can we better engage underperforming demographics?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Surge Pricing Analysis: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How do ride requests distribute across different times of the day?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Is surge pricing a viable strategy for Metrocar?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5. 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Overall Conversion Improvement:</a:t>
            </a:r>
          </a:p>
          <a:p>
            <a:pPr algn="l" marL="863601" indent="-287867" lvl="2">
              <a:lnSpc>
                <a:spcPts val="2800"/>
              </a:lnSpc>
              <a:buAutoNum type="alphaLcPeriod" startAt="1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What specific steps can be taken to improve the lowest-performing parts of the funnel?</a:t>
            </a:r>
          </a:p>
          <a:p>
            <a:pPr algn="l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1756572" y="710731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9"/>
              </a:lnSpc>
              <a:spcBef>
                <a:spcPct val="0"/>
              </a:spcBef>
            </a:pPr>
            <a:r>
              <a:rPr lang="en-US" b="true" sz="17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1696840" y="5610419"/>
            <a:ext cx="677751" cy="6777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696840" y="8258877"/>
            <a:ext cx="677751" cy="6777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696840" y="3093883"/>
            <a:ext cx="677751" cy="6777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2986" y="3047590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290406" y="536724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625853" y="1686353"/>
            <a:ext cx="11301259" cy="6046174"/>
          </a:xfrm>
          <a:custGeom>
            <a:avLst/>
            <a:gdLst/>
            <a:ahLst/>
            <a:cxnLst/>
            <a:rect r="r" b="b" t="t" l="l"/>
            <a:pathLst>
              <a:path h="6046174" w="11301259">
                <a:moveTo>
                  <a:pt x="0" y="0"/>
                </a:moveTo>
                <a:lnTo>
                  <a:pt x="11301259" y="0"/>
                </a:lnTo>
                <a:lnTo>
                  <a:pt x="11301259" y="6046174"/>
                </a:lnTo>
                <a:lnTo>
                  <a:pt x="0" y="6046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12986" y="963291"/>
            <a:ext cx="4812867" cy="140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5"/>
              </a:lnSpc>
            </a:pPr>
            <a:r>
              <a:rPr lang="en-US" sz="4559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Funnel Analysis Overview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93416" y="3198514"/>
            <a:ext cx="5032436" cy="669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Metrics: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tal Downloads: 23,608 users entered the funnel.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Signups: 74.68% conversion from downloads.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Ride Requests: 70.4% conversion from signups.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Ride Accepted: 98.97% acceptance rate.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Rid</a:t>
            </a: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es Completed: 6,233 rides completed (50.7% conversion from requests).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Paid Rides: 100% of completed rides were paid.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Reviews: 4,348 users left reviews (69.8% of riders).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44189" y="454748"/>
            <a:ext cx="4812867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Funnel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2986" y="3047590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290406" y="536724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891721" y="1572769"/>
            <a:ext cx="8159046" cy="5811119"/>
          </a:xfrm>
          <a:custGeom>
            <a:avLst/>
            <a:gdLst/>
            <a:ahLst/>
            <a:cxnLst/>
            <a:rect r="r" b="b" t="t" l="l"/>
            <a:pathLst>
              <a:path h="5811119" w="8159046">
                <a:moveTo>
                  <a:pt x="0" y="0"/>
                </a:moveTo>
                <a:lnTo>
                  <a:pt x="8159046" y="0"/>
                </a:lnTo>
                <a:lnTo>
                  <a:pt x="8159046" y="5811119"/>
                </a:lnTo>
                <a:lnTo>
                  <a:pt x="0" y="5811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12986" y="963291"/>
            <a:ext cx="9212338" cy="20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5"/>
              </a:lnSpc>
            </a:pPr>
            <a:r>
              <a:rPr lang="en-US" sz="4559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of Time Between Registration and First Use: Impact of 1 and 2 Day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12986" y="3333340"/>
            <a:ext cx="7825973" cy="654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4"/>
              </a:lnSpc>
            </a:pPr>
            <a:r>
              <a:rPr lang="en-US" sz="2317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Conclusions:</a:t>
            </a:r>
          </a:p>
          <a:p>
            <a:pPr algn="l" marL="500403" indent="-250202" lvl="1">
              <a:lnSpc>
                <a:spcPts val="3244"/>
              </a:lnSpc>
              <a:buAutoNum type="arabicPeriod" startAt="1"/>
            </a:pPr>
            <a:r>
              <a:rPr lang="en-US" sz="231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Time Distribution: Most users start using the app within 1-2 days after registration, indicating strong initial interest.</a:t>
            </a:r>
          </a:p>
          <a:p>
            <a:pPr algn="l" marL="500403" indent="-250202" lvl="1">
              <a:lnSpc>
                <a:spcPts val="3244"/>
              </a:lnSpc>
              <a:buAutoNum type="arabicPeriod" startAt="1"/>
            </a:pPr>
            <a:r>
              <a:rPr lang="en-US" sz="231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Importance of Prompt Activation: Quick user activation is crucial for long-term engagement.</a:t>
            </a:r>
          </a:p>
          <a:p>
            <a:pPr algn="l">
              <a:lnSpc>
                <a:spcPts val="3244"/>
              </a:lnSpc>
            </a:pPr>
            <a:r>
              <a:rPr lang="en-US" sz="2317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Recommendations:</a:t>
            </a:r>
          </a:p>
          <a:p>
            <a:pPr algn="l" marL="500403" indent="-250202" lvl="1">
              <a:lnSpc>
                <a:spcPts val="3244"/>
              </a:lnSpc>
              <a:buAutoNum type="arabicPeriod" startAt="1"/>
            </a:pPr>
            <a:r>
              <a:rPr lang="en-US" b="true" sz="2317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Intensify Communication:</a:t>
            </a:r>
            <a:r>
              <a:rPr lang="en-US" sz="231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Increase marketing efforts in the first days to encourage immediate use.</a:t>
            </a:r>
          </a:p>
          <a:p>
            <a:pPr algn="l" marL="500403" indent="-250202" lvl="1">
              <a:lnSpc>
                <a:spcPts val="3244"/>
              </a:lnSpc>
              <a:buAutoNum type="arabicPeriod" startAt="1"/>
            </a:pPr>
            <a:r>
              <a:rPr lang="en-US" b="true" sz="2317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Simplify Activation: </a:t>
            </a:r>
            <a:r>
              <a:rPr lang="en-US" sz="231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Streamline the onboarding process to boost early engagement.</a:t>
            </a:r>
          </a:p>
          <a:p>
            <a:pPr algn="l" marL="500403" indent="-250202" lvl="1">
              <a:lnSpc>
                <a:spcPts val="3244"/>
              </a:lnSpc>
              <a:buAutoNum type="arabicPeriod" startAt="1"/>
            </a:pPr>
            <a:r>
              <a:rPr lang="en-US" b="true" sz="2317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Enhance First Use Experience: </a:t>
            </a:r>
            <a:r>
              <a:rPr lang="en-US" sz="231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Optimize the initial user experience to encourage continued use.</a:t>
            </a:r>
          </a:p>
          <a:p>
            <a:pPr algn="l">
              <a:lnSpc>
                <a:spcPts val="3244"/>
              </a:lnSpc>
            </a:pPr>
          </a:p>
          <a:p>
            <a:pPr algn="l">
              <a:lnSpc>
                <a:spcPts val="3244"/>
              </a:lnSpc>
            </a:pPr>
          </a:p>
          <a:p>
            <a:pPr algn="l">
              <a:lnSpc>
                <a:spcPts val="3244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44189" y="454748"/>
            <a:ext cx="4812867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Funnel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2986" y="3047590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71695" y="1225526"/>
            <a:ext cx="11487641" cy="6059993"/>
          </a:xfrm>
          <a:custGeom>
            <a:avLst/>
            <a:gdLst/>
            <a:ahLst/>
            <a:cxnLst/>
            <a:rect r="r" b="b" t="t" l="l"/>
            <a:pathLst>
              <a:path h="6059993" w="11487641">
                <a:moveTo>
                  <a:pt x="0" y="0"/>
                </a:moveTo>
                <a:lnTo>
                  <a:pt x="11487642" y="0"/>
                </a:lnTo>
                <a:lnTo>
                  <a:pt x="11487642" y="6059992"/>
                </a:lnTo>
                <a:lnTo>
                  <a:pt x="0" y="6059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03" t="0" r="-98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12986" y="963291"/>
            <a:ext cx="4812867" cy="20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5"/>
              </a:lnSpc>
            </a:pPr>
            <a:r>
              <a:rPr lang="en-US" sz="4559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Conversion Rates Across Platforms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2986" y="3327910"/>
            <a:ext cx="4126663" cy="422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Highlights: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iOS leads in downloads and conversions but performs similarly to Android in drop-off rates.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Web has the smallest user base and slightly lower conversion rates.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315843" y="547775"/>
            <a:ext cx="673880" cy="677751"/>
            <a:chOff x="0" y="0"/>
            <a:chExt cx="808158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0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08158">
                  <a:moveTo>
                    <a:pt x="0" y="0"/>
                  </a:moveTo>
                  <a:lnTo>
                    <a:pt x="808158" y="0"/>
                  </a:lnTo>
                  <a:lnTo>
                    <a:pt x="8081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08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F202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44189" y="454748"/>
            <a:ext cx="4812867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Platform Performance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12986" y="3047590"/>
            <a:ext cx="1042538" cy="47625"/>
            <a:chOff x="0" y="0"/>
            <a:chExt cx="274578" cy="125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02778" y="427582"/>
            <a:ext cx="383117" cy="305101"/>
          </a:xfrm>
          <a:custGeom>
            <a:avLst/>
            <a:gdLst/>
            <a:ahLst/>
            <a:cxnLst/>
            <a:rect r="r" b="b" t="t" l="l"/>
            <a:pathLst>
              <a:path h="305101" w="383117">
                <a:moveTo>
                  <a:pt x="0" y="0"/>
                </a:moveTo>
                <a:lnTo>
                  <a:pt x="383117" y="0"/>
                </a:lnTo>
                <a:lnTo>
                  <a:pt x="383117" y="305101"/>
                </a:lnTo>
                <a:lnTo>
                  <a:pt x="0" y="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71695" y="1225526"/>
            <a:ext cx="11487641" cy="6059993"/>
          </a:xfrm>
          <a:custGeom>
            <a:avLst/>
            <a:gdLst/>
            <a:ahLst/>
            <a:cxnLst/>
            <a:rect r="r" b="b" t="t" l="l"/>
            <a:pathLst>
              <a:path h="6059993" w="11487641">
                <a:moveTo>
                  <a:pt x="0" y="0"/>
                </a:moveTo>
                <a:lnTo>
                  <a:pt x="11487642" y="0"/>
                </a:lnTo>
                <a:lnTo>
                  <a:pt x="11487642" y="6059992"/>
                </a:lnTo>
                <a:lnTo>
                  <a:pt x="0" y="6059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61" t="0" r="-2561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12986" y="963291"/>
            <a:ext cx="4812867" cy="20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5"/>
              </a:lnSpc>
            </a:pPr>
            <a:r>
              <a:rPr lang="en-US" sz="4559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Conversion Rates Across Platforms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12986" y="3327910"/>
            <a:ext cx="3880381" cy="437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Highlights: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632"/>
              </a:lnSpc>
            </a:pP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All platforms show similar and relatively high retention.</a:t>
            </a:r>
          </a:p>
          <a:p>
            <a:pPr algn="l">
              <a:lnSpc>
                <a:spcPts val="2632"/>
              </a:lnSpc>
            </a:pPr>
          </a:p>
          <a:p>
            <a:pPr algn="l">
              <a:lnSpc>
                <a:spcPts val="2632"/>
              </a:lnSpc>
            </a:pP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potential issue with user engagement or app flow from signup to ride request.</a:t>
            </a:r>
          </a:p>
          <a:p>
            <a:pPr algn="l">
              <a:lnSpc>
                <a:spcPts val="2632"/>
              </a:lnSpc>
            </a:pPr>
          </a:p>
          <a:p>
            <a:pPr algn="l">
              <a:lnSpc>
                <a:spcPts val="2632"/>
              </a:lnSpc>
            </a:pPr>
          </a:p>
          <a:p>
            <a:pPr algn="l">
              <a:lnSpc>
                <a:spcPts val="2632"/>
              </a:lnSpc>
            </a:pPr>
          </a:p>
          <a:p>
            <a:pPr algn="l">
              <a:lnSpc>
                <a:spcPts val="2632"/>
              </a:lnSpc>
            </a:pPr>
          </a:p>
          <a:p>
            <a:pPr algn="l">
              <a:lnSpc>
                <a:spcPts val="2632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39108" y="517674"/>
            <a:ext cx="15477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metrocar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12986" y="5907159"/>
            <a:ext cx="3880381" cy="335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>
              <a:lnSpc>
                <a:spcPts val="2632"/>
              </a:lnSpc>
            </a:pPr>
          </a:p>
          <a:p>
            <a:pPr algn="l">
              <a:lnSpc>
                <a:spcPts val="2632"/>
              </a:lnSpc>
            </a:pPr>
            <a:r>
              <a:rPr lang="en-US" sz="188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Metrics:</a:t>
            </a: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Critical Drop-Off: </a:t>
            </a:r>
            <a:r>
              <a:rPr lang="en-US" b="true" sz="1880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Ride Stage</a:t>
            </a: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iOS: Only 26.54% of users who download the app complete a ride.</a:t>
            </a: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Android: 26.39%.</a:t>
            </a: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Web: 25.64% (lowest).</a:t>
            </a:r>
          </a:p>
          <a:p>
            <a:pPr algn="l">
              <a:lnSpc>
                <a:spcPts val="2632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203810" y="5573784"/>
            <a:ext cx="3880381" cy="368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>
              <a:lnSpc>
                <a:spcPts val="2632"/>
              </a:lnSpc>
            </a:pPr>
          </a:p>
          <a:p>
            <a:pPr algn="l">
              <a:lnSpc>
                <a:spcPts val="2632"/>
              </a:lnSpc>
            </a:pP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Paid:</a:t>
            </a: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Matches ride completion </a:t>
            </a: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b="true" sz="188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Reviewed: </a:t>
            </a: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Significant drop-offs after the ride:</a:t>
            </a: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iOS: 18.55% of all downloaded users leave a review.</a:t>
            </a: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Android: 18.36%.</a:t>
            </a:r>
          </a:p>
          <a:p>
            <a:pPr algn="l" marL="406030" indent="-203015" lvl="1">
              <a:lnSpc>
                <a:spcPts val="2632"/>
              </a:lnSpc>
              <a:buFont typeface="Arial"/>
              <a:buChar char="•"/>
            </a:pPr>
            <a:r>
              <a:rPr lang="en-US" sz="188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Web: 17.79%.</a:t>
            </a:r>
          </a:p>
          <a:p>
            <a:pPr algn="l">
              <a:lnSpc>
                <a:spcPts val="2632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6315843" y="547775"/>
            <a:ext cx="673880" cy="677751"/>
            <a:chOff x="0" y="0"/>
            <a:chExt cx="808158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0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08158">
                  <a:moveTo>
                    <a:pt x="0" y="0"/>
                  </a:moveTo>
                  <a:lnTo>
                    <a:pt x="808158" y="0"/>
                  </a:lnTo>
                  <a:lnTo>
                    <a:pt x="80815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08158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9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344189" y="454748"/>
            <a:ext cx="4812867" cy="36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BQ: Platform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DAGYiI-_E90</dc:identifier>
  <dcterms:modified xsi:type="dcterms:W3CDTF">2011-08-01T06:04:30Z</dcterms:modified>
  <cp:revision>1</cp:revision>
  <dc:title>METROCAR, копія</dc:title>
</cp:coreProperties>
</file>