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e8fbbadc6_0_3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e8fbbadc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e8fbbadc6_0_8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e8fbbadc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e8fbbadc6_0_14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e8fbbadc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e8fbbadc6_0_9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e8fbbadc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e8fbbadc6_0_13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e8fbbadc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e8fbbadc6_0_15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e8fbbadc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e8fbbadc6_0_99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e8fbbadc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e8fbbadc6_0_414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e8fbbadc6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document/d/1Mhr9VyZVMI12pzk-6BYVJ9b_l4lQ39qibE53X8nu_Hk/edit?usp=sharing" TargetMode="External"/><Relationship Id="rId4" Type="http://schemas.openxmlformats.org/officeDocument/2006/relationships/hyperlink" Target="https://docs.google.com/document/d/1QK5sebbohI2-JILJ8jC7neeFrIruo_dhpLrHkI25BBk/edit?usp=sharing" TargetMode="External"/><Relationship Id="rId9" Type="http://schemas.openxmlformats.org/officeDocument/2006/relationships/image" Target="../media/image1.png"/><Relationship Id="rId5" Type="http://schemas.openxmlformats.org/officeDocument/2006/relationships/hyperlink" Target="https://docs.google.com/spreadsheets/d/1cS2akiHp_s0Botnv0bD8PKsqSel6zgfKY4mp1fO_qG4/edit?usp=sharing" TargetMode="External"/><Relationship Id="rId6" Type="http://schemas.openxmlformats.org/officeDocument/2006/relationships/hyperlink" Target="https://public.tableau.com/app/profile/sultan.riaz/viz/UNI_17298767403110/DashboardLastverson?publish=yes" TargetMode="External"/><Relationship Id="rId7" Type="http://schemas.openxmlformats.org/officeDocument/2006/relationships/hyperlink" Target="https://www.loom.com/share/02c072d902da4e5a8bd0e0bfe344a657?sid=19761a40-cf88-4580-ac7a-8dbe910a9542" TargetMode="External"/><Relationship Id="rId8" Type="http://schemas.openxmlformats.org/officeDocument/2006/relationships/hyperlink" Target="https://docs.google.com/document/d/10OEKCm9O9ZGEyRZnloqLEa55Bpl_zJSr/edit?usp=sharing&amp;ouid=104839883381711349061&amp;rtpof=true&amp;sd=tru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22775" y="1778328"/>
            <a:ext cx="8520600" cy="1967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"Exploring Customer Trends, Profitability, and Growth Opportunities</a:t>
            </a:r>
            <a:r>
              <a:rPr lang="en-GB" sz="1500">
                <a:solidFill>
                  <a:schemeClr val="dk1"/>
                </a:solidFill>
              </a:rPr>
              <a:t>"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Team Members</a:t>
            </a:r>
            <a:r>
              <a:rPr b="1" lang="en-GB" sz="1200">
                <a:solidFill>
                  <a:schemeClr val="dk1"/>
                </a:solidFill>
              </a:rPr>
              <a:t>:</a:t>
            </a:r>
            <a:r>
              <a:rPr lang="en-GB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Sultan Mahmood Riaz,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 Svitlana Kovalivska,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Solomon Appiah Kubi,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Bilyana Jüngling,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 </a:t>
            </a:r>
            <a:r>
              <a:rPr lang="en-GB" sz="1200">
                <a:solidFill>
                  <a:schemeClr val="dk1"/>
                </a:solidFill>
              </a:rPr>
              <a:t>Anthony Godwin Edoro,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Sumi Dhakal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Links:</a:t>
            </a:r>
            <a:br>
              <a:rPr b="1" lang="en-GB" sz="1200">
                <a:solidFill>
                  <a:schemeClr val="dk1"/>
                </a:solidFill>
              </a:rPr>
            </a:br>
            <a:r>
              <a:rPr lang="en-GB" sz="950" u="sng">
                <a:solidFill>
                  <a:schemeClr val="hlink"/>
                </a:solidFill>
                <a:hlinkClick r:id="rId3"/>
              </a:rPr>
              <a:t>Sales Data Analysis Summary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SQL Findings</a:t>
            </a:r>
            <a:r>
              <a:rPr lang="en-GB" sz="950">
                <a:solidFill>
                  <a:schemeClr val="dk1"/>
                </a:solidFill>
              </a:rPr>
              <a:t>, </a:t>
            </a:r>
            <a:endParaRPr sz="95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Spreadsheet Findings</a:t>
            </a:r>
            <a:r>
              <a:rPr lang="en-GB" sz="950">
                <a:solidFill>
                  <a:schemeClr val="dk1"/>
                </a:solidFill>
              </a:rPr>
              <a:t>, </a:t>
            </a:r>
            <a:endParaRPr sz="95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Tableau Dashboard</a:t>
            </a:r>
            <a:r>
              <a:rPr lang="en-GB" sz="950">
                <a:solidFill>
                  <a:schemeClr val="dk1"/>
                </a:solidFill>
              </a:rPr>
              <a:t>, </a:t>
            </a:r>
            <a:endParaRPr sz="95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r>
              <a:rPr lang="en-GB" sz="950">
                <a:solidFill>
                  <a:schemeClr val="dk1"/>
                </a:solidFill>
              </a:rPr>
              <a:t>, </a:t>
            </a:r>
            <a:endParaRPr sz="95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Additional Business Metrics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9166150" cy="54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26125" y="0"/>
            <a:ext cx="85854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50"/>
              <a:t>Problem Statement: High Customer Count v.s. Low Profitability</a:t>
            </a:r>
            <a:endParaRPr b="1" sz="23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320"/>
          </a:p>
        </p:txBody>
      </p:sp>
      <p:sp>
        <p:nvSpPr>
          <p:cNvPr id="61" name="Google Shape;61;p14"/>
          <p:cNvSpPr txBox="1"/>
          <p:nvPr/>
        </p:nvSpPr>
        <p:spPr>
          <a:xfrm>
            <a:off x="574250" y="1546083"/>
            <a:ext cx="3898500" cy="4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Finding:</a:t>
            </a:r>
            <a:r>
              <a:rPr lang="en-GB" sz="1700">
                <a:solidFill>
                  <a:schemeClr val="dk1"/>
                </a:solidFill>
              </a:rPr>
              <a:t> Cities like Houston, Philadelphia, Chicago and Dallas, despite having more than 77 customers, remain loss-making, while New York shows the highest profit per customer. There's a clear gap in profit per customer, from New York's 62.019 to Philadelphia's -13.832.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What to check:</a:t>
            </a:r>
            <a:r>
              <a:rPr lang="en-GB" sz="1700">
                <a:solidFill>
                  <a:schemeClr val="dk1"/>
                </a:solidFill>
              </a:rPr>
              <a:t> Seasonality, Sub Category, Discount, Delivery time, Quality of Products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525" y="4151612"/>
            <a:ext cx="4389276" cy="1282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150" y="1259972"/>
            <a:ext cx="4209624" cy="245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50"/>
              <a:t>Seasonal Sales Spike</a:t>
            </a:r>
            <a:endParaRPr b="1" sz="235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52175" y="1570639"/>
            <a:ext cx="3854100" cy="3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Finding:</a:t>
            </a:r>
            <a:r>
              <a:rPr lang="en-GB" sz="1700">
                <a:solidFill>
                  <a:schemeClr val="dk1"/>
                </a:solidFill>
              </a:rPr>
              <a:t> Quarter 4 experiences a noticeable sales spike, but profit growth is limited.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Insight:</a:t>
            </a:r>
            <a:r>
              <a:rPr lang="en-GB" sz="1700">
                <a:solidFill>
                  <a:schemeClr val="dk1"/>
                </a:solidFill>
              </a:rPr>
              <a:t> High discounts and seasonal marketing costs likely reduce profit margins during peak sales periods.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0639"/>
            <a:ext cx="4419601" cy="26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300801"/>
            <a:ext cx="85206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50"/>
              <a:t>Binders and Tables</a:t>
            </a:r>
            <a:r>
              <a:rPr b="1" lang="en-GB" sz="2350"/>
              <a:t> </a:t>
            </a:r>
            <a:r>
              <a:rPr b="1" lang="en-GB" sz="2350"/>
              <a:t>Subcategory</a:t>
            </a:r>
            <a:r>
              <a:rPr b="1" lang="en-GB" sz="2350"/>
              <a:t> of </a:t>
            </a:r>
            <a:r>
              <a:rPr b="1" lang="en-GB" sz="2350"/>
              <a:t>chousen</a:t>
            </a:r>
            <a:r>
              <a:rPr b="1" lang="en-GB" sz="2350"/>
              <a:t> Cities impacts on Profitability</a:t>
            </a:r>
            <a:endParaRPr b="1" sz="235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876" y="1582889"/>
            <a:ext cx="5695075" cy="33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50"/>
              <a:t>Discount Impacts on Profitability</a:t>
            </a:r>
            <a:endParaRPr b="1" sz="235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77300" y="1365778"/>
            <a:ext cx="40947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Finding:</a:t>
            </a:r>
            <a:r>
              <a:rPr lang="en-GB" sz="1700">
                <a:solidFill>
                  <a:schemeClr val="dk1"/>
                </a:solidFill>
              </a:rPr>
              <a:t> Discounts above 30% are detrimental to profitability, especially in the Furniture and Office Supplies   categories.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Insight:</a:t>
            </a:r>
            <a:r>
              <a:rPr lang="en-GB" sz="1700">
                <a:solidFill>
                  <a:schemeClr val="dk1"/>
                </a:solidFill>
              </a:rPr>
              <a:t> Even with a modest 0.3% discount on </a:t>
            </a:r>
            <a:r>
              <a:rPr lang="en-GB" sz="1700">
                <a:solidFill>
                  <a:schemeClr val="dk1"/>
                </a:solidFill>
              </a:rPr>
              <a:t>Tables</a:t>
            </a:r>
            <a:r>
              <a:rPr lang="en-GB" sz="1700">
                <a:solidFill>
                  <a:schemeClr val="dk1"/>
                </a:solidFill>
              </a:rPr>
              <a:t>, profitability is negative</a:t>
            </a:r>
            <a:r>
              <a:rPr lang="en-GB" sz="1700">
                <a:solidFill>
                  <a:schemeClr val="dk1"/>
                </a:solidFill>
              </a:rPr>
              <a:t>, suggesting potential issues</a:t>
            </a:r>
            <a:r>
              <a:rPr lang="en-GB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500" y="1463931"/>
            <a:ext cx="4432801" cy="2685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55875" y="50672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50"/>
              <a:t>Delivery Times and Profit Impact</a:t>
            </a:r>
            <a:endParaRPr b="1" sz="235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77300" y="1402344"/>
            <a:ext cx="40947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Finding:</a:t>
            </a:r>
            <a:r>
              <a:rPr lang="en-GB" sz="1700">
                <a:solidFill>
                  <a:schemeClr val="dk1"/>
                </a:solidFill>
              </a:rPr>
              <a:t> Long delivery times of </a:t>
            </a:r>
            <a:r>
              <a:rPr lang="en-GB" sz="1700">
                <a:solidFill>
                  <a:schemeClr val="dk1"/>
                </a:solidFill>
              </a:rPr>
              <a:t>Tables and Binders</a:t>
            </a:r>
            <a:r>
              <a:rPr lang="en-GB" sz="1700">
                <a:solidFill>
                  <a:schemeClr val="dk1"/>
                </a:solidFill>
              </a:rPr>
              <a:t> in regions like Pennsylvania, Ohio, and Florida hurt profitability.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Insight:</a:t>
            </a:r>
            <a:r>
              <a:rPr lang="en-GB" sz="1700">
                <a:solidFill>
                  <a:schemeClr val="dk1"/>
                </a:solidFill>
              </a:rPr>
              <a:t> For tables, delivery delays over 5 days lead to higher costs and lower customer satisfaction.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125" y="1450083"/>
            <a:ext cx="4450300" cy="27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25327"/>
            <a:ext cx="85206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50"/>
              <a:t>Quality of </a:t>
            </a:r>
            <a:r>
              <a:rPr b="1" lang="en-GB" sz="2350"/>
              <a:t>Products by</a:t>
            </a:r>
            <a:r>
              <a:rPr b="1" lang="en-GB" sz="2350"/>
              <a:t> Manufacturers in chosen Subcategory may influence on Return Rate </a:t>
            </a:r>
            <a:endParaRPr b="1" sz="235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401" y="1828306"/>
            <a:ext cx="5576476" cy="32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50"/>
              <a:t>Recommendations </a:t>
            </a:r>
            <a:endParaRPr b="1" sz="235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80528"/>
            <a:ext cx="8258100" cy="4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Focus on </a:t>
            </a:r>
            <a:r>
              <a:rPr b="1" lang="en-GB" sz="1700">
                <a:solidFill>
                  <a:schemeClr val="dk1"/>
                </a:solidFill>
              </a:rPr>
              <a:t>Profitability</a:t>
            </a:r>
            <a:r>
              <a:rPr b="1" lang="en-GB" sz="1700">
                <a:solidFill>
                  <a:schemeClr val="dk1"/>
                </a:solidFill>
              </a:rPr>
              <a:t> of Cities:</a:t>
            </a:r>
            <a:r>
              <a:rPr lang="en-GB" sz="1700">
                <a:solidFill>
                  <a:schemeClr val="dk1"/>
                </a:solidFill>
              </a:rPr>
              <a:t> Rethink strategy for high-customer, low-profit cities like Houston and Philadelphia.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Optimize Delivery &amp; Product Strategy:</a:t>
            </a:r>
            <a:r>
              <a:rPr lang="en-GB" sz="1700">
                <a:solidFill>
                  <a:schemeClr val="dk1"/>
                </a:solidFill>
              </a:rPr>
              <a:t> Shorten delivery times in targeted regions and enhance Furniture and Office Supplies offerings.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Enhance Seasonal &amp; Discount Strategies:</a:t>
            </a:r>
            <a:r>
              <a:rPr lang="en-GB" sz="1700">
                <a:solidFill>
                  <a:schemeClr val="dk1"/>
                </a:solidFill>
              </a:rPr>
              <a:t> Targeted Quarter 4 promotions, and restrict discounts to under 30% for key </a:t>
            </a:r>
            <a:r>
              <a:rPr lang="en-GB" sz="1700">
                <a:solidFill>
                  <a:schemeClr val="dk1"/>
                </a:solidFill>
              </a:rPr>
              <a:t>categories limit</a:t>
            </a:r>
            <a:r>
              <a:rPr lang="en-GB" sz="1700">
                <a:solidFill>
                  <a:schemeClr val="dk1"/>
                </a:solidFill>
              </a:rPr>
              <a:t> or less for the most sensitive categories and consider tiered discounts for lower-demand products.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Establish a Quality-Based Supplier Optimization Program </a:t>
            </a:r>
            <a:r>
              <a:rPr lang="en-GB" sz="1700">
                <a:solidFill>
                  <a:schemeClr val="dk1"/>
                </a:solidFill>
              </a:rPr>
              <a:t>focused on improving the profitability.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267525" y="2164028"/>
            <a:ext cx="8520600" cy="17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</a:rPr>
              <a:t>Thank You!</a:t>
            </a:r>
            <a:endParaRPr b="1"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