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Futura Display" charset="1" panose="020B0504050904050C04"/>
      <p:regular r:id="rId24"/>
    </p:embeddedFont>
    <p:embeddedFont>
      <p:font typeface="Lexend Deca" charset="1" panose="000000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572517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4646" y="4765040"/>
            <a:ext cx="14982874" cy="9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DISASTER TWEET CLASSIFICATION USING NLP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19449" y="7757954"/>
            <a:ext cx="13133268" cy="198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PROJECT PRESENTATION,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PREPARED BY SVITLANA KOVALIVSKA, PHD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925735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136776" y="394294"/>
            <a:ext cx="726057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OBSERVATION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05800" y="4081546"/>
            <a:ext cx="7122524" cy="6013707"/>
            <a:chOff x="0" y="0"/>
            <a:chExt cx="1603940" cy="13542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03940" cy="1354243"/>
            </a:xfrm>
            <a:custGeom>
              <a:avLst/>
              <a:gdLst/>
              <a:ahLst/>
              <a:cxnLst/>
              <a:rect r="r" b="b" t="t" l="l"/>
              <a:pathLst>
                <a:path h="1354243" w="1603940">
                  <a:moveTo>
                    <a:pt x="55435" y="0"/>
                  </a:moveTo>
                  <a:lnTo>
                    <a:pt x="1548505" y="0"/>
                  </a:lnTo>
                  <a:cubicBezTo>
                    <a:pt x="1563208" y="0"/>
                    <a:pt x="1577308" y="5840"/>
                    <a:pt x="1587704" y="16237"/>
                  </a:cubicBezTo>
                  <a:cubicBezTo>
                    <a:pt x="1598100" y="26633"/>
                    <a:pt x="1603940" y="40733"/>
                    <a:pt x="1603940" y="55435"/>
                  </a:cubicBezTo>
                  <a:lnTo>
                    <a:pt x="1603940" y="1298808"/>
                  </a:lnTo>
                  <a:cubicBezTo>
                    <a:pt x="1603940" y="1313510"/>
                    <a:pt x="1598100" y="1327610"/>
                    <a:pt x="1587704" y="1338006"/>
                  </a:cubicBezTo>
                  <a:cubicBezTo>
                    <a:pt x="1577308" y="1348402"/>
                    <a:pt x="1563208" y="1354243"/>
                    <a:pt x="1548505" y="1354243"/>
                  </a:cubicBezTo>
                  <a:lnTo>
                    <a:pt x="55435" y="1354243"/>
                  </a:lnTo>
                  <a:cubicBezTo>
                    <a:pt x="40733" y="1354243"/>
                    <a:pt x="26633" y="1348402"/>
                    <a:pt x="16237" y="1338006"/>
                  </a:cubicBezTo>
                  <a:cubicBezTo>
                    <a:pt x="5840" y="1327610"/>
                    <a:pt x="0" y="1313510"/>
                    <a:pt x="0" y="1298808"/>
                  </a:cubicBezTo>
                  <a:lnTo>
                    <a:pt x="0" y="55435"/>
                  </a:lnTo>
                  <a:cubicBezTo>
                    <a:pt x="0" y="40733"/>
                    <a:pt x="5840" y="26633"/>
                    <a:pt x="16237" y="16237"/>
                  </a:cubicBezTo>
                  <a:cubicBezTo>
                    <a:pt x="26633" y="5840"/>
                    <a:pt x="40733" y="0"/>
                    <a:pt x="55435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03940" cy="1392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618123" y="1958702"/>
            <a:ext cx="6297879" cy="1897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6"/>
              </a:lnSpc>
              <a:spcBef>
                <a:spcPct val="0"/>
              </a:spcBef>
            </a:pPr>
            <a:r>
              <a:rPr lang="en-US" sz="21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 and SVM performed the best among classical models. Deep models like BiLSTM and BERT reached comparable performance, with BERT offering strong semantic understanding out of the box.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05800" y="4208319"/>
            <a:ext cx="7309470" cy="570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SVM and Dual Input CNN had the highest precision, meaning fewer false positives.</a:t>
            </a:r>
          </a:p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achieved the best recall, detecting more true disaster tweets.</a:t>
            </a:r>
          </a:p>
          <a:p>
            <a:pPr algn="l" marL="587692" indent="-293846" lvl="1">
              <a:lnSpc>
                <a:spcPts val="3810"/>
              </a:lnSpc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BiLSTM offered a balanced F1-score, showing it handled both precision and recall well.</a:t>
            </a:r>
          </a:p>
          <a:p>
            <a:pPr algn="l" marL="587692" indent="-293846" lvl="1">
              <a:lnSpc>
                <a:spcPts val="3810"/>
              </a:lnSpc>
              <a:spcBef>
                <a:spcPct val="0"/>
              </a:spcBef>
              <a:buFont typeface="Arial"/>
              <a:buChar char="•"/>
            </a:pPr>
            <a:r>
              <a:rPr lang="en-US" sz="272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KNN and LogReg PCA underperformed, showing weaknesses with high-dimensional sparse data or reduced feature sets.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81152" y="169188"/>
          <a:ext cx="8115300" cy="10087801"/>
        </p:xfrm>
        <a:graphic>
          <a:graphicData uri="http://schemas.openxmlformats.org/drawingml/2006/table">
            <a:tbl>
              <a:tblPr/>
              <a:tblGrid>
                <a:gridCol w="2028825"/>
                <a:gridCol w="2028825"/>
                <a:gridCol w="2028825"/>
                <a:gridCol w="2028825"/>
              </a:tblGrid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SVM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99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1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KNN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LogReg PCA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38"/>
                        </a:lnSpc>
                        <a:defRPr/>
                      </a:pPr>
                      <a:r>
                        <a:rPr lang="en-US" sz="20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31356E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BERT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Dual Input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54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>
                          <a:solidFill>
                            <a:srgbClr val="31356E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7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D8BBA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5122" y="783862"/>
            <a:ext cx="1757440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INSIGHTS AND RECOMMENDATION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122" y="4085860"/>
            <a:ext cx="16684163" cy="415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est All-Rounder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simple, efficient, and highly accurate.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for Precision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SVM / CNN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low false positive rates.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for Recall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/ BiLSTM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suitab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 for critical cases where missing a disaster is costly.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Most Bal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anced Deep Model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BiLSTM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performs almost equally well across all metrics.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Best Lightweight Model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Naive Bayes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– fast, robust, and generalizes well.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Underperformers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KNN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(distance-based limitations in high-dimensional space),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PCA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 (information loss).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27350" y="4641866"/>
            <a:ext cx="12572941" cy="283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Business-oriented guide to choosing the best model based on different objectives and priorities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2249" y="598384"/>
            <a:ext cx="7674008" cy="223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395" indent="-647698" lvl="1">
              <a:lnSpc>
                <a:spcPts val="5759"/>
              </a:lnSpc>
              <a:buAutoNum type="arabicPeriod" startAt="1"/>
            </a:pPr>
            <a:r>
              <a:rPr lang="en-US" sz="5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WHEN MISSING A DISASTER IS TOO COSTLY (RECALL IS CRITICAL)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74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BERT or BiLSTM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These models achieved high recall (BERT: 0.77, BiLSTM: 0.74)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They minimize the risk of missing critical disaster-related tweets</a:t>
            </a:r>
          </a:p>
          <a:p>
            <a:pPr algn="l">
              <a:lnSpc>
                <a:spcPts val="573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49522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298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Social media monitoring for emergency response</a:t>
            </a:r>
          </a:p>
          <a:p>
            <a:pPr algn="ctr">
              <a:lnSpc>
                <a:spcPts val="4736"/>
              </a:lnSpc>
            </a:pPr>
          </a:p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Real-time alert systems (e.g., natural disasters, accidents)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19006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98384"/>
            <a:ext cx="6807579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2. WHEN FALSE ALARMS MUST BE AVOIDED (PRECISION IS KEY)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4303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SVM (Precision: 0.86) or Dual Input CNN (Precision: 0.88)</a:t>
            </a:r>
          </a:p>
          <a:p>
            <a:pPr algn="l">
              <a:lnSpc>
                <a:spcPts val="5734"/>
              </a:lnSpc>
            </a:pP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est suited to minimize false positives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49522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418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Moderation tools: false positives (non-disasters flagged as disasters) must be minimized</a:t>
            </a:r>
          </a:p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Search filters or recommendation engines where accuracy is crucial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19006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98384"/>
            <a:ext cx="6807579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3. WHEN BALANCE IS IMPORTANT (F1-SCORE IS THE FOCUS)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74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BiLSTM or Logistic Regression</a:t>
            </a: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Bot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h models deliver a balanced F1-score (~0.77–0.78)</a:t>
            </a:r>
          </a:p>
          <a:p>
            <a:pPr algn="l" marL="884372" indent="-442186" lvl="1">
              <a:lnSpc>
                <a:spcPts val="5734"/>
              </a:lnSpc>
              <a:spcBef>
                <a:spcPct val="0"/>
              </a:spcBef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Log</a:t>
            </a: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istic Regression is also interpretable and fast to deploy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49522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358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Social media analytics</a:t>
            </a:r>
          </a:p>
          <a:p>
            <a:pPr algn="ctr">
              <a:lnSpc>
                <a:spcPts val="4736"/>
              </a:lnSpc>
            </a:pPr>
          </a:p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Generating reports or dashboards for strategic decisions</a:t>
            </a:r>
          </a:p>
          <a:p>
            <a:pPr algn="ctr">
              <a:lnSpc>
                <a:spcPts val="473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19006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98384"/>
            <a:ext cx="6807579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4. WHEN YOU NEED FAST DEPLOYMENT AND SIMPLICITY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502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Logistic Regression or Naive Bayes</a:t>
            </a:r>
          </a:p>
          <a:p>
            <a:pPr algn="l">
              <a:lnSpc>
                <a:spcPts val="5734"/>
              </a:lnSpc>
            </a:pPr>
          </a:p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Lightweight, easy to maintain, and still ~80% accurate</a:t>
            </a:r>
          </a:p>
          <a:p>
            <a:pPr algn="l">
              <a:lnSpc>
                <a:spcPts val="573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49522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238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MVP development</a:t>
            </a:r>
          </a:p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Low-resource environments (cloud APIs, mobile apps)</a:t>
            </a:r>
          </a:p>
          <a:p>
            <a:pPr algn="ctr">
              <a:lnSpc>
                <a:spcPts val="473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19006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5999" y="4196928"/>
            <a:ext cx="7200259" cy="1366468"/>
            <a:chOff x="0" y="0"/>
            <a:chExt cx="1621446" cy="3077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25999" y="598384"/>
            <a:ext cx="6807579" cy="2230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5. WHEN YOU NEED SCALABILITY FOR HIGH-VOLUME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8877" y="3459185"/>
            <a:ext cx="7003919" cy="6464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372" indent="-442186" lvl="1">
              <a:lnSpc>
                <a:spcPts val="5734"/>
              </a:lnSpc>
              <a:buFont typeface="Arial"/>
              <a:buChar char="•"/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XGBoost</a:t>
            </a:r>
          </a:p>
          <a:p>
            <a:pPr algn="l">
              <a:lnSpc>
                <a:spcPts val="5734"/>
              </a:lnSpc>
            </a:pPr>
          </a:p>
          <a:p>
            <a:pPr algn="l">
              <a:lnSpc>
                <a:spcPts val="5734"/>
              </a:lnSpc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Combines strong performance with regularization and scalability</a:t>
            </a:r>
          </a:p>
          <a:p>
            <a:pPr algn="l">
              <a:lnSpc>
                <a:spcPts val="5734"/>
              </a:lnSpc>
            </a:pPr>
          </a:p>
          <a:p>
            <a:pPr algn="l">
              <a:lnSpc>
                <a:spcPts val="5734"/>
              </a:lnSpc>
              <a:spcBef>
                <a:spcPct val="0"/>
              </a:spcBef>
            </a:pPr>
            <a:r>
              <a:rPr lang="en-US" sz="4096">
                <a:solidFill>
                  <a:srgbClr val="244B79"/>
                </a:solidFill>
                <a:latin typeface="Lexend Deca"/>
                <a:ea typeface="Lexend Deca"/>
                <a:cs typeface="Lexend Deca"/>
                <a:sym typeface="Lexend Deca"/>
              </a:rPr>
              <a:t>Widely used in industrial ML pipelines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27" y="4549522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Business use cases: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999" y="5861166"/>
            <a:ext cx="7200259" cy="2381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Processing large tweet streams in real-time</a:t>
            </a:r>
          </a:p>
          <a:p>
            <a:pPr algn="ctr" marL="730453" indent="-365227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Enterprise-scale infrastructure</a:t>
            </a:r>
          </a:p>
          <a:p>
            <a:pPr algn="ctr">
              <a:lnSpc>
                <a:spcPts val="4736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348877" y="788300"/>
            <a:ext cx="7200259" cy="1366468"/>
            <a:chOff x="0" y="0"/>
            <a:chExt cx="1621446" cy="3077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1446" cy="307719"/>
            </a:xfrm>
            <a:custGeom>
              <a:avLst/>
              <a:gdLst/>
              <a:ahLst/>
              <a:cxnLst/>
              <a:rect r="r" b="b" t="t" l="l"/>
              <a:pathLst>
                <a:path h="307719" w="1621446">
                  <a:moveTo>
                    <a:pt x="54837" y="0"/>
                  </a:moveTo>
                  <a:lnTo>
                    <a:pt x="1566609" y="0"/>
                  </a:lnTo>
                  <a:cubicBezTo>
                    <a:pt x="1596894" y="0"/>
                    <a:pt x="1621446" y="24551"/>
                    <a:pt x="1621446" y="54837"/>
                  </a:cubicBezTo>
                  <a:lnTo>
                    <a:pt x="1621446" y="252882"/>
                  </a:lnTo>
                  <a:cubicBezTo>
                    <a:pt x="1621446" y="267426"/>
                    <a:pt x="1615668" y="281374"/>
                    <a:pt x="1605384" y="291657"/>
                  </a:cubicBezTo>
                  <a:cubicBezTo>
                    <a:pt x="1595101" y="301941"/>
                    <a:pt x="1581153" y="307719"/>
                    <a:pt x="1566609" y="307719"/>
                  </a:cubicBezTo>
                  <a:lnTo>
                    <a:pt x="54837" y="307719"/>
                  </a:lnTo>
                  <a:cubicBezTo>
                    <a:pt x="24551" y="307719"/>
                    <a:pt x="0" y="283167"/>
                    <a:pt x="0" y="252882"/>
                  </a:cubicBezTo>
                  <a:lnTo>
                    <a:pt x="0" y="54837"/>
                  </a:lnTo>
                  <a:cubicBezTo>
                    <a:pt x="0" y="24551"/>
                    <a:pt x="24551" y="0"/>
                    <a:pt x="54837" y="0"/>
                  </a:cubicBez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621446" cy="345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45217" y="1019006"/>
            <a:ext cx="6807579" cy="61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Recommended model: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23310" y="4073861"/>
          <a:ext cx="17358539" cy="6021692"/>
        </p:xfrm>
        <a:graphic>
          <a:graphicData uri="http://schemas.openxmlformats.org/drawingml/2006/table">
            <a:tbl>
              <a:tblPr/>
              <a:tblGrid>
                <a:gridCol w="6256397"/>
                <a:gridCol w="5222612"/>
                <a:gridCol w="5879531"/>
              </a:tblGrid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Scenario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Recommended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Why It Fits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Catch all possible disasters (recall)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BERT, BiLSTM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 detection rate of disaster tweets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Avoid false positives (precision)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SVM</a:t>
                      </a: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,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Most precise predictions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Balanced classification (F1-score)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BiLSTM, Logistic Reg.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Reliable, interpretable, balanced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20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Fast, simple, lightweight deployment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Logistic Reg., Naive Bayes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Fast, minimal compute required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2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Enterprise-scale, high-volume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High performance under heavy loads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445003"/>
            <a:ext cx="16559876" cy="175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SUMMARY: </a:t>
            </a:r>
          </a:p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WHICH MODEL TO CHOOSE?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7166986"/>
            <a:chOff x="0" y="0"/>
            <a:chExt cx="4356256" cy="16139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613953"/>
            </a:xfrm>
            <a:custGeom>
              <a:avLst/>
              <a:gdLst/>
              <a:ahLst/>
              <a:cxnLst/>
              <a:rect r="r" b="b" t="t" l="l"/>
              <a:pathLst>
                <a:path h="1613953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182647" y="2584997"/>
            <a:ext cx="1076884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PROJECT GOAL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5202" y="7152693"/>
            <a:ext cx="14692330" cy="129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5"/>
              </a:lnSpc>
              <a:spcBef>
                <a:spcPct val="0"/>
              </a:spcBef>
            </a:pPr>
            <a:r>
              <a:rPr lang="en-US" sz="373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Th</a:t>
            </a:r>
            <a:r>
              <a:rPr lang="en-US" sz="3732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 aim of this project was to develop a robust pipeline to classify whether tweets are about real disasters or not. 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85947" y="1875209"/>
            <a:ext cx="5093535" cy="50960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09401" y="1869329"/>
            <a:ext cx="12572941" cy="2210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8"/>
              </a:lnSpc>
            </a:pPr>
            <a:r>
              <a:rPr lang="en-US" sz="8102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Key Takeaways</a:t>
            </a:r>
          </a:p>
          <a:p>
            <a:pPr algn="l">
              <a:lnSpc>
                <a:spcPts val="8588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96764" y="513874"/>
            <a:ext cx="9264014" cy="9259252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881136" y="4080308"/>
            <a:ext cx="8407733" cy="6206692"/>
            <a:chOff x="0" y="0"/>
            <a:chExt cx="1547430" cy="11423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47430" cy="1142332"/>
            </a:xfrm>
            <a:custGeom>
              <a:avLst/>
              <a:gdLst/>
              <a:ahLst/>
              <a:cxnLst/>
              <a:rect r="r" b="b" t="t" l="l"/>
              <a:pathLst>
                <a:path h="1142332" w="1547430">
                  <a:moveTo>
                    <a:pt x="46961" y="0"/>
                  </a:moveTo>
                  <a:lnTo>
                    <a:pt x="1500469" y="0"/>
                  </a:lnTo>
                  <a:cubicBezTo>
                    <a:pt x="1526405" y="0"/>
                    <a:pt x="1547430" y="21025"/>
                    <a:pt x="1547430" y="46961"/>
                  </a:cubicBezTo>
                  <a:lnTo>
                    <a:pt x="1547430" y="1095371"/>
                  </a:lnTo>
                  <a:cubicBezTo>
                    <a:pt x="1547430" y="1121307"/>
                    <a:pt x="1526405" y="1142332"/>
                    <a:pt x="1500469" y="1142332"/>
                  </a:cubicBezTo>
                  <a:lnTo>
                    <a:pt x="46961" y="1142332"/>
                  </a:lnTo>
                  <a:cubicBezTo>
                    <a:pt x="21025" y="1142332"/>
                    <a:pt x="0" y="1121307"/>
                    <a:pt x="0" y="1095371"/>
                  </a:cubicBezTo>
                  <a:lnTo>
                    <a:pt x="0" y="46961"/>
                  </a:lnTo>
                  <a:cubicBezTo>
                    <a:pt x="0" y="21025"/>
                    <a:pt x="21025" y="0"/>
                    <a:pt x="46961" y="0"/>
                  </a:cubicBezTo>
                  <a:close/>
                </a:path>
              </a:pathLst>
            </a:custGeom>
            <a:solidFill>
              <a:srgbClr val="DAE9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547430" cy="1161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1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920291" y="4442076"/>
            <a:ext cx="8329422" cy="520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Built full ML/NLP pipeline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Compared 6 classical ML and 3 deep learning models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Implemented advanced dual-input neural networks</a:t>
            </a:r>
          </a:p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Achieved 80–82%+ accuracy across top models</a:t>
            </a:r>
          </a:p>
          <a:p>
            <a:pPr algn="l">
              <a:lnSpc>
                <a:spcPts val="4598"/>
              </a:lnSpc>
              <a:spcBef>
                <a:spcPct val="0"/>
              </a:spcBef>
            </a:pPr>
            <a:r>
              <a:rPr lang="en-US" sz="3284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✅ Demonstrated hybrid models outperform text-only in many cases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77066" y="783862"/>
            <a:ext cx="13333867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DATASET 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426014" y="3992409"/>
            <a:ext cx="4822293" cy="48222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862121" y="6263959"/>
            <a:ext cx="4281879" cy="4034628"/>
            <a:chOff x="0" y="0"/>
            <a:chExt cx="86261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2610" cy="812800"/>
            </a:xfrm>
            <a:custGeom>
              <a:avLst/>
              <a:gdLst/>
              <a:ahLst/>
              <a:cxnLst/>
              <a:rect r="r" b="b" t="t" l="l"/>
              <a:pathLst>
                <a:path h="812800" w="862610">
                  <a:moveTo>
                    <a:pt x="431305" y="0"/>
                  </a:moveTo>
                  <a:cubicBezTo>
                    <a:pt x="193102" y="0"/>
                    <a:pt x="0" y="181951"/>
                    <a:pt x="0" y="406400"/>
                  </a:cubicBezTo>
                  <a:cubicBezTo>
                    <a:pt x="0" y="630849"/>
                    <a:pt x="193102" y="812800"/>
                    <a:pt x="431305" y="812800"/>
                  </a:cubicBezTo>
                  <a:cubicBezTo>
                    <a:pt x="669508" y="812800"/>
                    <a:pt x="862610" y="630849"/>
                    <a:pt x="862610" y="406400"/>
                  </a:cubicBezTo>
                  <a:cubicBezTo>
                    <a:pt x="862610" y="181951"/>
                    <a:pt x="669508" y="0"/>
                    <a:pt x="431305" y="0"/>
                  </a:cubicBezTo>
                  <a:close/>
                </a:path>
              </a:pathLst>
            </a:custGeom>
            <a:solidFill>
              <a:srgbClr val="6CE5E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0870" y="38100"/>
              <a:ext cx="70087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901959" y="7437342"/>
            <a:ext cx="2202203" cy="158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267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KEYWORD:</a:t>
            </a:r>
          </a:p>
          <a:p>
            <a:pPr algn="ctr">
              <a:lnSpc>
                <a:spcPts val="3104"/>
              </a:lnSpc>
            </a:pPr>
            <a:r>
              <a:rPr lang="en-US" sz="2676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Optional disaster keyword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89452" y="3992409"/>
            <a:ext cx="4688657" cy="468865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46282" y="5354736"/>
            <a:ext cx="4713018" cy="471301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64905" y="5373579"/>
            <a:ext cx="4313204" cy="11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3"/>
              </a:lnSpc>
            </a:pPr>
            <a:r>
              <a:rPr lang="en-US" sz="376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TEXT: </a:t>
            </a:r>
          </a:p>
          <a:p>
            <a:pPr algn="ctr">
              <a:lnSpc>
                <a:spcPts val="4363"/>
              </a:lnSpc>
            </a:pPr>
            <a:r>
              <a:rPr lang="en-US" sz="376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Tweet content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11012" y="5440899"/>
            <a:ext cx="3063820" cy="131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6"/>
              </a:lnSpc>
            </a:pPr>
            <a:r>
              <a:rPr lang="en-US" sz="297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LOCATION: </a:t>
            </a:r>
          </a:p>
          <a:p>
            <a:pPr algn="ctr">
              <a:lnSpc>
                <a:spcPts val="3446"/>
              </a:lnSpc>
            </a:pPr>
            <a:r>
              <a:rPr lang="en-US" sz="2971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Optional user-defined location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72157" y="6480319"/>
            <a:ext cx="2902547" cy="2480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5"/>
              </a:lnSpc>
            </a:pPr>
            <a:r>
              <a:rPr lang="en-US" sz="281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TARGET: </a:t>
            </a:r>
          </a:p>
          <a:p>
            <a:pPr algn="ctr">
              <a:lnSpc>
                <a:spcPts val="3265"/>
              </a:lnSpc>
            </a:pPr>
            <a:r>
              <a:rPr lang="en-US" sz="2814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1 if the tweet refers to a disaster, 0 otherwise</a:t>
            </a:r>
          </a:p>
          <a:p>
            <a:pPr algn="ctr">
              <a:lnSpc>
                <a:spcPts val="326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45346" y="0"/>
            <a:ext cx="8370021" cy="4569909"/>
          </a:xfrm>
          <a:custGeom>
            <a:avLst/>
            <a:gdLst/>
            <a:ahLst/>
            <a:cxnLst/>
            <a:rect r="r" b="b" t="t" l="l"/>
            <a:pathLst>
              <a:path h="4569909" w="8370021">
                <a:moveTo>
                  <a:pt x="0" y="0"/>
                </a:moveTo>
                <a:lnTo>
                  <a:pt x="8370021" y="0"/>
                </a:lnTo>
                <a:lnTo>
                  <a:pt x="8370021" y="4569909"/>
                </a:lnTo>
                <a:lnTo>
                  <a:pt x="0" y="456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26453" y="4642038"/>
            <a:ext cx="7150657" cy="5644962"/>
          </a:xfrm>
          <a:custGeom>
            <a:avLst/>
            <a:gdLst/>
            <a:ahLst/>
            <a:cxnLst/>
            <a:rect r="r" b="b" t="t" l="l"/>
            <a:pathLst>
              <a:path h="5644962" w="7150657">
                <a:moveTo>
                  <a:pt x="0" y="0"/>
                </a:moveTo>
                <a:lnTo>
                  <a:pt x="7150657" y="0"/>
                </a:lnTo>
                <a:lnTo>
                  <a:pt x="715065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775" y="837733"/>
            <a:ext cx="5551433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122" y="2789051"/>
            <a:ext cx="8107538" cy="7301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Missing Values: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text and target: No missing values 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keyword: ~60 missing; filled or dropped as needed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location: ~33% missing; removed for text-only models, included in hybrid models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Distribution: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Class imbalance (~57% non-disaster, 43% disaster)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Adjusted using class weighting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Tweet Length: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Most tweets &lt;140 characters — influenced padding and sequence length choices</a:t>
            </a:r>
          </a:p>
          <a:p>
            <a:pPr algn="l" marL="532445" indent="-266223" lvl="1">
              <a:lnSpc>
                <a:spcPts val="3452"/>
              </a:lnSpc>
              <a:spcBef>
                <a:spcPct val="0"/>
              </a:spcBef>
              <a:buAutoNum type="arabicPeriod" startAt="1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 Utility:</a:t>
            </a:r>
          </a:p>
          <a:p>
            <a:pPr algn="l" marL="1064890" indent="-354963" lvl="2">
              <a:lnSpc>
                <a:spcPts val="3452"/>
              </a:lnSpc>
              <a:spcBef>
                <a:spcPct val="0"/>
              </a:spcBef>
              <a:buFont typeface="Arial"/>
              <a:buChar char="⚬"/>
            </a:pPr>
            <a:r>
              <a:rPr lang="en-US" sz="2466">
                <a:solidFill>
                  <a:srgbClr val="FFFFFF"/>
                </a:solidFill>
                <a:latin typeface="Lexend Deca"/>
                <a:ea typeface="Lexend Deca"/>
                <a:cs typeface="Lexend Deca"/>
                <a:sym typeface="Lexend Deca"/>
              </a:rPr>
              <a:t>Keywords like “fire”, “earthquake”, and “accident” correlated well with disasters</a:t>
            </a:r>
          </a:p>
          <a:p>
            <a:pPr algn="l">
              <a:lnSpc>
                <a:spcPts val="345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040253"/>
            <a:ext cx="8400121" cy="5680658"/>
          </a:xfrm>
          <a:custGeom>
            <a:avLst/>
            <a:gdLst/>
            <a:ahLst/>
            <a:cxnLst/>
            <a:rect r="r" b="b" t="t" l="l"/>
            <a:pathLst>
              <a:path h="5680658" w="8400121">
                <a:moveTo>
                  <a:pt x="0" y="0"/>
                </a:moveTo>
                <a:lnTo>
                  <a:pt x="8400121" y="0"/>
                </a:lnTo>
                <a:lnTo>
                  <a:pt x="8400121" y="5680657"/>
                </a:lnTo>
                <a:lnTo>
                  <a:pt x="0" y="5680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45685" y="4129377"/>
            <a:ext cx="6206588" cy="5591533"/>
          </a:xfrm>
          <a:custGeom>
            <a:avLst/>
            <a:gdLst/>
            <a:ahLst/>
            <a:cxnLst/>
            <a:rect r="r" b="b" t="t" l="l"/>
            <a:pathLst>
              <a:path h="5591533" w="6206588">
                <a:moveTo>
                  <a:pt x="0" y="0"/>
                </a:moveTo>
                <a:lnTo>
                  <a:pt x="6206588" y="0"/>
                </a:lnTo>
                <a:lnTo>
                  <a:pt x="6206588" y="5591533"/>
                </a:lnTo>
                <a:lnTo>
                  <a:pt x="0" y="5591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6" r="0" b="-3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1074" y="6259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5122" y="783862"/>
            <a:ext cx="175885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DATA CLEANING &amp; PREPARATION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5122" y="4085860"/>
            <a:ext cx="16684163" cy="5197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 Preprocessing: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owercased all tweets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Removed punctuation, URLs, mentions, hashtags, and stopwords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Appl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ied tokenization, lemmatization, and stemming</a:t>
            </a:r>
          </a:p>
          <a:p>
            <a:pPr algn="l">
              <a:lnSpc>
                <a:spcPts val="4109"/>
              </a:lnSpc>
            </a:pP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Transformed using: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TF-IDF (for classical ML)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Tokenizer + padding (for deep learning)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BERT tokenizer (for transformer models)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94427" y="3820107"/>
            <a:ext cx="4612435" cy="6506104"/>
          </a:xfrm>
          <a:custGeom>
            <a:avLst/>
            <a:gdLst/>
            <a:ahLst/>
            <a:cxnLst/>
            <a:rect r="r" b="b" t="t" l="l"/>
            <a:pathLst>
              <a:path h="6506104" w="4612435">
                <a:moveTo>
                  <a:pt x="0" y="0"/>
                </a:moveTo>
                <a:lnTo>
                  <a:pt x="4612436" y="0"/>
                </a:lnTo>
                <a:lnTo>
                  <a:pt x="4612436" y="6506104"/>
                </a:lnTo>
                <a:lnTo>
                  <a:pt x="0" y="6506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402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MODELING APPROACHES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122" y="4085860"/>
            <a:ext cx="16684163" cy="624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1. 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ext-Only Pipeline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Input: t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ext column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Used for: TF-IDF + ML models and BERT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Encoding: TF-IDF or BERT tokenizer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Pros: Simplicity, low preprocessing cost</a:t>
            </a:r>
          </a:p>
          <a:p>
            <a:pPr algn="l">
              <a:lnSpc>
                <a:spcPts val="4109"/>
              </a:lnSpc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2. Hybrid Pi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pel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ine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Inputs: text, keyword, location, text metadata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Used for: CNN, BiLSTM with auxiliary structured features</a:t>
            </a:r>
          </a:p>
          <a:p>
            <a:pPr algn="l" marL="633708" indent="-316854" lvl="1">
              <a:lnSpc>
                <a:spcPts val="4109"/>
              </a:lnSpc>
              <a:buFont typeface="Arial"/>
              <a:buChar char="•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A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rchitecture: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Branch 1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Embedding → Conv1D/BiLSTM → Pooling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Branch 2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Structured features → Dense</a:t>
            </a:r>
          </a:p>
          <a:p>
            <a:pPr algn="l" marL="1267416" indent="-422472" lvl="2">
              <a:lnSpc>
                <a:spcPts val="4109"/>
              </a:lnSpc>
              <a:buFont typeface="Arial"/>
              <a:buChar char="⚬"/>
            </a:pP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Combined</a:t>
            </a:r>
            <a:r>
              <a:rPr lang="en-US" sz="2935">
                <a:solidFill>
                  <a:srgbClr val="31356E"/>
                </a:solidFill>
                <a:latin typeface="Lexend Deca"/>
                <a:ea typeface="Lexend Deca"/>
                <a:cs typeface="Lexend Deca"/>
                <a:sym typeface="Lexend Deca"/>
              </a:rPr>
              <a:t>: Concatenate → Dense → 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268064"/>
            <a:chOff x="0" y="0"/>
            <a:chExt cx="4356256" cy="9611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961137"/>
            </a:xfrm>
            <a:custGeom>
              <a:avLst/>
              <a:gdLst/>
              <a:ahLst/>
              <a:cxnLst/>
              <a:rect r="r" b="b" t="t" l="l"/>
              <a:pathLst>
                <a:path h="961137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6520" y="3851531"/>
            <a:ext cx="9961114" cy="5939314"/>
          </a:xfrm>
          <a:custGeom>
            <a:avLst/>
            <a:gdLst/>
            <a:ahLst/>
            <a:cxnLst/>
            <a:rect r="r" b="b" t="t" l="l"/>
            <a:pathLst>
              <a:path h="5939314" w="9961114">
                <a:moveTo>
                  <a:pt x="0" y="0"/>
                </a:moveTo>
                <a:lnTo>
                  <a:pt x="9961114" y="0"/>
                </a:lnTo>
                <a:lnTo>
                  <a:pt x="9961114" y="5939314"/>
                </a:lnTo>
                <a:lnTo>
                  <a:pt x="0" y="5939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37634" y="3880926"/>
            <a:ext cx="7528559" cy="5909919"/>
          </a:xfrm>
          <a:custGeom>
            <a:avLst/>
            <a:gdLst/>
            <a:ahLst/>
            <a:cxnLst/>
            <a:rect r="r" b="b" t="t" l="l"/>
            <a:pathLst>
              <a:path h="5909919" w="7528559">
                <a:moveTo>
                  <a:pt x="0" y="0"/>
                </a:moveTo>
                <a:lnTo>
                  <a:pt x="7528559" y="0"/>
                </a:lnTo>
                <a:lnTo>
                  <a:pt x="7528559" y="5909919"/>
                </a:lnTo>
                <a:lnTo>
                  <a:pt x="0" y="5909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40278"/>
            <a:ext cx="16559876" cy="90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999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MODEL EVALUATION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DAGna0ZtMZs</dc:identifier>
  <dcterms:modified xsi:type="dcterms:W3CDTF">2011-08-01T06:04:30Z</dcterms:modified>
  <cp:revision>1</cp:revision>
  <dc:title>REPRESENTING DATA</dc:title>
</cp:coreProperties>
</file>