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embeddedFontLst>
    <p:embeddedFont>
      <p:font typeface="Play"/>
      <p:regular r:id="rId29"/>
      <p:bold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BAB821-4A2F-4996-A7A9-FCC143E2438F}">
  <a:tblStyle styleId="{85BAB821-4A2F-4996-A7A9-FCC143E2438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font" Target="fonts/Play-bold.fntdata"/><Relationship Id="rId11" Type="http://schemas.openxmlformats.org/officeDocument/2006/relationships/slide" Target="slides/slide6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b6c14265a_0_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6b6c14265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6b6c14265a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6b6c14265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6b6c14265a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6b6c14265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b6c14265a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6b6c14265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6b6c14265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6b6c1426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6b6c14265a_0_1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6b6c14265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b6c14265a_0_1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6b6c14265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6b6c14265a_0_2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6b6c14265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b6c14265a_0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b6c14265a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6b6c14265a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6b6c14265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6b6c14265a_0_1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6b6c14265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6b6c14265a_0_1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6b6c14265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6b6c14265a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6b6c14265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6b6c14265a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6b6c14265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b6c14265a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b6c14265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b6c14265a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6b6c14265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b6c14265a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6b6c14265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b6c14265a_0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6b6c14265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de-DE"/>
              <a:t>Klassifikation von Variablen</a:t>
            </a:r>
            <a:br>
              <a:rPr lang="de-DE"/>
            </a:br>
            <a:r>
              <a:rPr lang="de-DE"/>
              <a:t>Entwicklungsthema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DE"/>
              <a:t>27.05.2026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Ergebnisse &amp; Vergleich</a:t>
            </a:r>
            <a:endParaRPr/>
          </a:p>
        </p:txBody>
      </p:sp>
      <p:graphicFrame>
        <p:nvGraphicFramePr>
          <p:cNvPr id="162" name="Google Shape;162;p22"/>
          <p:cNvGraphicFramePr/>
          <p:nvPr/>
        </p:nvGraphicFramePr>
        <p:xfrm>
          <a:off x="1005538" y="176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{85BAB821-4A2F-4996-A7A9-FCC143E2438F}</a:tableStyleId>
              </a:tblPr>
              <a:tblGrid>
                <a:gridCol w="2486350"/>
                <a:gridCol w="2329300"/>
                <a:gridCol w="2015250"/>
                <a:gridCol w="2015250"/>
                <a:gridCol w="1334775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/>
                        <a:t>Ansatz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/>
                        <a:t>Transparenz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/>
                        <a:t>Skalierung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/>
                        <a:t>Robustheit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2000"/>
                        <a:t>Clarity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/>
                        <a:t>Regelbasiert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/>
                        <a:t>Hoch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/>
                        <a:t>Gering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/>
                        <a:t>Mittel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/>
                        <a:t>⬆️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/>
                        <a:t>ML-Cluster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/>
                        <a:t>Mittel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/>
                        <a:t>Hoch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/>
                        <a:t>Hoch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/>
                        <a:t>⬇️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/>
                        <a:t>Hybrid (NEU)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/>
                        <a:t>Hoch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/>
                        <a:t>Hoch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/>
                        <a:t>Hoch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000"/>
                        <a:t>✅</a:t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3" name="Google Shape;163;p22"/>
          <p:cNvSpPr txBox="1"/>
          <p:nvPr/>
        </p:nvSpPr>
        <p:spPr>
          <a:xfrm>
            <a:off x="838200" y="4008775"/>
            <a:ext cx="8697900" cy="15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Erster Test mit simulierten Daten</a:t>
            </a:r>
            <a:endParaRPr sz="2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dk1"/>
                </a:solidFill>
              </a:rPr>
              <a:t>Simulation.ipynb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Weitere Tests auf Realen Datai</a:t>
            </a:r>
            <a:endParaRPr sz="2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Project2Koncept_Entwicklung_pynb</a:t>
            </a:r>
            <a:endParaRPr sz="2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Methodik </a:t>
            </a:r>
            <a:br>
              <a:rPr lang="de-DE"/>
            </a:br>
            <a:r>
              <a:rPr lang="de-DE"/>
              <a:t>(Hybridansatz)</a:t>
            </a:r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838200" y="1825625"/>
            <a:ext cx="3779100" cy="473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b="1" lang="de-DE" sz="2300">
                <a:latin typeface="Play"/>
                <a:ea typeface="Play"/>
                <a:cs typeface="Play"/>
                <a:sym typeface="Play"/>
              </a:rPr>
              <a:t>Schritt 1:</a:t>
            </a:r>
            <a:r>
              <a:rPr lang="de-DE" sz="2300">
                <a:latin typeface="Play"/>
                <a:ea typeface="Play"/>
                <a:cs typeface="Play"/>
                <a:sym typeface="Play"/>
              </a:rPr>
              <a:t> Regelbasierte Vor-Klassifikation</a:t>
            </a:r>
            <a:endParaRPr sz="2300">
              <a:latin typeface="Play"/>
              <a:ea typeface="Play"/>
              <a:cs typeface="Play"/>
              <a:sym typeface="Play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de-DE" sz="2300">
                <a:latin typeface="Play"/>
                <a:ea typeface="Play"/>
                <a:cs typeface="Play"/>
                <a:sym typeface="Play"/>
              </a:rPr>
              <a:t>Schritt 2:</a:t>
            </a:r>
            <a:r>
              <a:rPr lang="de-DE" sz="2300">
                <a:latin typeface="Play"/>
                <a:ea typeface="Play"/>
                <a:cs typeface="Play"/>
                <a:sym typeface="Play"/>
              </a:rPr>
              <a:t> Feature-Vektoren für dynamische Variablen</a:t>
            </a:r>
            <a:endParaRPr sz="2300">
              <a:latin typeface="Play"/>
              <a:ea typeface="Play"/>
              <a:cs typeface="Play"/>
              <a:sym typeface="Play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de-DE" sz="2300">
                <a:latin typeface="Play"/>
                <a:ea typeface="Play"/>
                <a:cs typeface="Play"/>
                <a:sym typeface="Play"/>
              </a:rPr>
              <a:t>Schritt 3:</a:t>
            </a:r>
            <a:r>
              <a:rPr lang="de-DE" sz="2300">
                <a:latin typeface="Play"/>
                <a:ea typeface="Play"/>
                <a:cs typeface="Play"/>
                <a:sym typeface="Play"/>
              </a:rPr>
              <a:t> Unsupervised Clustering (K-Means, DBSCAN)</a:t>
            </a:r>
            <a:endParaRPr sz="2300">
              <a:latin typeface="Play"/>
              <a:ea typeface="Play"/>
              <a:cs typeface="Play"/>
              <a:sym typeface="Play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de-DE" sz="2300">
                <a:latin typeface="Play"/>
                <a:ea typeface="Play"/>
                <a:cs typeface="Play"/>
                <a:sym typeface="Play"/>
              </a:rPr>
              <a:t>Schritt 4:</a:t>
            </a:r>
            <a:r>
              <a:rPr lang="de-DE" sz="2300">
                <a:latin typeface="Play"/>
                <a:ea typeface="Play"/>
                <a:cs typeface="Play"/>
                <a:sym typeface="Play"/>
              </a:rPr>
              <a:t> Automatische Benennung der Cluster über Perzentilvergleiche</a:t>
            </a:r>
            <a:endParaRPr sz="4000"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625" y="178150"/>
            <a:ext cx="7417625" cy="66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Analysearchritt im Detail</a:t>
            </a:r>
            <a:endParaRPr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500">
                <a:latin typeface="Play"/>
                <a:ea typeface="Play"/>
                <a:cs typeface="Play"/>
                <a:sym typeface="Play"/>
              </a:rPr>
              <a:t>Das Klassifikationsskript folgt einem mehrstufigen Regelwerk zur automatisierten Einordnung von Variablen:</a:t>
            </a:r>
            <a:endParaRPr sz="15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500">
                <a:latin typeface="Play"/>
                <a:ea typeface="Play"/>
                <a:cs typeface="Play"/>
                <a:sym typeface="Play"/>
              </a:rPr>
              <a:t> Regelbasierte Entscheidungslogik:</a:t>
            </a:r>
            <a:endParaRPr b="1" sz="1500">
              <a:latin typeface="Play"/>
              <a:ea typeface="Play"/>
              <a:cs typeface="Play"/>
              <a:sym typeface="Pl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de-DE" sz="1500">
                <a:latin typeface="Play"/>
                <a:ea typeface="Play"/>
                <a:cs typeface="Play"/>
                <a:sym typeface="Play"/>
              </a:rPr>
              <a:t>Wenn </a:t>
            </a:r>
            <a:r>
              <a:rPr b="1" lang="de-DE" sz="1500">
                <a:latin typeface="Play"/>
                <a:ea typeface="Play"/>
                <a:cs typeface="Play"/>
                <a:sym typeface="Play"/>
              </a:rPr>
              <a:t>alle Werte fehlend</a:t>
            </a:r>
            <a:r>
              <a:rPr lang="de-DE" sz="1500">
                <a:latin typeface="Play"/>
                <a:ea typeface="Play"/>
                <a:cs typeface="Play"/>
                <a:sym typeface="Play"/>
              </a:rPr>
              <a:t> → </a:t>
            </a:r>
            <a:r>
              <a:rPr lang="de-DE" sz="1500">
                <a:solidFill>
                  <a:srgbClr val="188038"/>
                </a:solidFill>
                <a:latin typeface="Play"/>
                <a:ea typeface="Play"/>
                <a:cs typeface="Play"/>
                <a:sym typeface="Play"/>
              </a:rPr>
              <a:t>leer</a:t>
            </a:r>
            <a:endParaRPr sz="1500">
              <a:solidFill>
                <a:srgbClr val="188038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-DE" sz="1500">
                <a:latin typeface="Play"/>
                <a:ea typeface="Play"/>
                <a:cs typeface="Play"/>
                <a:sym typeface="Play"/>
              </a:rPr>
              <a:t>Wenn </a:t>
            </a:r>
            <a:r>
              <a:rPr b="1" lang="de-DE" sz="1500">
                <a:latin typeface="Play"/>
                <a:ea typeface="Play"/>
                <a:cs typeface="Play"/>
                <a:sym typeface="Play"/>
              </a:rPr>
              <a:t>alle Werte gleich</a:t>
            </a:r>
            <a:r>
              <a:rPr lang="de-DE" sz="1500">
                <a:latin typeface="Play"/>
                <a:ea typeface="Play"/>
                <a:cs typeface="Play"/>
                <a:sym typeface="Play"/>
              </a:rPr>
              <a:t> → </a:t>
            </a:r>
            <a:r>
              <a:rPr lang="de-DE" sz="1500">
                <a:solidFill>
                  <a:srgbClr val="188038"/>
                </a:solidFill>
                <a:latin typeface="Play"/>
                <a:ea typeface="Play"/>
                <a:cs typeface="Play"/>
                <a:sym typeface="Play"/>
              </a:rPr>
              <a:t>konstant</a:t>
            </a:r>
            <a:endParaRPr sz="1500">
              <a:solidFill>
                <a:srgbClr val="188038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-DE" sz="1500">
                <a:latin typeface="Play"/>
                <a:ea typeface="Play"/>
                <a:cs typeface="Play"/>
                <a:sym typeface="Play"/>
              </a:rPr>
              <a:t>Wenn </a:t>
            </a:r>
            <a:r>
              <a:rPr b="1" lang="de-DE" sz="1500">
                <a:latin typeface="Play"/>
                <a:ea typeface="Play"/>
                <a:cs typeface="Play"/>
                <a:sym typeface="Play"/>
              </a:rPr>
              <a:t>nur 0/1-Werte</a:t>
            </a:r>
            <a:r>
              <a:rPr lang="de-DE" sz="1500">
                <a:latin typeface="Play"/>
                <a:ea typeface="Play"/>
                <a:cs typeface="Play"/>
                <a:sym typeface="Play"/>
              </a:rPr>
              <a:t> vorkommen → </a:t>
            </a:r>
            <a:r>
              <a:rPr lang="de-DE" sz="1500">
                <a:solidFill>
                  <a:srgbClr val="188038"/>
                </a:solidFill>
                <a:latin typeface="Play"/>
                <a:ea typeface="Play"/>
                <a:cs typeface="Play"/>
                <a:sym typeface="Play"/>
              </a:rPr>
              <a:t>boolean</a:t>
            </a:r>
            <a:endParaRPr sz="1500">
              <a:solidFill>
                <a:srgbClr val="188038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-DE" sz="1500">
                <a:latin typeface="Play"/>
                <a:ea typeface="Play"/>
                <a:cs typeface="Play"/>
                <a:sym typeface="Play"/>
              </a:rPr>
              <a:t>Wenn </a:t>
            </a:r>
            <a:r>
              <a:rPr b="1" lang="de-DE" sz="1500">
                <a:latin typeface="Play"/>
                <a:ea typeface="Play"/>
                <a:cs typeface="Play"/>
                <a:sym typeface="Play"/>
              </a:rPr>
              <a:t>Standardabweichung &lt; 0.01</a:t>
            </a:r>
            <a:r>
              <a:rPr lang="de-DE" sz="1500">
                <a:latin typeface="Play"/>
                <a:ea typeface="Play"/>
                <a:cs typeface="Play"/>
                <a:sym typeface="Play"/>
              </a:rPr>
              <a:t> oder </a:t>
            </a:r>
            <a:r>
              <a:rPr b="1" lang="de-DE" sz="1500">
                <a:latin typeface="Play"/>
                <a:ea typeface="Play"/>
                <a:cs typeface="Play"/>
                <a:sym typeface="Play"/>
              </a:rPr>
              <a:t>Perzentilspanne (P95–P5) &lt; 0.05</a:t>
            </a:r>
            <a:r>
              <a:rPr lang="de-DE" sz="1500">
                <a:latin typeface="Play"/>
                <a:ea typeface="Play"/>
                <a:cs typeface="Play"/>
                <a:sym typeface="Play"/>
              </a:rPr>
              <a:t> bei Float → </a:t>
            </a:r>
            <a:r>
              <a:rPr lang="de-DE" sz="1500">
                <a:solidFill>
                  <a:srgbClr val="188038"/>
                </a:solidFill>
                <a:latin typeface="Play"/>
                <a:ea typeface="Play"/>
                <a:cs typeface="Play"/>
                <a:sym typeface="Play"/>
              </a:rPr>
              <a:t>rauschsignal</a:t>
            </a:r>
            <a:endParaRPr sz="1500">
              <a:solidFill>
                <a:srgbClr val="188038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-DE" sz="1500">
                <a:latin typeface="Play"/>
                <a:ea typeface="Play"/>
                <a:cs typeface="Play"/>
                <a:sym typeface="Play"/>
              </a:rPr>
              <a:t>Wenn </a:t>
            </a:r>
            <a:r>
              <a:rPr b="1" lang="de-DE" sz="1500">
                <a:latin typeface="Play"/>
                <a:ea typeface="Play"/>
                <a:cs typeface="Play"/>
                <a:sym typeface="Play"/>
              </a:rPr>
              <a:t>&lt; 10 Änderungen</a:t>
            </a:r>
            <a:r>
              <a:rPr lang="de-DE" sz="1500">
                <a:latin typeface="Play"/>
                <a:ea typeface="Play"/>
                <a:cs typeface="Play"/>
                <a:sym typeface="Play"/>
              </a:rPr>
              <a:t> im Zeitverlauf → </a:t>
            </a:r>
            <a:r>
              <a:rPr lang="de-DE" sz="1500">
                <a:solidFill>
                  <a:srgbClr val="188038"/>
                </a:solidFill>
                <a:latin typeface="Play"/>
                <a:ea typeface="Play"/>
                <a:cs typeface="Play"/>
                <a:sym typeface="Play"/>
              </a:rPr>
              <a:t>status</a:t>
            </a:r>
            <a:endParaRPr sz="1500">
              <a:solidFill>
                <a:srgbClr val="188038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-DE" sz="1500">
                <a:latin typeface="Play"/>
                <a:ea typeface="Play"/>
                <a:cs typeface="Play"/>
                <a:sym typeface="Play"/>
              </a:rPr>
              <a:t>Wenn </a:t>
            </a:r>
            <a:r>
              <a:rPr b="1" lang="de-DE" sz="1500">
                <a:latin typeface="Play"/>
                <a:ea typeface="Play"/>
                <a:cs typeface="Play"/>
                <a:sym typeface="Play"/>
              </a:rPr>
              <a:t>monoton wachsend</a:t>
            </a:r>
            <a:r>
              <a:rPr lang="de-DE" sz="1500">
                <a:latin typeface="Play"/>
                <a:ea typeface="Play"/>
                <a:cs typeface="Play"/>
                <a:sym typeface="Play"/>
              </a:rPr>
              <a:t> → </a:t>
            </a:r>
            <a:r>
              <a:rPr lang="de-DE" sz="1500">
                <a:solidFill>
                  <a:srgbClr val="188038"/>
                </a:solidFill>
                <a:latin typeface="Play"/>
                <a:ea typeface="Play"/>
                <a:cs typeface="Play"/>
                <a:sym typeface="Play"/>
              </a:rPr>
              <a:t>zähler</a:t>
            </a:r>
            <a:endParaRPr sz="1500">
              <a:solidFill>
                <a:srgbClr val="188038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-DE" sz="1500">
                <a:latin typeface="Play"/>
                <a:ea typeface="Play"/>
                <a:cs typeface="Play"/>
                <a:sym typeface="Play"/>
              </a:rPr>
              <a:t>Wenn </a:t>
            </a:r>
            <a:r>
              <a:rPr b="1" lang="de-DE" sz="1500">
                <a:latin typeface="Play"/>
                <a:ea typeface="Play"/>
                <a:cs typeface="Play"/>
                <a:sym typeface="Play"/>
              </a:rPr>
              <a:t>Datentyp Float</a:t>
            </a:r>
            <a:r>
              <a:rPr lang="de-DE" sz="1500">
                <a:latin typeface="Play"/>
                <a:ea typeface="Play"/>
                <a:cs typeface="Play"/>
                <a:sym typeface="Play"/>
              </a:rPr>
              <a:t> und </a:t>
            </a:r>
            <a:r>
              <a:rPr b="1" lang="de-DE" sz="1500">
                <a:latin typeface="Play"/>
                <a:ea typeface="Play"/>
                <a:cs typeface="Play"/>
                <a:sym typeface="Play"/>
              </a:rPr>
              <a:t>viele Änderungen</a:t>
            </a:r>
            <a:r>
              <a:rPr lang="de-DE" sz="1500">
                <a:latin typeface="Play"/>
                <a:ea typeface="Play"/>
                <a:cs typeface="Play"/>
                <a:sym typeface="Play"/>
              </a:rPr>
              <a:t> → </a:t>
            </a:r>
            <a:r>
              <a:rPr lang="de-DE" sz="1500">
                <a:solidFill>
                  <a:srgbClr val="188038"/>
                </a:solidFill>
                <a:latin typeface="Play"/>
                <a:ea typeface="Play"/>
                <a:cs typeface="Play"/>
                <a:sym typeface="Play"/>
              </a:rPr>
              <a:t>sensorwert</a:t>
            </a:r>
            <a:endParaRPr sz="1500">
              <a:solidFill>
                <a:srgbClr val="188038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-DE" sz="1500">
                <a:latin typeface="Play"/>
                <a:ea typeface="Play"/>
                <a:cs typeface="Play"/>
                <a:sym typeface="Play"/>
              </a:rPr>
              <a:t>Wenn </a:t>
            </a:r>
            <a:r>
              <a:rPr b="1" lang="de-DE" sz="1500">
                <a:latin typeface="Play"/>
                <a:ea typeface="Play"/>
                <a:cs typeface="Play"/>
                <a:sym typeface="Play"/>
              </a:rPr>
              <a:t>mehr als 10 % Ausreißer</a:t>
            </a:r>
            <a:r>
              <a:rPr lang="de-DE" sz="1500">
                <a:latin typeface="Play"/>
                <a:ea typeface="Play"/>
                <a:cs typeface="Play"/>
                <a:sym typeface="Play"/>
              </a:rPr>
              <a:t> (außerhalb 5–95 %-Perzentil) → </a:t>
            </a:r>
            <a:r>
              <a:rPr lang="de-DE" sz="1500">
                <a:solidFill>
                  <a:srgbClr val="188038"/>
                </a:solidFill>
                <a:latin typeface="Play"/>
                <a:ea typeface="Play"/>
                <a:cs typeface="Play"/>
                <a:sym typeface="Play"/>
              </a:rPr>
              <a:t>instabil</a:t>
            </a:r>
            <a:endParaRPr sz="1500">
              <a:solidFill>
                <a:srgbClr val="188038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-DE" sz="1500">
                <a:latin typeface="Play"/>
                <a:ea typeface="Play"/>
                <a:cs typeface="Play"/>
                <a:sym typeface="Play"/>
              </a:rPr>
              <a:t>Wenn </a:t>
            </a:r>
            <a:r>
              <a:rPr b="1" lang="de-DE" sz="1500">
                <a:latin typeface="Play"/>
                <a:ea typeface="Play"/>
                <a:cs typeface="Play"/>
                <a:sym typeface="Play"/>
              </a:rPr>
              <a:t>Extremwert (Min/Max) in &gt; 20 % der Zeitpunkte</a:t>
            </a:r>
            <a:r>
              <a:rPr lang="de-DE" sz="1500">
                <a:latin typeface="Play"/>
                <a:ea typeface="Play"/>
                <a:cs typeface="Play"/>
                <a:sym typeface="Play"/>
              </a:rPr>
              <a:t> auftritt → </a:t>
            </a:r>
            <a:r>
              <a:rPr lang="de-DE" sz="1500">
                <a:solidFill>
                  <a:srgbClr val="188038"/>
                </a:solidFill>
                <a:latin typeface="Play"/>
                <a:ea typeface="Play"/>
                <a:cs typeface="Play"/>
                <a:sym typeface="Play"/>
              </a:rPr>
              <a:t>grenzwertbasiert</a:t>
            </a:r>
            <a:endParaRPr sz="1500">
              <a:solidFill>
                <a:srgbClr val="188038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-DE" sz="1500">
                <a:latin typeface="Play"/>
                <a:ea typeface="Play"/>
                <a:cs typeface="Play"/>
                <a:sym typeface="Play"/>
              </a:rPr>
              <a:t>Wenn </a:t>
            </a:r>
            <a:r>
              <a:rPr b="1" lang="de-DE" sz="1500">
                <a:latin typeface="Play"/>
                <a:ea typeface="Play"/>
                <a:cs typeface="Play"/>
                <a:sym typeface="Play"/>
              </a:rPr>
              <a:t>Korrelation mit ≥ 1 anderer Variable r &gt; 0.95</a:t>
            </a:r>
            <a:r>
              <a:rPr lang="de-DE" sz="1500">
                <a:latin typeface="Play"/>
                <a:ea typeface="Play"/>
                <a:cs typeface="Play"/>
                <a:sym typeface="Play"/>
              </a:rPr>
              <a:t> → </a:t>
            </a:r>
            <a:r>
              <a:rPr lang="de-DE" sz="1500">
                <a:solidFill>
                  <a:srgbClr val="188038"/>
                </a:solidFill>
                <a:latin typeface="Play"/>
                <a:ea typeface="Play"/>
                <a:cs typeface="Play"/>
                <a:sym typeface="Play"/>
              </a:rPr>
              <a:t>abhängig</a:t>
            </a:r>
            <a:br>
              <a:rPr lang="de-DE" sz="1500">
                <a:solidFill>
                  <a:srgbClr val="188038"/>
                </a:solidFill>
                <a:latin typeface="Play"/>
                <a:ea typeface="Play"/>
                <a:cs typeface="Play"/>
                <a:sym typeface="Play"/>
              </a:rPr>
            </a:br>
            <a:r>
              <a:rPr lang="de-DE" sz="1500">
                <a:latin typeface="Play"/>
                <a:ea typeface="Play"/>
                <a:cs typeface="Play"/>
                <a:sym typeface="Play"/>
              </a:rPr>
              <a:t>→ betroffene Variablennamen werden für spätere Gruppierung gespeichert</a:t>
            </a:r>
            <a:endParaRPr sz="1500">
              <a:latin typeface="Play"/>
              <a:ea typeface="Play"/>
              <a:cs typeface="Play"/>
              <a:sym typeface="Pl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de-DE" sz="1500">
                <a:latin typeface="Play"/>
                <a:ea typeface="Play"/>
                <a:cs typeface="Play"/>
                <a:sym typeface="Play"/>
              </a:rPr>
              <a:t>Andernfalls</a:t>
            </a:r>
            <a:r>
              <a:rPr lang="de-DE" sz="1500">
                <a:latin typeface="Play"/>
                <a:ea typeface="Play"/>
                <a:cs typeface="Play"/>
                <a:sym typeface="Play"/>
              </a:rPr>
              <a:t> → </a:t>
            </a:r>
            <a:r>
              <a:rPr lang="de-DE" sz="1500">
                <a:solidFill>
                  <a:srgbClr val="188038"/>
                </a:solidFill>
                <a:latin typeface="Play"/>
                <a:ea typeface="Play"/>
                <a:cs typeface="Play"/>
                <a:sym typeface="Play"/>
              </a:rPr>
              <a:t>unbekannt</a:t>
            </a:r>
            <a:endParaRPr sz="1500">
              <a:solidFill>
                <a:srgbClr val="188038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Pipeline-Architektur (Ablaufdiagramm)</a:t>
            </a:r>
            <a:endParaRPr/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435500" y="1408775"/>
            <a:ext cx="10918200" cy="47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de-DE" sz="1500">
                <a:latin typeface="Play"/>
                <a:ea typeface="Play"/>
                <a:cs typeface="Play"/>
                <a:sym typeface="Play"/>
              </a:rPr>
              <a:t>1. Datenquelle (InfluxDB oder CSV)</a:t>
            </a:r>
            <a:endParaRPr sz="15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de-DE" sz="1500">
                <a:latin typeface="Play"/>
                <a:ea typeface="Play"/>
                <a:cs typeface="Play"/>
                <a:sym typeface="Play"/>
              </a:rPr>
              <a:t>             ↓</a:t>
            </a:r>
            <a:endParaRPr sz="15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de-DE" sz="1500">
                <a:latin typeface="Play"/>
                <a:ea typeface="Play"/>
                <a:cs typeface="Play"/>
                <a:sym typeface="Play"/>
              </a:rPr>
              <a:t>2. Datenerfassung (z. B. mit Pandas)</a:t>
            </a:r>
            <a:endParaRPr sz="15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de-DE" sz="1500">
                <a:latin typeface="Play"/>
                <a:ea typeface="Play"/>
                <a:cs typeface="Play"/>
                <a:sym typeface="Play"/>
              </a:rPr>
              <a:t>             ↓</a:t>
            </a:r>
            <a:endParaRPr sz="15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de-DE" sz="1500">
                <a:latin typeface="Play"/>
                <a:ea typeface="Play"/>
                <a:cs typeface="Play"/>
                <a:sym typeface="Play"/>
              </a:rPr>
              <a:t>3. Statistische Analyse je Variable (Mittelwert, Varianz, Änderungen, Perzentile, Ausreißer)</a:t>
            </a:r>
            <a:endParaRPr sz="15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de-DE" sz="1500">
                <a:latin typeface="Play"/>
                <a:ea typeface="Play"/>
                <a:cs typeface="Play"/>
                <a:sym typeface="Play"/>
              </a:rPr>
              <a:t>             ↓</a:t>
            </a:r>
            <a:endParaRPr sz="15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de-DE" sz="1500">
                <a:latin typeface="Play"/>
                <a:ea typeface="Play"/>
                <a:cs typeface="Play"/>
                <a:sym typeface="Play"/>
              </a:rPr>
              <a:t>4. Regelbasierte Klassifikation  ( Zuordnung zu Typen: sensorwert, status, zähler, etc.- + Erkennung starker Korrelationen)</a:t>
            </a:r>
            <a:endParaRPr sz="15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de-DE" sz="1500">
                <a:latin typeface="Play"/>
                <a:ea typeface="Play"/>
                <a:cs typeface="Play"/>
                <a:sym typeface="Play"/>
              </a:rPr>
              <a:t>             ↓</a:t>
            </a:r>
            <a:endParaRPr sz="15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de-DE" sz="1500">
                <a:latin typeface="Play"/>
                <a:ea typeface="Play"/>
                <a:cs typeface="Play"/>
                <a:sym typeface="Play"/>
              </a:rPr>
              <a:t>5. Erstellung eines Feature-Vektors je Variable (z. B. Mittelwert, StdAbw, Skewness, Änderungshäufigkeit)</a:t>
            </a:r>
            <a:endParaRPr sz="15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de-DE" sz="1500">
                <a:latin typeface="Play"/>
                <a:ea typeface="Play"/>
                <a:cs typeface="Play"/>
                <a:sym typeface="Play"/>
              </a:rPr>
              <a:t>             ↓</a:t>
            </a:r>
            <a:endParaRPr sz="15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de-DE" sz="1500">
                <a:latin typeface="Play"/>
                <a:ea typeface="Play"/>
                <a:cs typeface="Play"/>
                <a:sym typeface="Play"/>
              </a:rPr>
              <a:t>6. Unsupervised ML: (PCA oder t-SNE zur Dimensionsreduktion &amp; Visualisierung, K-Means oder DBSCAN zur Clusterbildung Autoencoder (optional) zur Mustererkennung)</a:t>
            </a:r>
            <a:endParaRPr sz="15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de-DE" sz="1500">
                <a:latin typeface="Play"/>
                <a:ea typeface="Play"/>
                <a:cs typeface="Play"/>
                <a:sym typeface="Play"/>
              </a:rPr>
              <a:t>             ↓</a:t>
            </a:r>
            <a:endParaRPr sz="15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de-DE" sz="1500">
                <a:latin typeface="Play"/>
                <a:ea typeface="Play"/>
                <a:cs typeface="Play"/>
                <a:sym typeface="Play"/>
              </a:rPr>
              <a:t>7. Automatische Benennung der Cluster (auf Basis dominanter statistischer Merkmale &amp; Perzentile</a:t>
            </a:r>
            <a:endParaRPr sz="15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de-DE" sz="1500">
                <a:latin typeface="Play"/>
                <a:ea typeface="Play"/>
                <a:cs typeface="Play"/>
                <a:sym typeface="Play"/>
              </a:rPr>
              <a:t>             ↓)</a:t>
            </a:r>
            <a:endParaRPr sz="15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de-DE" sz="1500">
                <a:latin typeface="Play"/>
                <a:ea typeface="Play"/>
                <a:cs typeface="Play"/>
                <a:sym typeface="Play"/>
              </a:rPr>
              <a:t>8. Gruppierung &amp; Empfehlungen generiere</a:t>
            </a:r>
            <a:r>
              <a:rPr lang="de-DE" sz="1500">
                <a:latin typeface="Play"/>
                <a:ea typeface="Play"/>
                <a:cs typeface="Play"/>
                <a:sym typeface="Play"/>
              </a:rPr>
              <a:t>n (</a:t>
            </a:r>
            <a:r>
              <a:rPr lang="de-DE" sz="1500">
                <a:latin typeface="Play"/>
                <a:ea typeface="Play"/>
                <a:cs typeface="Play"/>
                <a:sym typeface="Play"/>
              </a:rPr>
              <a:t>Relevanzbewertung für Analyse oder Modellierung)</a:t>
            </a:r>
            <a:endParaRPr sz="15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de-DE" sz="1500">
                <a:latin typeface="Play"/>
                <a:ea typeface="Play"/>
                <a:cs typeface="Play"/>
                <a:sym typeface="Play"/>
              </a:rPr>
              <a:t>             ↓</a:t>
            </a:r>
            <a:endParaRPr sz="15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de-DE" sz="1500">
                <a:latin typeface="Play"/>
                <a:ea typeface="Play"/>
                <a:cs typeface="Play"/>
                <a:sym typeface="Play"/>
              </a:rPr>
              <a:t>9. Ausgabe &amp; Export (Tabelle (CSV / Excel) Visualisierung (Plotly, Dashboard))</a:t>
            </a:r>
            <a:endParaRPr sz="15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5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00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Analysemethodik</a:t>
            </a:r>
            <a:endParaRPr/>
          </a:p>
        </p:txBody>
      </p:sp>
      <p:sp>
        <p:nvSpPr>
          <p:cNvPr id="188" name="Google Shape;188;p26"/>
          <p:cNvSpPr txBox="1"/>
          <p:nvPr/>
        </p:nvSpPr>
        <p:spPr>
          <a:xfrm>
            <a:off x="1032875" y="1910575"/>
            <a:ext cx="89130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1. Aktivitätsanalyse</a:t>
            </a:r>
            <a:endParaRPr b="1" sz="2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de-DE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Änderungshäufigkeit</a:t>
            </a:r>
            <a:r>
              <a:rPr lang="de-DE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:</a:t>
            </a:r>
            <a:endParaRPr sz="2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lay"/>
              <a:buChar char="○"/>
            </a:pPr>
            <a:r>
              <a:rPr lang="de-DE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Wie oft ändert sich der Wert pro Zeitfenster?</a:t>
            </a:r>
            <a:endParaRPr sz="2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lay"/>
              <a:buChar char="○"/>
            </a:pPr>
            <a:r>
              <a:rPr lang="de-DE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Weniger als 10 Änderungen → Hinweis auf „Status“ oder „Konfiguration“.</a:t>
            </a:r>
            <a:endParaRPr sz="2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de-DE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Monotonieprüfung</a:t>
            </a:r>
            <a:r>
              <a:rPr lang="de-DE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:</a:t>
            </a:r>
            <a:endParaRPr sz="2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lay"/>
              <a:buChar char="○"/>
            </a:pPr>
            <a:r>
              <a:rPr lang="de-DE" sz="2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Monoton wachsend → mögliche Zählervariable.</a:t>
            </a:r>
            <a:endParaRPr sz="20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Analysemethodik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2000">
                <a:latin typeface="Play"/>
                <a:ea typeface="Play"/>
                <a:cs typeface="Play"/>
                <a:sym typeface="Play"/>
              </a:rPr>
              <a:t>2. Typisierung &amp; Wertebereich</a:t>
            </a:r>
            <a:endParaRPr b="1" sz="2000">
              <a:latin typeface="Play"/>
              <a:ea typeface="Play"/>
              <a:cs typeface="Play"/>
              <a:sym typeface="Pl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b="1" lang="de-DE" sz="2000">
                <a:latin typeface="Play"/>
                <a:ea typeface="Play"/>
                <a:cs typeface="Play"/>
                <a:sym typeface="Play"/>
              </a:rPr>
              <a:t>Zahlentyp-Erkennung</a:t>
            </a:r>
            <a:r>
              <a:rPr lang="de-DE" sz="2000">
                <a:latin typeface="Play"/>
                <a:ea typeface="Play"/>
                <a:cs typeface="Play"/>
                <a:sym typeface="Play"/>
              </a:rPr>
              <a:t>:</a:t>
            </a:r>
            <a:endParaRPr sz="2000">
              <a:latin typeface="Play"/>
              <a:ea typeface="Play"/>
              <a:cs typeface="Play"/>
              <a:sym typeface="Play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de-DE" sz="2000">
                <a:solidFill>
                  <a:srgbClr val="188038"/>
                </a:solidFill>
                <a:latin typeface="Play"/>
                <a:ea typeface="Play"/>
                <a:cs typeface="Play"/>
                <a:sym typeface="Play"/>
              </a:rPr>
              <a:t>Boolean</a:t>
            </a:r>
            <a:r>
              <a:rPr lang="de-DE" sz="2000">
                <a:latin typeface="Play"/>
                <a:ea typeface="Play"/>
                <a:cs typeface="Play"/>
                <a:sym typeface="Play"/>
              </a:rPr>
              <a:t>: Nur Werte {0,1}</a:t>
            </a:r>
            <a:endParaRPr sz="2000">
              <a:latin typeface="Play"/>
              <a:ea typeface="Play"/>
              <a:cs typeface="Play"/>
              <a:sym typeface="Play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de-DE" sz="2000">
                <a:solidFill>
                  <a:srgbClr val="188038"/>
                </a:solidFill>
                <a:latin typeface="Play"/>
                <a:ea typeface="Play"/>
                <a:cs typeface="Play"/>
                <a:sym typeface="Play"/>
              </a:rPr>
              <a:t>Integer</a:t>
            </a:r>
            <a:r>
              <a:rPr lang="de-DE" sz="2000">
                <a:latin typeface="Play"/>
                <a:ea typeface="Play"/>
                <a:cs typeface="Play"/>
                <a:sym typeface="Play"/>
              </a:rPr>
              <a:t>: Ganze Zahlen</a:t>
            </a:r>
            <a:endParaRPr sz="2000">
              <a:latin typeface="Play"/>
              <a:ea typeface="Play"/>
              <a:cs typeface="Play"/>
              <a:sym typeface="Play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de-DE" sz="2000">
                <a:solidFill>
                  <a:srgbClr val="188038"/>
                </a:solidFill>
                <a:latin typeface="Play"/>
                <a:ea typeface="Play"/>
                <a:cs typeface="Play"/>
                <a:sym typeface="Play"/>
              </a:rPr>
              <a:t>Float</a:t>
            </a:r>
            <a:r>
              <a:rPr lang="de-DE" sz="2000">
                <a:latin typeface="Play"/>
                <a:ea typeface="Play"/>
                <a:cs typeface="Play"/>
                <a:sym typeface="Play"/>
              </a:rPr>
              <a:t>: Kommazahlen, kontinuierlich</a:t>
            </a:r>
            <a:endParaRPr sz="2000">
              <a:latin typeface="Play"/>
              <a:ea typeface="Play"/>
              <a:cs typeface="Play"/>
              <a:sym typeface="Pl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de-DE" sz="2000">
                <a:latin typeface="Play"/>
                <a:ea typeface="Play"/>
                <a:cs typeface="Play"/>
                <a:sym typeface="Play"/>
              </a:rPr>
              <a:t>Wertebereich</a:t>
            </a:r>
            <a:r>
              <a:rPr lang="de-DE" sz="2000">
                <a:latin typeface="Play"/>
                <a:ea typeface="Play"/>
                <a:cs typeface="Play"/>
                <a:sym typeface="Play"/>
              </a:rPr>
              <a:t>:</a:t>
            </a:r>
            <a:endParaRPr sz="2000">
              <a:latin typeface="Play"/>
              <a:ea typeface="Play"/>
              <a:cs typeface="Play"/>
              <a:sym typeface="Play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Char char="○"/>
            </a:pPr>
            <a:r>
              <a:rPr b="1" lang="de-DE" sz="2000">
                <a:latin typeface="Play"/>
                <a:ea typeface="Play"/>
                <a:cs typeface="Play"/>
                <a:sym typeface="Play"/>
              </a:rPr>
              <a:t>Min / Max</a:t>
            </a:r>
            <a:endParaRPr b="1" sz="2000">
              <a:latin typeface="Play"/>
              <a:ea typeface="Play"/>
              <a:cs typeface="Play"/>
              <a:sym typeface="Play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Char char="○"/>
            </a:pPr>
            <a:r>
              <a:rPr b="1" lang="de-DE" sz="2000">
                <a:latin typeface="Play"/>
                <a:ea typeface="Play"/>
                <a:cs typeface="Play"/>
                <a:sym typeface="Play"/>
              </a:rPr>
              <a:t>Standardabweichung</a:t>
            </a:r>
            <a:endParaRPr b="1" sz="2000">
              <a:latin typeface="Play"/>
              <a:ea typeface="Play"/>
              <a:cs typeface="Play"/>
              <a:sym typeface="Play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Char char="○"/>
            </a:pPr>
            <a:r>
              <a:rPr b="1" lang="de-DE" sz="2000">
                <a:latin typeface="Play"/>
                <a:ea typeface="Play"/>
                <a:cs typeface="Play"/>
                <a:sym typeface="Play"/>
              </a:rPr>
              <a:t>Anzahl eindeutiger Werte</a:t>
            </a:r>
            <a:endParaRPr b="1" sz="2000">
              <a:latin typeface="Play"/>
              <a:ea typeface="Play"/>
              <a:cs typeface="Play"/>
              <a:sym typeface="Play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Char char="○"/>
            </a:pPr>
            <a:r>
              <a:rPr b="1" lang="de-DE" sz="2000">
                <a:latin typeface="Play"/>
                <a:ea typeface="Play"/>
                <a:cs typeface="Play"/>
                <a:sym typeface="Play"/>
              </a:rPr>
              <a:t>Perzentile (5% / 95%)</a:t>
            </a:r>
            <a:endParaRPr b="1" sz="20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Analysemethodik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455875" y="1253400"/>
            <a:ext cx="10515600" cy="52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de-DE" sz="2000">
                <a:latin typeface="Play"/>
                <a:ea typeface="Play"/>
                <a:cs typeface="Play"/>
                <a:sym typeface="Play"/>
              </a:rPr>
              <a:t>3. Statistische Muster &amp; Heuristiken</a:t>
            </a:r>
            <a:endParaRPr sz="2000">
              <a:latin typeface="Play"/>
              <a:ea typeface="Play"/>
              <a:cs typeface="Play"/>
              <a:sym typeface="Play"/>
            </a:endParaRPr>
          </a:p>
        </p:txBody>
      </p:sp>
      <p:graphicFrame>
        <p:nvGraphicFramePr>
          <p:cNvPr id="201" name="Google Shape;201;p28"/>
          <p:cNvGraphicFramePr/>
          <p:nvPr/>
        </p:nvGraphicFramePr>
        <p:xfrm>
          <a:off x="455875" y="198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{85BAB821-4A2F-4996-A7A9-FCC143E2438F}</a:tableStyleId>
              </a:tblPr>
              <a:tblGrid>
                <a:gridCol w="5062875"/>
                <a:gridCol w="3486525"/>
                <a:gridCol w="2651975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Muster</a:t>
                      </a:r>
                      <a:endParaRPr b="1"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Interpretation</a:t>
                      </a:r>
                      <a:endParaRPr b="1"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Kategorie-Vorschlag</a:t>
                      </a:r>
                      <a:endParaRPr b="1"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Alle Werte fehlend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Keine Nutzbarkeit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solidFill>
                            <a:srgbClr val="188038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leer</a:t>
                      </a:r>
                      <a:endParaRPr sz="1500">
                        <a:solidFill>
                          <a:srgbClr val="188038"/>
                        </a:solidFill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Alle Werte gleich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Keine Dynamik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solidFill>
                            <a:srgbClr val="188038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konstant</a:t>
                      </a:r>
                      <a:endParaRPr sz="1500">
                        <a:solidFill>
                          <a:srgbClr val="188038"/>
                        </a:solidFill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Nur 0/1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Digitales Signal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solidFill>
                            <a:srgbClr val="188038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boolean</a:t>
                      </a:r>
                      <a:endParaRPr sz="1500">
                        <a:solidFill>
                          <a:srgbClr val="188038"/>
                        </a:solidFill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Sehr geringe Standardabweichung (&lt;0.01)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Rauschen / statisches Signal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solidFill>
                            <a:srgbClr val="188038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rauschsignal</a:t>
                      </a:r>
                      <a:endParaRPr sz="1500">
                        <a:solidFill>
                          <a:srgbClr val="188038"/>
                        </a:solidFill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Weniger als 10 Änderungen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Modus-/Statusvariable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solidFill>
                            <a:srgbClr val="188038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status</a:t>
                      </a:r>
                      <a:endParaRPr sz="1500">
                        <a:solidFill>
                          <a:srgbClr val="188038"/>
                        </a:solidFill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Monoton wachsend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Zähler, kumulativ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solidFill>
                            <a:srgbClr val="188038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zähler</a:t>
                      </a:r>
                      <a:endParaRPr sz="1500">
                        <a:solidFill>
                          <a:srgbClr val="188038"/>
                        </a:solidFill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Viele Änderungen bei Float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Sensorische Messgröße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solidFill>
                            <a:srgbClr val="188038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sensorwert</a:t>
                      </a:r>
                      <a:endParaRPr sz="1500">
                        <a:solidFill>
                          <a:srgbClr val="188038"/>
                        </a:solidFill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&gt;10% der Werte außerhalb 5-95 Perzentil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Ausreißer oder Instabilität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solidFill>
                            <a:srgbClr val="188038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instabil</a:t>
                      </a:r>
                      <a:endParaRPr sz="1500">
                        <a:solidFill>
                          <a:srgbClr val="188038"/>
                        </a:solidFill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Min/Max tritt häufig auf (&gt;20%)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Schaltschwelle / Begrenzung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solidFill>
                            <a:srgbClr val="188038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grenzwertbasiert</a:t>
                      </a:r>
                      <a:endParaRPr sz="1500">
                        <a:solidFill>
                          <a:srgbClr val="188038"/>
                        </a:solidFill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Analysemethodik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de-DE" sz="3000">
                <a:latin typeface="Play"/>
                <a:ea typeface="Play"/>
                <a:cs typeface="Play"/>
                <a:sym typeface="Play"/>
              </a:rPr>
              <a:t>4. Abhängigkeitsanalyse (Optional, wenn Korrelationen &gt; 0.95)</a:t>
            </a:r>
            <a:endParaRPr b="1" sz="3000">
              <a:latin typeface="Play"/>
              <a:ea typeface="Play"/>
              <a:cs typeface="Play"/>
              <a:sym typeface="Play"/>
            </a:endParaRPr>
          </a:p>
          <a:p>
            <a:pPr indent="-40481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de-DE" sz="3000">
                <a:latin typeface="Play"/>
                <a:ea typeface="Play"/>
                <a:cs typeface="Play"/>
                <a:sym typeface="Play"/>
              </a:rPr>
              <a:t>Korrelationserkennung</a:t>
            </a:r>
            <a:r>
              <a:rPr lang="de-DE" sz="3000">
                <a:latin typeface="Play"/>
                <a:ea typeface="Play"/>
                <a:cs typeface="Play"/>
                <a:sym typeface="Play"/>
              </a:rPr>
              <a:t>:</a:t>
            </a:r>
            <a:endParaRPr sz="3000">
              <a:latin typeface="Play"/>
              <a:ea typeface="Play"/>
              <a:cs typeface="Play"/>
              <a:sym typeface="Play"/>
            </a:endParaRPr>
          </a:p>
          <a:p>
            <a:pPr indent="-40481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"/>
              <a:buChar char="○"/>
            </a:pPr>
            <a:r>
              <a:rPr lang="de-DE" sz="3000">
                <a:latin typeface="Play"/>
                <a:ea typeface="Play"/>
                <a:cs typeface="Play"/>
                <a:sym typeface="Play"/>
              </a:rPr>
              <a:t>Starke lineare Abhängigkeit → potenziell redundante Variable.</a:t>
            </a:r>
            <a:endParaRPr sz="3000">
              <a:latin typeface="Play"/>
              <a:ea typeface="Play"/>
              <a:cs typeface="Play"/>
              <a:sym typeface="Play"/>
            </a:endParaRPr>
          </a:p>
          <a:p>
            <a:pPr indent="-40481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-DE" sz="3000">
                <a:latin typeface="Play"/>
                <a:ea typeface="Play"/>
                <a:cs typeface="Play"/>
                <a:sym typeface="Play"/>
              </a:rPr>
              <a:t>Verwendung zur </a:t>
            </a:r>
            <a:r>
              <a:rPr b="1" lang="de-DE" sz="3000">
                <a:latin typeface="Play"/>
                <a:ea typeface="Play"/>
                <a:cs typeface="Play"/>
                <a:sym typeface="Play"/>
              </a:rPr>
              <a:t>Gruppierung nach Themen</a:t>
            </a:r>
            <a:r>
              <a:rPr lang="de-DE" sz="3000">
                <a:latin typeface="Play"/>
                <a:ea typeface="Play"/>
                <a:cs typeface="Play"/>
                <a:sym typeface="Play"/>
              </a:rPr>
              <a:t> (z. B. Strom + Spannung → Leistung).</a:t>
            </a:r>
            <a:endParaRPr sz="3000">
              <a:latin typeface="Play"/>
              <a:ea typeface="Play"/>
              <a:cs typeface="Play"/>
              <a:sym typeface="Play"/>
            </a:endParaRPr>
          </a:p>
          <a:p>
            <a:pPr indent="-4048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de-DE" sz="3000">
                <a:latin typeface="Play"/>
                <a:ea typeface="Play"/>
                <a:cs typeface="Play"/>
                <a:sym typeface="Play"/>
              </a:rPr>
              <a:t>Kennzeichnung als </a:t>
            </a:r>
            <a:r>
              <a:rPr b="1" lang="de-DE" sz="3000">
                <a:solidFill>
                  <a:srgbClr val="188038"/>
                </a:solidFill>
                <a:latin typeface="Play"/>
                <a:ea typeface="Play"/>
                <a:cs typeface="Play"/>
                <a:sym typeface="Play"/>
              </a:rPr>
              <a:t>abhängig</a:t>
            </a:r>
            <a:endParaRPr b="1" sz="3000">
              <a:solidFill>
                <a:srgbClr val="188038"/>
              </a:solidFill>
              <a:latin typeface="Play"/>
              <a:ea typeface="Play"/>
              <a:cs typeface="Play"/>
              <a:sym typeface="Play"/>
            </a:endParaRPr>
          </a:p>
          <a:p>
            <a:pPr indent="-40481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"/>
              <a:buChar char="○"/>
            </a:pPr>
            <a:r>
              <a:rPr lang="de-DE" sz="3000">
                <a:latin typeface="Play"/>
                <a:ea typeface="Play"/>
                <a:cs typeface="Play"/>
                <a:sym typeface="Play"/>
              </a:rPr>
              <a:t>Optionale spätere Reduktion auf Hauptvariablen.</a:t>
            </a:r>
            <a:endParaRPr sz="30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Analysemethodik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718725" y="146720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2000">
                <a:latin typeface="Play"/>
                <a:ea typeface="Play"/>
                <a:cs typeface="Play"/>
                <a:sym typeface="Play"/>
              </a:rPr>
              <a:t>5. Feature-Vektor-Erstellung (für Unsupervised Learning)</a:t>
            </a:r>
            <a:endParaRPr b="1" sz="20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000">
                <a:latin typeface="Play"/>
                <a:ea typeface="Play"/>
                <a:cs typeface="Play"/>
                <a:sym typeface="Play"/>
              </a:rPr>
              <a:t>Für jede Variable werden folgende statistische Merkmale zu einem Vektor kombiniert:</a:t>
            </a:r>
            <a:endParaRPr sz="2000">
              <a:latin typeface="Play"/>
              <a:ea typeface="Play"/>
              <a:cs typeface="Play"/>
              <a:sym typeface="Pl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Play"/>
              <a:buChar char="●"/>
            </a:pPr>
            <a:r>
              <a:rPr lang="de-DE" sz="2000">
                <a:latin typeface="Play"/>
                <a:ea typeface="Play"/>
                <a:cs typeface="Play"/>
                <a:sym typeface="Play"/>
              </a:rPr>
              <a:t>Mittelwert</a:t>
            </a:r>
            <a:endParaRPr sz="2000">
              <a:latin typeface="Play"/>
              <a:ea typeface="Play"/>
              <a:cs typeface="Play"/>
              <a:sym typeface="Pl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Char char="●"/>
            </a:pPr>
            <a:r>
              <a:rPr lang="de-DE" sz="2000">
                <a:latin typeface="Play"/>
                <a:ea typeface="Play"/>
                <a:cs typeface="Play"/>
                <a:sym typeface="Play"/>
              </a:rPr>
              <a:t>Standardabweichung</a:t>
            </a:r>
            <a:endParaRPr sz="2000">
              <a:latin typeface="Play"/>
              <a:ea typeface="Play"/>
              <a:cs typeface="Play"/>
              <a:sym typeface="Pl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Char char="●"/>
            </a:pPr>
            <a:r>
              <a:rPr lang="de-DE" sz="2000">
                <a:latin typeface="Play"/>
                <a:ea typeface="Play"/>
                <a:cs typeface="Play"/>
                <a:sym typeface="Play"/>
              </a:rPr>
              <a:t>Skewness</a:t>
            </a:r>
            <a:endParaRPr sz="2000">
              <a:latin typeface="Play"/>
              <a:ea typeface="Play"/>
              <a:cs typeface="Play"/>
              <a:sym typeface="Pl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Char char="●"/>
            </a:pPr>
            <a:r>
              <a:rPr lang="de-DE" sz="2000">
                <a:latin typeface="Play"/>
                <a:ea typeface="Play"/>
                <a:cs typeface="Play"/>
                <a:sym typeface="Play"/>
              </a:rPr>
              <a:t>Änderungshäufigkeit</a:t>
            </a:r>
            <a:endParaRPr sz="2000">
              <a:latin typeface="Play"/>
              <a:ea typeface="Play"/>
              <a:cs typeface="Play"/>
              <a:sym typeface="Pl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Char char="●"/>
            </a:pPr>
            <a:r>
              <a:rPr lang="de-DE" sz="2000">
                <a:latin typeface="Play"/>
                <a:ea typeface="Play"/>
                <a:cs typeface="Play"/>
                <a:sym typeface="Play"/>
              </a:rPr>
              <a:t>Perzentilspanne (95–5%)</a:t>
            </a:r>
            <a:endParaRPr sz="2000">
              <a:latin typeface="Play"/>
              <a:ea typeface="Play"/>
              <a:cs typeface="Play"/>
              <a:sym typeface="Pl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Char char="●"/>
            </a:pPr>
            <a:r>
              <a:rPr lang="de-DE" sz="2000">
                <a:latin typeface="Play"/>
                <a:ea typeface="Play"/>
                <a:cs typeface="Play"/>
                <a:sym typeface="Play"/>
              </a:rPr>
              <a:t>Anzahl Ausreißer</a:t>
            </a:r>
            <a:endParaRPr sz="2000">
              <a:latin typeface="Play"/>
              <a:ea typeface="Play"/>
              <a:cs typeface="Play"/>
              <a:sym typeface="Pl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Char char="●"/>
            </a:pPr>
            <a:r>
              <a:rPr lang="de-DE" sz="2000">
                <a:latin typeface="Play"/>
                <a:ea typeface="Play"/>
                <a:cs typeface="Play"/>
                <a:sym typeface="Play"/>
              </a:rPr>
              <a:t>Korrelationsstärke mit anderen Variablen</a:t>
            </a:r>
            <a:endParaRPr sz="20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000">
                <a:latin typeface="Play"/>
                <a:ea typeface="Play"/>
                <a:cs typeface="Play"/>
                <a:sym typeface="Play"/>
              </a:rPr>
              <a:t>Diese dienen als Grundlage für:</a:t>
            </a:r>
            <a:endParaRPr sz="2000">
              <a:latin typeface="Play"/>
              <a:ea typeface="Play"/>
              <a:cs typeface="Play"/>
              <a:sym typeface="Pl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Play"/>
              <a:buChar char="●"/>
            </a:pPr>
            <a:r>
              <a:rPr b="1" lang="de-DE" sz="2000">
                <a:latin typeface="Play"/>
                <a:ea typeface="Play"/>
                <a:cs typeface="Play"/>
                <a:sym typeface="Play"/>
              </a:rPr>
              <a:t>Clusterbildung (K-Means, DBSCAN)</a:t>
            </a:r>
            <a:endParaRPr b="1" sz="2000">
              <a:latin typeface="Play"/>
              <a:ea typeface="Play"/>
              <a:cs typeface="Play"/>
              <a:sym typeface="Pl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Char char="●"/>
            </a:pPr>
            <a:r>
              <a:rPr b="1" lang="de-DE" sz="2000">
                <a:latin typeface="Play"/>
                <a:ea typeface="Play"/>
                <a:cs typeface="Play"/>
                <a:sym typeface="Play"/>
              </a:rPr>
              <a:t>Visualisierung (PCA, t-SNE)</a:t>
            </a:r>
            <a:endParaRPr b="1" sz="2000">
              <a:latin typeface="Play"/>
              <a:ea typeface="Play"/>
              <a:cs typeface="Play"/>
              <a:sym typeface="Pl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Char char="●"/>
            </a:pPr>
            <a:r>
              <a:rPr b="1" lang="de-DE" sz="2000">
                <a:latin typeface="Play"/>
                <a:ea typeface="Play"/>
                <a:cs typeface="Play"/>
                <a:sym typeface="Play"/>
              </a:rPr>
              <a:t>Semantische Gruppierung durch automatische Benennung</a:t>
            </a:r>
            <a:endParaRPr b="1" sz="20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Klassifikation der Variablen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9" name="Google Shape;219;p31"/>
          <p:cNvGraphicFramePr/>
          <p:nvPr/>
        </p:nvGraphicFramePr>
        <p:xfrm>
          <a:off x="474188" y="105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{85BAB821-4A2F-4996-A7A9-FCC143E2438F}</a:tableStyleId>
              </a:tblPr>
              <a:tblGrid>
                <a:gridCol w="1648200"/>
                <a:gridCol w="4519100"/>
                <a:gridCol w="5422800"/>
              </a:tblGrid>
              <a:tr h="369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Kategorie</a:t>
                      </a:r>
                      <a:endParaRPr b="1"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Beschreibung</a:t>
                      </a:r>
                      <a:endParaRPr b="1"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Verwendung / Weiterverarbeitung</a:t>
                      </a:r>
                      <a:endParaRPr b="1"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</a:tr>
              <a:tr h="59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Boolean (0/1)</a:t>
                      </a:r>
                      <a:endParaRPr b="1"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Binäre Signale mit häufigen Zustandswechseln (z. B. digitale IOs, Schalter)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Trigger für Zustandsübergänge, Event-Erkennung, Input für logische Modelle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</a:tr>
              <a:tr h="59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Statusvariable</a:t>
                      </a:r>
                      <a:endParaRPr b="1"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Werte ändern sich selten, z. B. Betriebsmodi oder Konfigurationsphasen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Segmentierung nach Betriebszuständen, Zeitfenster für Aggregationen oder Cluster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</a:tr>
              <a:tr h="59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Konfigurationswert</a:t>
                      </a:r>
                      <a:endParaRPr b="1"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Werte konstant über gesamten Zeitraum (z. B. Maschinenparameter)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Nur als Metadaten nützlich, Ausschluss aus Zeitreihenanalyse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</a:tr>
              <a:tr h="59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Zähler</a:t>
                      </a:r>
                      <a:endParaRPr b="1"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Monoton ansteigende Signale (z. B. Laufzeit, Stückzahl, Energiezähler)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Ableitung von Differenzen, Berechnung von Raten (z. B. Stück/h)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</a:tr>
              <a:tr h="59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Sensorwert</a:t>
                      </a:r>
                      <a:endParaRPr b="1"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Kontinuierliche Float-Signale mit hoher Änderungsfrequenz (z. B. Temperatur, Strom)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Input für Modelle, Qualitätsmonitoring, Zustandsüberwachung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</a:tr>
              <a:tr h="52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Nicht verwendbar</a:t>
                      </a:r>
                      <a:endParaRPr b="1"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Leere oder konstante Felder ohne Informationsgehalt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Ausschluss aus Analyse, ggf. als Kontrollgröße behalten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</a:tr>
              <a:tr h="59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Abhängige Variable</a:t>
                      </a:r>
                      <a:endParaRPr b="1"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Starke Korrelation mit ≥1 anderer Variable (r &gt; 0.95) – oft technisch gekoppelt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Gruppierung mit Hauptsignal, Feature-Reduktion bei Redundanz, keine PCA bei fehlender Zielgröße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</a:tr>
              <a:tr h="59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Instabil</a:t>
                      </a:r>
                      <a:endParaRPr b="1"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Viele Ausreißer oder hohe Varianz, schwer interpretierbar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Einsatz für Alarmdetektion, Fehlerfrüherkennung, ggf. Glättung oder weitere Modellierung notwendig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de-DE" sz="3600"/>
              <a:t>Ausgangssituation</a:t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868680" y="1931670"/>
            <a:ext cx="1060704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Variablen für KPI und Maschinenanalysen sind oft nicht bekannt.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 Sensoren gibt es häufig um die 100 abrufbare Variablen.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Bei Werkzeugmaschinen um die 8.000 und bei Sondermaschinen bis mehrere Millionen.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relevanten Variablen für Analysen zu finden, ist manuell sehr aufwendig und benötigt tiefes Verständnis über die Maschinenprogrammierung. Dies liegt aber häufig nicht vor.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Für Analysen reichen jedoch oft 30-50 Variablen, bei komplexeren Analysen auch mal bis zu 300.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Diese sollen automatisiert aus den vorhandenen Variablen gefunden werden.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Eine semantische Analyse der Benennung hilft oftmals nicht aus, da die Variablenbenennung nicht aussagekräftig ist.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Beispielausgabe (Tabelle)</a:t>
            </a:r>
            <a:endParaRPr/>
          </a:p>
        </p:txBody>
      </p:sp>
      <p:graphicFrame>
        <p:nvGraphicFramePr>
          <p:cNvPr id="225" name="Google Shape;225;p32"/>
          <p:cNvGraphicFramePr/>
          <p:nvPr/>
        </p:nvGraphicFramePr>
        <p:xfrm>
          <a:off x="701975" y="169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{85BAB821-4A2F-4996-A7A9-FCC143E2438F}</a:tableStyleId>
              </a:tblPr>
              <a:tblGrid>
                <a:gridCol w="1356725"/>
                <a:gridCol w="2509950"/>
                <a:gridCol w="4578975"/>
                <a:gridCol w="2950875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Name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Kategorie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Cluster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Empfehlung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V1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Sensorwert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C2: Energiesensoren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relevant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V2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Status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C5: Modusvariablen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segmentieren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V3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Konstant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-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>
                          <a:latin typeface="Play"/>
                          <a:ea typeface="Play"/>
                          <a:cs typeface="Play"/>
                          <a:sym typeface="Play"/>
                        </a:rPr>
                        <a:t>ignorieren</a:t>
                      </a:r>
                      <a:endParaRPr sz="15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Fazit </a:t>
            </a:r>
            <a:endParaRPr/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Font typeface="Play"/>
              <a:buChar char="●"/>
            </a:pPr>
            <a:r>
              <a:rPr lang="de-DE" sz="3000">
                <a:latin typeface="Play"/>
                <a:ea typeface="Play"/>
                <a:cs typeface="Play"/>
                <a:sym typeface="Play"/>
              </a:rPr>
              <a:t>Kombinierter Ansatz bietet skalierbare, transparente Klassifikation</a:t>
            </a:r>
            <a:endParaRPr sz="3000">
              <a:latin typeface="Play"/>
              <a:ea typeface="Play"/>
              <a:cs typeface="Play"/>
              <a:sym typeface="Play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Play"/>
              <a:buChar char="●"/>
            </a:pPr>
            <a:r>
              <a:rPr lang="de-DE" sz="3000">
                <a:latin typeface="Play"/>
                <a:ea typeface="Play"/>
                <a:cs typeface="Play"/>
                <a:sym typeface="Play"/>
              </a:rPr>
              <a:t>Vorbereitung für spätere KPI-Modelle, Zustandsüberwachung</a:t>
            </a:r>
            <a:endParaRPr sz="30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Weiterentwicklung &amp; Integration</a:t>
            </a:r>
            <a:endParaRPr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de-DE" sz="1500"/>
              <a:t>I</a:t>
            </a:r>
            <a:r>
              <a:rPr b="1" lang="de-DE" sz="1500">
                <a:latin typeface="Play"/>
                <a:ea typeface="Play"/>
                <a:cs typeface="Play"/>
                <a:sym typeface="Play"/>
              </a:rPr>
              <a:t>ntegration in den Datenstream</a:t>
            </a:r>
            <a:br>
              <a:rPr b="1" lang="de-DE" sz="1500">
                <a:latin typeface="Play"/>
                <a:ea typeface="Play"/>
                <a:cs typeface="Play"/>
                <a:sym typeface="Play"/>
              </a:rPr>
            </a:br>
            <a:r>
              <a:rPr lang="de-DE" sz="1500">
                <a:latin typeface="Play"/>
                <a:ea typeface="Play"/>
                <a:cs typeface="Play"/>
                <a:sym typeface="Play"/>
              </a:rPr>
              <a:t>Das Analysemodul wird so erweitert, dass es sich </a:t>
            </a:r>
            <a:r>
              <a:rPr b="1" lang="de-DE" sz="1500">
                <a:latin typeface="Play"/>
                <a:ea typeface="Play"/>
                <a:cs typeface="Play"/>
                <a:sym typeface="Play"/>
              </a:rPr>
              <a:t>nahtlos in laufende Maschinendatenströme</a:t>
            </a:r>
            <a:r>
              <a:rPr lang="de-DE" sz="1500">
                <a:latin typeface="Play"/>
                <a:ea typeface="Play"/>
                <a:cs typeface="Play"/>
                <a:sym typeface="Play"/>
              </a:rPr>
              <a:t> integrieren lässt (z. B. über InfluxDB oder MQTT).</a:t>
            </a:r>
            <a:br>
              <a:rPr lang="de-DE" sz="1500">
                <a:latin typeface="Play"/>
                <a:ea typeface="Play"/>
                <a:cs typeface="Play"/>
                <a:sym typeface="Play"/>
              </a:rPr>
            </a:br>
            <a:r>
              <a:rPr lang="de-DE" sz="1500">
                <a:latin typeface="Play"/>
                <a:ea typeface="Play"/>
                <a:cs typeface="Play"/>
                <a:sym typeface="Play"/>
              </a:rPr>
              <a:t>Ziel: </a:t>
            </a:r>
            <a:r>
              <a:rPr b="1" lang="de-DE" sz="1500">
                <a:latin typeface="Play"/>
                <a:ea typeface="Play"/>
                <a:cs typeface="Play"/>
                <a:sym typeface="Play"/>
              </a:rPr>
              <a:t>kontinuierliche Klassifikation &amp; Überwachung der Variablen in Echtzeit</a:t>
            </a:r>
            <a:r>
              <a:rPr lang="de-DE" sz="1500">
                <a:latin typeface="Play"/>
                <a:ea typeface="Play"/>
                <a:cs typeface="Play"/>
                <a:sym typeface="Play"/>
              </a:rPr>
              <a:t>.</a:t>
            </a:r>
            <a:endParaRPr sz="1500">
              <a:latin typeface="Play"/>
              <a:ea typeface="Play"/>
              <a:cs typeface="Play"/>
              <a:sym typeface="Pl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de-DE" sz="1500">
                <a:latin typeface="Play"/>
                <a:ea typeface="Play"/>
                <a:cs typeface="Play"/>
                <a:sym typeface="Play"/>
              </a:rPr>
              <a:t>Anbindung an Dashboards &amp; DataOps</a:t>
            </a:r>
            <a:br>
              <a:rPr b="1" lang="de-DE" sz="1500">
                <a:latin typeface="Play"/>
                <a:ea typeface="Play"/>
                <a:cs typeface="Play"/>
                <a:sym typeface="Play"/>
              </a:rPr>
            </a:br>
            <a:r>
              <a:rPr lang="de-DE" sz="1500">
                <a:latin typeface="Play"/>
                <a:ea typeface="Play"/>
                <a:cs typeface="Play"/>
                <a:sym typeface="Play"/>
              </a:rPr>
              <a:t>Die klassifizierten Variablen und Clustergruppen werden über eine definierte Schnittstelle </a:t>
            </a:r>
            <a:r>
              <a:rPr b="1" lang="de-DE" sz="1500">
                <a:latin typeface="Play"/>
                <a:ea typeface="Play"/>
                <a:cs typeface="Play"/>
                <a:sym typeface="Play"/>
              </a:rPr>
              <a:t>automatisch in Dashboards (z. B. Grafana, PowerBI)</a:t>
            </a:r>
            <a:r>
              <a:rPr lang="de-DE" sz="1500">
                <a:latin typeface="Play"/>
                <a:ea typeface="Play"/>
                <a:cs typeface="Play"/>
                <a:sym typeface="Play"/>
              </a:rPr>
              <a:t> überführt – inkl. Label, Typ und Nutzungsempfehlung.</a:t>
            </a:r>
            <a:endParaRPr sz="1500">
              <a:latin typeface="Play"/>
              <a:ea typeface="Play"/>
              <a:cs typeface="Play"/>
              <a:sym typeface="Pl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de-DE" sz="1500">
                <a:latin typeface="Play"/>
                <a:ea typeface="Play"/>
                <a:cs typeface="Play"/>
                <a:sym typeface="Play"/>
              </a:rPr>
              <a:t>Export &amp; Speicherung</a:t>
            </a:r>
            <a:br>
              <a:rPr b="1" lang="de-DE" sz="1500">
                <a:latin typeface="Play"/>
                <a:ea typeface="Play"/>
                <a:cs typeface="Play"/>
                <a:sym typeface="Play"/>
              </a:rPr>
            </a:br>
            <a:r>
              <a:rPr lang="de-DE" sz="1500">
                <a:latin typeface="Play"/>
                <a:ea typeface="Play"/>
                <a:cs typeface="Play"/>
                <a:sym typeface="Play"/>
              </a:rPr>
              <a:t>Ergebnisse werden automatisiert als </a:t>
            </a:r>
            <a:r>
              <a:rPr b="1" lang="de-DE" sz="1500">
                <a:latin typeface="Play"/>
                <a:ea typeface="Play"/>
                <a:cs typeface="Play"/>
                <a:sym typeface="Play"/>
              </a:rPr>
              <a:t>strukturierte Tabelle (CSV, Excel, Datenbank)</a:t>
            </a:r>
            <a:r>
              <a:rPr lang="de-DE" sz="1500">
                <a:latin typeface="Play"/>
                <a:ea typeface="Play"/>
                <a:cs typeface="Play"/>
                <a:sym typeface="Play"/>
              </a:rPr>
              <a:t> gespeichert – für spätere Wiederverwendung, Dokumentation oder Modellinput.</a:t>
            </a:r>
            <a:endParaRPr sz="1500">
              <a:latin typeface="Play"/>
              <a:ea typeface="Play"/>
              <a:cs typeface="Play"/>
              <a:sym typeface="Pl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de-DE" sz="1500">
                <a:latin typeface="Play"/>
                <a:ea typeface="Play"/>
                <a:cs typeface="Play"/>
                <a:sym typeface="Play"/>
              </a:rPr>
              <a:t>Supervised Erweiterung (optional)</a:t>
            </a:r>
            <a:br>
              <a:rPr b="1" lang="de-DE" sz="1500">
                <a:latin typeface="Play"/>
                <a:ea typeface="Play"/>
                <a:cs typeface="Play"/>
                <a:sym typeface="Play"/>
              </a:rPr>
            </a:br>
            <a:r>
              <a:rPr lang="de-DE" sz="1500">
                <a:latin typeface="Play"/>
                <a:ea typeface="Play"/>
                <a:cs typeface="Play"/>
                <a:sym typeface="Play"/>
              </a:rPr>
              <a:t>In einer späteren Ausbaustufe kann die Klassifikation um </a:t>
            </a:r>
            <a:r>
              <a:rPr b="1" lang="de-DE" sz="1500">
                <a:latin typeface="Play"/>
                <a:ea typeface="Play"/>
                <a:cs typeface="Play"/>
                <a:sym typeface="Play"/>
              </a:rPr>
              <a:t>Zielmetriken und supervised Feature Selection</a:t>
            </a:r>
            <a:r>
              <a:rPr lang="de-DE" sz="1500">
                <a:latin typeface="Play"/>
                <a:ea typeface="Play"/>
                <a:cs typeface="Play"/>
                <a:sym typeface="Play"/>
              </a:rPr>
              <a:t> ergänzt werden – z. B. für Qualitätsprognosen, KPI-Priorisierung oder Fehlerklassifikation.</a:t>
            </a:r>
            <a:endParaRPr sz="1500">
              <a:latin typeface="Play"/>
              <a:ea typeface="Play"/>
              <a:cs typeface="Play"/>
              <a:sym typeface="Pl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de-DE" sz="1500">
                <a:latin typeface="Play"/>
                <a:ea typeface="Play"/>
                <a:cs typeface="Play"/>
                <a:sym typeface="Play"/>
              </a:rPr>
              <a:t>Adaptive Lernlogik (optional)</a:t>
            </a:r>
            <a:br>
              <a:rPr b="1" lang="de-DE" sz="1500">
                <a:latin typeface="Play"/>
                <a:ea typeface="Play"/>
                <a:cs typeface="Play"/>
                <a:sym typeface="Play"/>
              </a:rPr>
            </a:br>
            <a:r>
              <a:rPr lang="de-DE" sz="1500">
                <a:latin typeface="Play"/>
                <a:ea typeface="Play"/>
                <a:cs typeface="Play"/>
                <a:sym typeface="Play"/>
              </a:rPr>
              <a:t>Durch zukünftige Kombination mit Autoencoder- oder Clustering-Feedback kann das System </a:t>
            </a:r>
            <a:r>
              <a:rPr b="1" lang="de-DE" sz="1500">
                <a:latin typeface="Play"/>
                <a:ea typeface="Play"/>
                <a:cs typeface="Play"/>
                <a:sym typeface="Play"/>
              </a:rPr>
              <a:t>lernend angepasst werden</a:t>
            </a:r>
            <a:r>
              <a:rPr lang="de-DE" sz="1500">
                <a:latin typeface="Play"/>
                <a:ea typeface="Play"/>
                <a:cs typeface="Play"/>
                <a:sym typeface="Play"/>
              </a:rPr>
              <a:t>, z. B. bei neuen Maschinen oder Datenschemata.</a:t>
            </a:r>
            <a:endParaRPr sz="15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Nächste Schritte</a:t>
            </a:r>
            <a:endParaRPr/>
          </a:p>
        </p:txBody>
      </p:sp>
      <p:sp>
        <p:nvSpPr>
          <p:cNvPr id="243" name="Google Shape;243;p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Play"/>
              <a:buChar char="•"/>
            </a:pPr>
            <a:r>
              <a:rPr lang="de-DE" sz="3000">
                <a:latin typeface="Play"/>
                <a:ea typeface="Play"/>
                <a:cs typeface="Play"/>
                <a:sym typeface="Play"/>
              </a:rPr>
              <a:t>Validierung an  Daten</a:t>
            </a:r>
            <a:endParaRPr sz="3000">
              <a:latin typeface="Play"/>
              <a:ea typeface="Play"/>
              <a:cs typeface="Play"/>
              <a:sym typeface="Play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"/>
              <a:buChar char="•"/>
            </a:pPr>
            <a:r>
              <a:rPr lang="de-DE" sz="3000">
                <a:latin typeface="Play"/>
                <a:ea typeface="Play"/>
                <a:cs typeface="Play"/>
                <a:sym typeface="Play"/>
              </a:rPr>
              <a:t>Erste Ergebnis-Tabelle für Feedback bereitstellen</a:t>
            </a:r>
            <a:endParaRPr sz="3000">
              <a:latin typeface="Play"/>
              <a:ea typeface="Play"/>
              <a:cs typeface="Play"/>
              <a:sym typeface="Pl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"/>
              <a:buChar char="•"/>
            </a:pPr>
            <a:r>
              <a:rPr lang="de-DE" sz="3000">
                <a:latin typeface="Play"/>
                <a:ea typeface="Play"/>
                <a:cs typeface="Play"/>
                <a:sym typeface="Play"/>
              </a:rPr>
              <a:t>Finalisierung Skript &amp; Automatisierung</a:t>
            </a:r>
            <a:endParaRPr sz="3000">
              <a:latin typeface="Play"/>
              <a:ea typeface="Play"/>
              <a:cs typeface="Play"/>
              <a:sym typeface="Pl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"/>
              <a:buChar char="•"/>
            </a:pPr>
            <a:r>
              <a:rPr lang="de-DE" sz="3000">
                <a:latin typeface="Play"/>
                <a:ea typeface="Play"/>
                <a:cs typeface="Play"/>
                <a:sym typeface="Play"/>
              </a:rPr>
              <a:t>Feedbackrunde mit Team</a:t>
            </a:r>
            <a:endParaRPr sz="3000">
              <a:latin typeface="Play"/>
              <a:ea typeface="Play"/>
              <a:cs typeface="Play"/>
              <a:sym typeface="Pl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"/>
              <a:buChar char="•"/>
            </a:pPr>
            <a:r>
              <a:rPr lang="de-DE" sz="3000">
                <a:latin typeface="Play"/>
                <a:ea typeface="Play"/>
                <a:cs typeface="Play"/>
                <a:sym typeface="Play"/>
              </a:rPr>
              <a:t>Integration in Liveprozess</a:t>
            </a:r>
            <a:endParaRPr sz="3000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de-DE"/>
              <a:t>Zielbild der Lösung 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DE" sz="2400"/>
              <a:t>Der Data Coffee Connector soll um ein Modul erweitert werden, welches automatisiert blockweise die verfügbaren Variablen analysiert.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DE" sz="2400"/>
              <a:t>Die Analyse soll dabei zB folgendes beinhalten: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sz="2400"/>
              <a:t>Häufigkeit der Wertänderung (z.B. &lt;1 Sekunde; &lt;1 min; mehrmals täglich);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sz="2400"/>
              <a:t>Wertinhalt (mehrstellige Kommazahlen; kleine Zahlengruppe [0,1,2,3], …)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sz="2400"/>
              <a:t>….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DE" sz="2400"/>
              <a:t>Es soll dann automatisiert eine Variablenliste erstellt werden, welche die relevanten Variablen kategorisiert darstellt.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DE" sz="2400"/>
              <a:t>[alles um den Data Coffee Connektor ist nicht Teil der Aufgabe]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de-DE" sz="4000"/>
              <a:t>Geplantes Vorgehen, Zwischenziel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825625"/>
            <a:ext cx="10515600" cy="2426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DE" sz="2400"/>
              <a:t>Aus einem Versuchsaufbau [Energiesensor + Digitale IOs] werden Variablen in eine Datenbank geschrieben. Die vorhandenen Variablen sollen auf sinnvolle Verwendung analysiert werden [z.B. Änderung der Werte]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DE" sz="2400"/>
              <a:t>Falls machbar sollen auch Variablen ermittelt werden, die voneinander abhängig sind [bei Energie ist das z.B. Leistung und Phase oder  Strom und Spannung….]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548640" y="5314950"/>
            <a:ext cx="1783080" cy="64008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Sensor</a:t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2632710" y="5330190"/>
            <a:ext cx="1783080" cy="64008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Steuerung</a:t>
            </a:r>
            <a:endParaRPr/>
          </a:p>
        </p:txBody>
      </p:sp>
      <p:cxnSp>
        <p:nvCxnSpPr>
          <p:cNvPr id="106" name="Google Shape;106;p16"/>
          <p:cNvCxnSpPr/>
          <p:nvPr/>
        </p:nvCxnSpPr>
        <p:spPr>
          <a:xfrm>
            <a:off x="4411980" y="5703570"/>
            <a:ext cx="300609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7" name="Google Shape;107;p16"/>
          <p:cNvCxnSpPr>
            <a:endCxn id="105" idx="1"/>
          </p:cNvCxnSpPr>
          <p:nvPr/>
        </p:nvCxnSpPr>
        <p:spPr>
          <a:xfrm>
            <a:off x="2255610" y="5638830"/>
            <a:ext cx="377100" cy="11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8" name="Google Shape;108;p16"/>
          <p:cNvSpPr txBox="1"/>
          <p:nvPr/>
        </p:nvSpPr>
        <p:spPr>
          <a:xfrm>
            <a:off x="4572000" y="4674870"/>
            <a:ext cx="259461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 80 Variablen, welche Zeitgleich ausgelesen werden können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2758440" y="4907280"/>
            <a:ext cx="19202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&gt;400 Variablen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674370" y="4659630"/>
            <a:ext cx="22136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 sinnvolle Variablen</a:t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7642860" y="5299710"/>
            <a:ext cx="1783080" cy="64008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DB Influx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 rot="-8191940">
            <a:off x="8778240" y="4720590"/>
            <a:ext cx="754380" cy="83439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rgbClr val="622F1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9559290" y="4491990"/>
            <a:ext cx="22136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Analyse auf DB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de-DE"/>
              <a:t>Zielbild im Produkt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548640" y="5314950"/>
            <a:ext cx="1783080" cy="64008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Sensor</a:t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2632710" y="5330190"/>
            <a:ext cx="1783080" cy="64008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Steuerung</a:t>
            </a:r>
            <a:endParaRPr/>
          </a:p>
        </p:txBody>
      </p:sp>
      <p:cxnSp>
        <p:nvCxnSpPr>
          <p:cNvPr id="121" name="Google Shape;121;p17"/>
          <p:cNvCxnSpPr/>
          <p:nvPr/>
        </p:nvCxnSpPr>
        <p:spPr>
          <a:xfrm>
            <a:off x="4411980" y="5703570"/>
            <a:ext cx="300609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" name="Google Shape;122;p17"/>
          <p:cNvCxnSpPr>
            <a:endCxn id="120" idx="1"/>
          </p:cNvCxnSpPr>
          <p:nvPr/>
        </p:nvCxnSpPr>
        <p:spPr>
          <a:xfrm>
            <a:off x="2255610" y="5638830"/>
            <a:ext cx="377100" cy="11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3" name="Google Shape;123;p17"/>
          <p:cNvSpPr txBox="1"/>
          <p:nvPr/>
        </p:nvSpPr>
        <p:spPr>
          <a:xfrm>
            <a:off x="4960620" y="5726430"/>
            <a:ext cx="259461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1] Connector liest kontinuierlich aus</a:t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7642860" y="5299710"/>
            <a:ext cx="1783080" cy="64008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DB Influx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4975860" y="2724150"/>
            <a:ext cx="259461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2] Analysemodul läuft Tage/Stunden mit und „horcht“ die Variablen nach und nach ab und klassifiziert diese</a:t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 rot="10800000">
            <a:off x="5634990" y="4457700"/>
            <a:ext cx="754380" cy="83439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rgbClr val="622F1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7"/>
          <p:cNvCxnSpPr/>
          <p:nvPr/>
        </p:nvCxnSpPr>
        <p:spPr>
          <a:xfrm>
            <a:off x="7612380" y="3246120"/>
            <a:ext cx="129159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8" name="Google Shape;128;p17"/>
          <p:cNvSpPr/>
          <p:nvPr/>
        </p:nvSpPr>
        <p:spPr>
          <a:xfrm>
            <a:off x="9258300" y="3086100"/>
            <a:ext cx="1062990" cy="1280160"/>
          </a:xfrm>
          <a:prstGeom prst="flowChartInternalStorage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9090660" y="1935480"/>
            <a:ext cx="259461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3] Analysemodul gibt eine Variablenliste aus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Nach Kategorien</a:t>
            </a:r>
            <a:endParaRPr/>
          </a:p>
        </p:txBody>
      </p:sp>
      <p:cxnSp>
        <p:nvCxnSpPr>
          <p:cNvPr id="130" name="Google Shape;130;p17"/>
          <p:cNvCxnSpPr>
            <a:stCxn id="129" idx="1"/>
          </p:cNvCxnSpPr>
          <p:nvPr/>
        </p:nvCxnSpPr>
        <p:spPr>
          <a:xfrm flipH="1">
            <a:off x="3021360" y="2397145"/>
            <a:ext cx="6069300" cy="2224500"/>
          </a:xfrm>
          <a:prstGeom prst="curvedConnector3">
            <a:avLst>
              <a:gd fmla="val 121564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1" name="Google Shape;131;p17"/>
          <p:cNvSpPr txBox="1"/>
          <p:nvPr/>
        </p:nvSpPr>
        <p:spPr>
          <a:xfrm>
            <a:off x="384810" y="1790700"/>
            <a:ext cx="418719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4] Nach Analysezeitraum wird das Anaylsemodul beendet. Die Variablenliste wird fest eingestellt und der Service angelegt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838200" y="14404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de-DE"/>
              <a:t>Automatische Klassifikation von Variablen aus Maschinendaten</a:t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2526350" y="3188975"/>
            <a:ext cx="7754100" cy="19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de-DE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Ziel:</a:t>
            </a:r>
            <a:r>
              <a:rPr lang="de-DE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Automatische Identifikation &amp; Klassifikation relevanter Variablen aus Live-Datenströmen</a:t>
            </a:r>
            <a:endParaRPr sz="1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de-DE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Nutzen:</a:t>
            </a:r>
            <a:r>
              <a:rPr lang="de-DE" sz="17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Schnellere Analysen, Reduktion manueller Vorarbeit, skalierbare Struktur für KPI-Ermittlung</a:t>
            </a:r>
            <a:endParaRPr sz="17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Problemstellung</a:t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Play"/>
              <a:buChar char="●"/>
            </a:pPr>
            <a:r>
              <a:rPr lang="de-DE">
                <a:latin typeface="Play"/>
                <a:ea typeface="Play"/>
                <a:cs typeface="Play"/>
                <a:sym typeface="Play"/>
              </a:rPr>
              <a:t>Maschinen liefern hunderte bis tausende Variablen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Play"/>
              <a:buChar char="●"/>
            </a:pPr>
            <a:r>
              <a:rPr lang="de-DE">
                <a:latin typeface="Play"/>
                <a:ea typeface="Play"/>
                <a:cs typeface="Play"/>
                <a:sym typeface="Play"/>
              </a:rPr>
              <a:t>Manuelle Vorauswahl aufwendig und nicht skalierbar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Play"/>
              <a:buChar char="●"/>
            </a:pPr>
            <a:r>
              <a:rPr lang="de-DE">
                <a:latin typeface="Play"/>
                <a:ea typeface="Play"/>
                <a:cs typeface="Play"/>
                <a:sym typeface="Play"/>
              </a:rPr>
              <a:t>Variablennamen oft kryptisch oder unspezifisch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Play"/>
              <a:buChar char="●"/>
            </a:pPr>
            <a:r>
              <a:rPr lang="de-DE">
                <a:latin typeface="Play"/>
                <a:ea typeface="Play"/>
                <a:cs typeface="Play"/>
                <a:sym typeface="Play"/>
              </a:rPr>
              <a:t>Ziel: Automatische Vorfilterung &amp; semantische Gruppierung ohne Vorwissen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Datenstruktur &amp; Voraussetzungen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Play"/>
              <a:buChar char="●"/>
            </a:pPr>
            <a:r>
              <a:rPr lang="de-DE">
                <a:latin typeface="Play"/>
                <a:ea typeface="Play"/>
                <a:cs typeface="Play"/>
                <a:sym typeface="Play"/>
              </a:rPr>
              <a:t>Quelle: CSV / InfluxDB 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Play"/>
              <a:buChar char="●"/>
            </a:pPr>
            <a:r>
              <a:rPr lang="de-DE">
                <a:latin typeface="Play"/>
                <a:ea typeface="Play"/>
                <a:cs typeface="Play"/>
                <a:sym typeface="Play"/>
              </a:rPr>
              <a:t>Typ: Zeitreihendaten (1 Messpunkt/Minute)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Play"/>
              <a:buChar char="●"/>
            </a:pPr>
            <a:r>
              <a:rPr lang="de-DE">
                <a:latin typeface="Play"/>
                <a:ea typeface="Play"/>
                <a:cs typeface="Play"/>
                <a:sym typeface="Play"/>
              </a:rPr>
              <a:t>Umfang: ~80-400 Variablen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Play"/>
              <a:buChar char="●"/>
            </a:pPr>
            <a:r>
              <a:rPr lang="de-DE">
                <a:latin typeface="Play"/>
                <a:ea typeface="Play"/>
                <a:cs typeface="Play"/>
                <a:sym typeface="Play"/>
              </a:rPr>
              <a:t>Analysezeitraum: ≥1 Tag (optimal: 2-4 Tage)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Ablauf der Entwicklung der finalen Konzeptionslösung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838200" y="1825625"/>
            <a:ext cx="56310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Play"/>
              <a:buAutoNum type="arabicPeriod"/>
            </a:pPr>
            <a:r>
              <a:rPr b="1" lang="de-DE" sz="1500">
                <a:latin typeface="Play"/>
                <a:ea typeface="Play"/>
                <a:cs typeface="Play"/>
                <a:sym typeface="Play"/>
              </a:rPr>
              <a:t>Aufgabenanalyse</a:t>
            </a:r>
            <a:endParaRPr b="1" sz="1500">
              <a:latin typeface="Play"/>
              <a:ea typeface="Play"/>
              <a:cs typeface="Play"/>
              <a:sym typeface="Play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Play"/>
              <a:buChar char="○"/>
            </a:pPr>
            <a:r>
              <a:rPr lang="de-DE" sz="1500">
                <a:latin typeface="Play"/>
                <a:ea typeface="Play"/>
                <a:cs typeface="Play"/>
                <a:sym typeface="Play"/>
              </a:rPr>
              <a:t>Ziel und Anforderungen aus der Beschreibung abgeleitet</a:t>
            </a:r>
            <a:endParaRPr sz="1500">
              <a:latin typeface="Play"/>
              <a:ea typeface="Play"/>
              <a:cs typeface="Play"/>
              <a:sym typeface="Play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Play"/>
              <a:buChar char="○"/>
            </a:pPr>
            <a:r>
              <a:rPr lang="de-DE" sz="1500">
                <a:latin typeface="Play"/>
                <a:ea typeface="Play"/>
                <a:cs typeface="Play"/>
                <a:sym typeface="Play"/>
              </a:rPr>
              <a:t>Erste Klarstellungen und Kommunikationsschritte</a:t>
            </a:r>
            <a:endParaRPr sz="1500">
              <a:latin typeface="Play"/>
              <a:ea typeface="Play"/>
              <a:cs typeface="Play"/>
              <a:sym typeface="Pl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Play"/>
              <a:buAutoNum type="arabicPeriod"/>
            </a:pPr>
            <a:r>
              <a:rPr b="1" lang="de-DE" sz="1500">
                <a:latin typeface="Play"/>
                <a:ea typeface="Play"/>
                <a:cs typeface="Play"/>
                <a:sym typeface="Play"/>
              </a:rPr>
              <a:t>Konzeptaufbau (Regelbasiert)</a:t>
            </a:r>
            <a:endParaRPr b="1" sz="1500">
              <a:latin typeface="Play"/>
              <a:ea typeface="Play"/>
              <a:cs typeface="Play"/>
              <a:sym typeface="Play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Play"/>
              <a:buChar char="○"/>
            </a:pPr>
            <a:r>
              <a:rPr lang="de-DE" sz="1500">
                <a:latin typeface="Play"/>
                <a:ea typeface="Play"/>
                <a:cs typeface="Play"/>
                <a:sym typeface="Play"/>
              </a:rPr>
              <a:t>Erstellung einer regelbasierten Klassifikationslogik</a:t>
            </a:r>
            <a:endParaRPr sz="1500">
              <a:latin typeface="Play"/>
              <a:ea typeface="Play"/>
              <a:cs typeface="Play"/>
              <a:sym typeface="Play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Play"/>
              <a:buChar char="○"/>
            </a:pPr>
            <a:r>
              <a:rPr lang="de-DE" sz="1500">
                <a:latin typeface="Play"/>
                <a:ea typeface="Play"/>
                <a:cs typeface="Play"/>
                <a:sym typeface="Play"/>
              </a:rPr>
              <a:t>Anwendung auf simulierte Daten zur Validierung</a:t>
            </a:r>
            <a:endParaRPr sz="1500">
              <a:latin typeface="Play"/>
              <a:ea typeface="Play"/>
              <a:cs typeface="Play"/>
              <a:sym typeface="Pl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Play"/>
              <a:buAutoNum type="arabicPeriod"/>
            </a:pPr>
            <a:r>
              <a:rPr b="1" lang="de-DE" sz="1500">
                <a:latin typeface="Play"/>
                <a:ea typeface="Play"/>
                <a:cs typeface="Play"/>
                <a:sym typeface="Play"/>
              </a:rPr>
              <a:t>Anwendung auf Realdaten (matec7)</a:t>
            </a:r>
            <a:endParaRPr b="1" sz="1500">
              <a:latin typeface="Play"/>
              <a:ea typeface="Play"/>
              <a:cs typeface="Play"/>
              <a:sym typeface="Play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Play"/>
              <a:buChar char="○"/>
            </a:pPr>
            <a:r>
              <a:rPr lang="de-DE" sz="1500">
                <a:latin typeface="Play"/>
                <a:ea typeface="Play"/>
                <a:cs typeface="Play"/>
                <a:sym typeface="Play"/>
              </a:rPr>
              <a:t>Erste Anwendung des Skripts auf reale CSV-Daten</a:t>
            </a:r>
            <a:endParaRPr sz="1500">
              <a:latin typeface="Play"/>
              <a:ea typeface="Play"/>
              <a:cs typeface="Play"/>
              <a:sym typeface="Play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Play"/>
              <a:buChar char="○"/>
            </a:pPr>
            <a:r>
              <a:rPr lang="de-DE" sz="1500">
                <a:latin typeface="Play"/>
                <a:ea typeface="Play"/>
                <a:cs typeface="Play"/>
                <a:sym typeface="Play"/>
              </a:rPr>
              <a:t>Beobachtung: geringe Clusteranzahl, ungenügende Differenzierung</a:t>
            </a:r>
            <a:endParaRPr sz="1500">
              <a:latin typeface="Play"/>
              <a:ea typeface="Play"/>
              <a:cs typeface="Play"/>
              <a:sym typeface="Pl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Play"/>
              <a:buAutoNum type="arabicPeriod"/>
            </a:pPr>
            <a:r>
              <a:rPr b="1" lang="de-DE" sz="1500">
                <a:latin typeface="Play"/>
                <a:ea typeface="Play"/>
                <a:cs typeface="Play"/>
                <a:sym typeface="Play"/>
              </a:rPr>
              <a:t>Einbindung von Clustering-Algorithmen</a:t>
            </a:r>
            <a:endParaRPr b="1" sz="1500">
              <a:latin typeface="Play"/>
              <a:ea typeface="Play"/>
              <a:cs typeface="Play"/>
              <a:sym typeface="Play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Play"/>
              <a:buChar char="○"/>
            </a:pPr>
            <a:r>
              <a:rPr lang="de-DE" sz="1500">
                <a:latin typeface="Play"/>
                <a:ea typeface="Play"/>
                <a:cs typeface="Play"/>
                <a:sym typeface="Play"/>
              </a:rPr>
              <a:t>Nutzung von K-Means, PCA zur Verhaltensgruppierung</a:t>
            </a:r>
            <a:endParaRPr sz="1500">
              <a:latin typeface="Play"/>
              <a:ea typeface="Play"/>
              <a:cs typeface="Play"/>
              <a:sym typeface="Play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Play"/>
              <a:buChar char="○"/>
            </a:pPr>
            <a:r>
              <a:rPr lang="de-DE" sz="1500">
                <a:latin typeface="Play"/>
                <a:ea typeface="Play"/>
                <a:cs typeface="Play"/>
                <a:sym typeface="Play"/>
              </a:rPr>
              <a:t>Clustervisualisierung und Interpretation mit Feature-Zentren</a:t>
            </a:r>
            <a:endParaRPr sz="1500">
              <a:latin typeface="Play"/>
              <a:ea typeface="Play"/>
              <a:cs typeface="Play"/>
              <a:sym typeface="Pl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6863375" y="1734025"/>
            <a:ext cx="5149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lay"/>
              <a:buAutoNum type="arabicPeriod" startAt="5"/>
            </a:pPr>
            <a:r>
              <a:rPr b="1" lang="de-DE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Dynamische Clusterbenennung (Perzentil-basiert)</a:t>
            </a:r>
            <a:endParaRPr b="1"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lay"/>
              <a:buChar char="○"/>
            </a:pPr>
            <a:r>
              <a:rPr lang="de-DE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Einführung perzentilbasierter Regeln zur automatischen Namensvergabe</a:t>
            </a:r>
            <a:endParaRPr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lay"/>
              <a:buAutoNum type="arabicPeriod" startAt="5"/>
            </a:pPr>
            <a:r>
              <a:rPr b="1" lang="de-DE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Vergleich mehrerer Ansätze</a:t>
            </a:r>
            <a:endParaRPr b="1"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lay"/>
              <a:buChar char="○"/>
            </a:pPr>
            <a:r>
              <a:rPr lang="de-DE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Gegenüberstellung von rein regelbasiert, rein clusteringbasiert und hybrid</a:t>
            </a:r>
            <a:endParaRPr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lay"/>
              <a:buChar char="○"/>
            </a:pPr>
            <a:r>
              <a:rPr lang="de-DE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Fazit: Hybrid vereint Skalierbarkeit und Erklärbarkeit</a:t>
            </a:r>
            <a:endParaRPr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lay"/>
              <a:buAutoNum type="arabicPeriod" startAt="5"/>
            </a:pPr>
            <a:r>
              <a:rPr b="1" lang="de-DE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Finalisierung und Validierung</a:t>
            </a:r>
            <a:endParaRPr b="1"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lay"/>
              <a:buChar char="○"/>
            </a:pPr>
            <a:r>
              <a:rPr lang="de-DE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Neue Regelergänzungen für realistische Datenverteilungen</a:t>
            </a:r>
            <a:endParaRPr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lay"/>
              <a:buChar char="○"/>
            </a:pPr>
            <a:r>
              <a:rPr lang="de-DE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Visualisierung, Clustertabellen und Exportfunktionen</a:t>
            </a:r>
            <a:endParaRPr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lay"/>
              <a:buAutoNum type="arabicPeriod" startAt="5"/>
            </a:pPr>
            <a:r>
              <a:rPr b="1" lang="de-DE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Präsentations- und Dokumentationsaufbereitung</a:t>
            </a:r>
            <a:endParaRPr b="1"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lay"/>
              <a:buChar char="○"/>
            </a:pPr>
            <a:r>
              <a:rPr lang="de-DE" sz="1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Erstellung der Folien und des technischen Konzepts</a:t>
            </a:r>
            <a:endParaRPr sz="1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