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012" r:id="rId1"/>
  </p:sldMasterIdLst>
  <p:notesMasterIdLst>
    <p:notesMasterId r:id="rId17"/>
  </p:notesMasterIdLst>
  <p:sldIdLst>
    <p:sldId id="257" r:id="rId2"/>
    <p:sldId id="258" r:id="rId3"/>
    <p:sldId id="259" r:id="rId4"/>
    <p:sldId id="261" r:id="rId5"/>
    <p:sldId id="262" r:id="rId6"/>
    <p:sldId id="263" r:id="rId7"/>
    <p:sldId id="264" r:id="rId8"/>
    <p:sldId id="265" r:id="rId9"/>
    <p:sldId id="266" r:id="rId10"/>
    <p:sldId id="267" r:id="rId11"/>
    <p:sldId id="260" r:id="rId12"/>
    <p:sldId id="269" r:id="rId13"/>
    <p:sldId id="271" r:id="rId14"/>
    <p:sldId id="270" r:id="rId15"/>
    <p:sldId id="268" r:id="rId16"/>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FFFFFF"/>
    <a:srgbClr val="4D4D4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19" autoAdjust="0"/>
  </p:normalViewPr>
  <p:slideViewPr>
    <p:cSldViewPr snapToGrid="0">
      <p:cViewPr varScale="1">
        <p:scale>
          <a:sx n="36" d="100"/>
          <a:sy n="36" d="100"/>
        </p:scale>
        <p:origin x="10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1143000" y="685800"/>
            <a:ext cx="4572000" cy="3429000"/>
          </a:xfrm>
          <a:prstGeom prst="rect">
            <a:avLst/>
          </a:prstGeom>
        </p:spPr>
        <p:txBody>
          <a:bodyPr/>
          <a:lstStyle/>
          <a:p>
            <a:endParaRPr/>
          </a:p>
        </p:txBody>
      </p:sp>
      <p:sp>
        <p:nvSpPr>
          <p:cNvPr id="167" name="Shape 1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381000" y="685800"/>
            <a:ext cx="6096000" cy="3429000"/>
          </a:xfrm>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lvl1pPr defTabSz="914400">
              <a:lnSpc>
                <a:spcPct val="100000"/>
              </a:lnSpc>
              <a:defRPr sz="2000">
                <a:latin typeface="Arial"/>
                <a:ea typeface="Arial"/>
                <a:cs typeface="Arial"/>
                <a:sym typeface="Arial"/>
              </a:defRPr>
            </a:lvl1pPr>
          </a:lstStyle>
          <a:p>
            <a:r>
              <a:t>Don’t spend more than 3 seconds presenting this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a:t>
            </a:r>
          </a:p>
          <a:p>
            <a:pPr defTabSz="914400">
              <a:lnSpc>
                <a:spcPct val="100000"/>
              </a:lnSpc>
              <a:defRPr sz="2000">
                <a:latin typeface="Arial"/>
                <a:ea typeface="Arial"/>
                <a:cs typeface="Arial"/>
                <a:sym typeface="Arial"/>
              </a:defRPr>
            </a:pPr>
            <a:r>
              <a:t>Unpack why the section resonated/did not resonate with the target customer using keywords/quotes from the interview transcript.</a:t>
            </a:r>
          </a:p>
          <a:p>
            <a:pPr defTabSz="914400">
              <a:lnSpc>
                <a:spcPct val="100000"/>
              </a:lnSpc>
              <a:defRPr sz="2000">
                <a:latin typeface="Arial"/>
                <a:ea typeface="Arial"/>
                <a:cs typeface="Arial"/>
                <a:sym typeface="Arial"/>
              </a:defRPr>
            </a:pPr>
            <a:r>
              <a:t>Create a new slide for each section.</a:t>
            </a:r>
          </a:p>
        </p:txBody>
      </p:sp>
    </p:spTree>
    <p:extLst>
      <p:ext uri="{BB962C8B-B14F-4D97-AF65-F5344CB8AC3E}">
        <p14:creationId xmlns:p14="http://schemas.microsoft.com/office/powerpoint/2010/main" val="735690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rPr dirty="0"/>
              <a:t>Don’t spend more than 15 seconds presenting this slide.</a:t>
            </a:r>
          </a:p>
          <a:p>
            <a:pPr defTabSz="914400">
              <a:lnSpc>
                <a:spcPct val="100000"/>
              </a:lnSpc>
              <a:defRPr sz="2000">
                <a:latin typeface="Arial"/>
                <a:ea typeface="Arial"/>
                <a:cs typeface="Arial"/>
                <a:sym typeface="Arial"/>
              </a:defRPr>
            </a:pPr>
            <a:r>
              <a:rPr dirty="0"/>
              <a:t>Recap the insights from the data analysis setting the premise for what could be the next steps to improve the website.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rPr dirty="0"/>
              <a:t>Don’t spend more than 15 seconds presenting this slide.</a:t>
            </a:r>
          </a:p>
          <a:p>
            <a:pPr defTabSz="914400">
              <a:lnSpc>
                <a:spcPct val="100000"/>
              </a:lnSpc>
              <a:defRPr sz="2000">
                <a:latin typeface="Arial"/>
                <a:ea typeface="Arial"/>
                <a:cs typeface="Arial"/>
                <a:sym typeface="Arial"/>
              </a:defRPr>
            </a:pPr>
            <a:r>
              <a:rPr dirty="0"/>
              <a:t>Recap the insights from the data analysis setting the premise for what could be the next steps to improve the website.</a:t>
            </a:r>
          </a:p>
        </p:txBody>
      </p:sp>
    </p:spTree>
    <p:extLst>
      <p:ext uri="{BB962C8B-B14F-4D97-AF65-F5344CB8AC3E}">
        <p14:creationId xmlns:p14="http://schemas.microsoft.com/office/powerpoint/2010/main" val="1380118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rPr dirty="0"/>
              <a:t>Don’t spend more than 15 seconds presenting this slide.</a:t>
            </a:r>
          </a:p>
          <a:p>
            <a:pPr defTabSz="914400">
              <a:lnSpc>
                <a:spcPct val="100000"/>
              </a:lnSpc>
              <a:defRPr sz="2000">
                <a:latin typeface="Arial"/>
                <a:ea typeface="Arial"/>
                <a:cs typeface="Arial"/>
                <a:sym typeface="Arial"/>
              </a:defRPr>
            </a:pPr>
            <a:r>
              <a:rPr dirty="0"/>
              <a:t>Recap the insights from the data analysis setting the premise for what could be the next steps to improve the website.</a:t>
            </a:r>
          </a:p>
        </p:txBody>
      </p:sp>
    </p:spTree>
    <p:extLst>
      <p:ext uri="{BB962C8B-B14F-4D97-AF65-F5344CB8AC3E}">
        <p14:creationId xmlns:p14="http://schemas.microsoft.com/office/powerpoint/2010/main" val="1222142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rPr dirty="0"/>
              <a:t>Don’t spend more than 15 seconds presenting this slide.</a:t>
            </a:r>
          </a:p>
          <a:p>
            <a:pPr defTabSz="914400">
              <a:lnSpc>
                <a:spcPct val="100000"/>
              </a:lnSpc>
              <a:defRPr sz="2000">
                <a:latin typeface="Arial"/>
                <a:ea typeface="Arial"/>
                <a:cs typeface="Arial"/>
                <a:sym typeface="Arial"/>
              </a:defRPr>
            </a:pPr>
            <a:r>
              <a:rPr dirty="0"/>
              <a:t>Recap the insights from the data analysis setting the premise for what could be the next steps to improve the website.</a:t>
            </a:r>
          </a:p>
        </p:txBody>
      </p:sp>
    </p:spTree>
    <p:extLst>
      <p:ext uri="{BB962C8B-B14F-4D97-AF65-F5344CB8AC3E}">
        <p14:creationId xmlns:p14="http://schemas.microsoft.com/office/powerpoint/2010/main" val="3188992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a:t>
            </a:r>
          </a:p>
          <a:p>
            <a:pPr defTabSz="914400">
              <a:lnSpc>
                <a:spcPct val="100000"/>
              </a:lnSpc>
              <a:defRPr sz="2000">
                <a:latin typeface="Arial"/>
                <a:ea typeface="Arial"/>
                <a:cs typeface="Arial"/>
                <a:sym typeface="Arial"/>
              </a:defRPr>
            </a:pPr>
            <a:r>
              <a:t>Recap the insights from the data analysis setting the premise for what could be the next steps to improve the website.</a:t>
            </a:r>
          </a:p>
        </p:txBody>
      </p:sp>
    </p:spTree>
    <p:extLst>
      <p:ext uri="{BB962C8B-B14F-4D97-AF65-F5344CB8AC3E}">
        <p14:creationId xmlns:p14="http://schemas.microsoft.com/office/powerpoint/2010/main" val="294589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 </a:t>
            </a:r>
          </a:p>
          <a:p>
            <a:pPr defTabSz="914400">
              <a:lnSpc>
                <a:spcPct val="100000"/>
              </a:lnSpc>
              <a:defRPr sz="2000">
                <a:latin typeface="Arial"/>
                <a:ea typeface="Arial"/>
                <a:cs typeface="Arial"/>
                <a:sym typeface="Arial"/>
              </a:defRPr>
            </a:pPr>
            <a:r>
              <a:t>Provide a high-level overview of what resonated with the target customer the most and the least. This should set the premise for the insights you share for each section in the upcoming slides.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a:t>
            </a:r>
          </a:p>
          <a:p>
            <a:pPr defTabSz="914400">
              <a:lnSpc>
                <a:spcPct val="100000"/>
              </a:lnSpc>
              <a:defRPr sz="2000">
                <a:latin typeface="Arial"/>
                <a:ea typeface="Arial"/>
                <a:cs typeface="Arial"/>
                <a:sym typeface="Arial"/>
              </a:defRPr>
            </a:pPr>
            <a:r>
              <a:t>Unpack why the section resonated/did not resonate with the target customer using keywords/quotes from the interview transcript.</a:t>
            </a:r>
          </a:p>
          <a:p>
            <a:pPr defTabSz="914400">
              <a:lnSpc>
                <a:spcPct val="100000"/>
              </a:lnSpc>
              <a:defRPr sz="2000">
                <a:latin typeface="Arial"/>
                <a:ea typeface="Arial"/>
                <a:cs typeface="Arial"/>
                <a:sym typeface="Arial"/>
              </a:defRPr>
            </a:pPr>
            <a:r>
              <a:t>Create a new slide for each section.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rPr dirty="0"/>
              <a:t>Don’t spend more than 15 seconds presenting this slide.</a:t>
            </a:r>
          </a:p>
          <a:p>
            <a:pPr defTabSz="914400">
              <a:lnSpc>
                <a:spcPct val="100000"/>
              </a:lnSpc>
              <a:defRPr sz="2000">
                <a:latin typeface="Arial"/>
                <a:ea typeface="Arial"/>
                <a:cs typeface="Arial"/>
                <a:sym typeface="Arial"/>
              </a:defRPr>
            </a:pPr>
            <a:r>
              <a:rPr dirty="0"/>
              <a:t>Unpack why the section resonated/did not resonate with the target customer using keywords/quotes from the interview transcript.</a:t>
            </a:r>
          </a:p>
          <a:p>
            <a:pPr defTabSz="914400">
              <a:lnSpc>
                <a:spcPct val="100000"/>
              </a:lnSpc>
              <a:defRPr sz="2000">
                <a:latin typeface="Arial"/>
                <a:ea typeface="Arial"/>
                <a:cs typeface="Arial"/>
                <a:sym typeface="Arial"/>
              </a:defRPr>
            </a:pPr>
            <a:r>
              <a:rPr dirty="0"/>
              <a:t>Create a new slide for each section.</a:t>
            </a:r>
          </a:p>
        </p:txBody>
      </p:sp>
    </p:spTree>
    <p:extLst>
      <p:ext uri="{BB962C8B-B14F-4D97-AF65-F5344CB8AC3E}">
        <p14:creationId xmlns:p14="http://schemas.microsoft.com/office/powerpoint/2010/main" val="132284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a:t>
            </a:r>
          </a:p>
          <a:p>
            <a:pPr defTabSz="914400">
              <a:lnSpc>
                <a:spcPct val="100000"/>
              </a:lnSpc>
              <a:defRPr sz="2000">
                <a:latin typeface="Arial"/>
                <a:ea typeface="Arial"/>
                <a:cs typeface="Arial"/>
                <a:sym typeface="Arial"/>
              </a:defRPr>
            </a:pPr>
            <a:r>
              <a:t>Unpack why the section resonated/did not resonate with the target customer using keywords/quotes from the interview transcript.</a:t>
            </a:r>
          </a:p>
          <a:p>
            <a:pPr defTabSz="914400">
              <a:lnSpc>
                <a:spcPct val="100000"/>
              </a:lnSpc>
              <a:defRPr sz="2000">
                <a:latin typeface="Arial"/>
                <a:ea typeface="Arial"/>
                <a:cs typeface="Arial"/>
                <a:sym typeface="Arial"/>
              </a:defRPr>
            </a:pPr>
            <a:r>
              <a:t>Create a new slide for each section.</a:t>
            </a:r>
          </a:p>
        </p:txBody>
      </p:sp>
    </p:spTree>
    <p:extLst>
      <p:ext uri="{BB962C8B-B14F-4D97-AF65-F5344CB8AC3E}">
        <p14:creationId xmlns:p14="http://schemas.microsoft.com/office/powerpoint/2010/main" val="352969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a:t>
            </a:r>
          </a:p>
          <a:p>
            <a:pPr defTabSz="914400">
              <a:lnSpc>
                <a:spcPct val="100000"/>
              </a:lnSpc>
              <a:defRPr sz="2000">
                <a:latin typeface="Arial"/>
                <a:ea typeface="Arial"/>
                <a:cs typeface="Arial"/>
                <a:sym typeface="Arial"/>
              </a:defRPr>
            </a:pPr>
            <a:r>
              <a:t>Unpack why the section resonated/did not resonate with the target customer using keywords/quotes from the interview transcript.</a:t>
            </a:r>
          </a:p>
          <a:p>
            <a:pPr defTabSz="914400">
              <a:lnSpc>
                <a:spcPct val="100000"/>
              </a:lnSpc>
              <a:defRPr sz="2000">
                <a:latin typeface="Arial"/>
                <a:ea typeface="Arial"/>
                <a:cs typeface="Arial"/>
                <a:sym typeface="Arial"/>
              </a:defRPr>
            </a:pPr>
            <a:r>
              <a:t>Create a new slide for each section.</a:t>
            </a:r>
          </a:p>
        </p:txBody>
      </p:sp>
    </p:spTree>
    <p:extLst>
      <p:ext uri="{BB962C8B-B14F-4D97-AF65-F5344CB8AC3E}">
        <p14:creationId xmlns:p14="http://schemas.microsoft.com/office/powerpoint/2010/main" val="224247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a:t>
            </a:r>
          </a:p>
          <a:p>
            <a:pPr defTabSz="914400">
              <a:lnSpc>
                <a:spcPct val="100000"/>
              </a:lnSpc>
              <a:defRPr sz="2000">
                <a:latin typeface="Arial"/>
                <a:ea typeface="Arial"/>
                <a:cs typeface="Arial"/>
                <a:sym typeface="Arial"/>
              </a:defRPr>
            </a:pPr>
            <a:r>
              <a:t>Unpack why the section resonated/did not resonate with the target customer using keywords/quotes from the interview transcript.</a:t>
            </a:r>
          </a:p>
          <a:p>
            <a:pPr defTabSz="914400">
              <a:lnSpc>
                <a:spcPct val="100000"/>
              </a:lnSpc>
              <a:defRPr sz="2000">
                <a:latin typeface="Arial"/>
                <a:ea typeface="Arial"/>
                <a:cs typeface="Arial"/>
                <a:sym typeface="Arial"/>
              </a:defRPr>
            </a:pPr>
            <a:r>
              <a:t>Create a new slide for each section.</a:t>
            </a:r>
          </a:p>
        </p:txBody>
      </p:sp>
    </p:spTree>
    <p:extLst>
      <p:ext uri="{BB962C8B-B14F-4D97-AF65-F5344CB8AC3E}">
        <p14:creationId xmlns:p14="http://schemas.microsoft.com/office/powerpoint/2010/main" val="560085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a:t>
            </a:r>
          </a:p>
          <a:p>
            <a:pPr defTabSz="914400">
              <a:lnSpc>
                <a:spcPct val="100000"/>
              </a:lnSpc>
              <a:defRPr sz="2000">
                <a:latin typeface="Arial"/>
                <a:ea typeface="Arial"/>
                <a:cs typeface="Arial"/>
                <a:sym typeface="Arial"/>
              </a:defRPr>
            </a:pPr>
            <a:r>
              <a:t>Unpack why the section resonated/did not resonate with the target customer using keywords/quotes from the interview transcript.</a:t>
            </a:r>
          </a:p>
          <a:p>
            <a:pPr defTabSz="914400">
              <a:lnSpc>
                <a:spcPct val="100000"/>
              </a:lnSpc>
              <a:defRPr sz="2000">
                <a:latin typeface="Arial"/>
                <a:ea typeface="Arial"/>
                <a:cs typeface="Arial"/>
                <a:sym typeface="Arial"/>
              </a:defRPr>
            </a:pPr>
            <a:r>
              <a:t>Create a new slide for each section.</a:t>
            </a:r>
          </a:p>
        </p:txBody>
      </p:sp>
    </p:spTree>
    <p:extLst>
      <p:ext uri="{BB962C8B-B14F-4D97-AF65-F5344CB8AC3E}">
        <p14:creationId xmlns:p14="http://schemas.microsoft.com/office/powerpoint/2010/main" val="218068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Don’t spend more than 15 seconds presenting this slide.</a:t>
            </a:r>
          </a:p>
          <a:p>
            <a:pPr defTabSz="914400">
              <a:lnSpc>
                <a:spcPct val="100000"/>
              </a:lnSpc>
              <a:defRPr sz="2000">
                <a:latin typeface="Arial"/>
                <a:ea typeface="Arial"/>
                <a:cs typeface="Arial"/>
                <a:sym typeface="Arial"/>
              </a:defRPr>
            </a:pPr>
            <a:r>
              <a:t>Unpack why the section resonated/did not resonate with the target customer using keywords/quotes from the interview transcript.</a:t>
            </a:r>
          </a:p>
          <a:p>
            <a:pPr defTabSz="914400">
              <a:lnSpc>
                <a:spcPct val="100000"/>
              </a:lnSpc>
              <a:defRPr sz="2000">
                <a:latin typeface="Arial"/>
                <a:ea typeface="Arial"/>
                <a:cs typeface="Arial"/>
                <a:sym typeface="Arial"/>
              </a:defRPr>
            </a:pPr>
            <a:r>
              <a:t>Create a new slide for each section.</a:t>
            </a:r>
          </a:p>
        </p:txBody>
      </p:sp>
    </p:spTree>
    <p:extLst>
      <p:ext uri="{BB962C8B-B14F-4D97-AF65-F5344CB8AC3E}">
        <p14:creationId xmlns:p14="http://schemas.microsoft.com/office/powerpoint/2010/main" val="316101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462280" y="487681"/>
            <a:ext cx="23449280" cy="1275587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19960" y="1764752"/>
            <a:ext cx="19933920" cy="5852160"/>
          </a:xfrm>
        </p:spPr>
        <p:txBody>
          <a:bodyPr anchor="b">
            <a:normAutofit/>
          </a:bodyPr>
          <a:lstStyle>
            <a:lvl1pPr algn="ctr">
              <a:lnSpc>
                <a:spcPct val="85000"/>
              </a:lnSpc>
              <a:defRPr sz="14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19060" y="7739269"/>
            <a:ext cx="17535720" cy="2776330"/>
          </a:xfrm>
        </p:spPr>
        <p:txBody>
          <a:bodyPr>
            <a:normAutofit/>
          </a:bodyPr>
          <a:lstStyle>
            <a:lvl1pPr marL="0" indent="0" algn="ctr">
              <a:buNone/>
              <a:defRPr sz="4400">
                <a:solidFill>
                  <a:srgbClr val="FFFFFF"/>
                </a:solidFill>
              </a:defRPr>
            </a:lvl1pPr>
            <a:lvl2pPr marL="914400" indent="0" algn="ctr">
              <a:buNone/>
              <a:defRPr sz="4400"/>
            </a:lvl2pPr>
            <a:lvl3pPr marL="1828800" indent="0" algn="ctr">
              <a:buNone/>
              <a:defRPr sz="4400"/>
            </a:lvl3pPr>
            <a:lvl4pPr marL="2743200" indent="0" algn="ctr">
              <a:buNone/>
              <a:defRPr sz="4000"/>
            </a:lvl4pPr>
            <a:lvl5pPr marL="3657600" indent="0" algn="ctr">
              <a:buNone/>
              <a:defRPr sz="4000"/>
            </a:lvl5pPr>
            <a:lvl6pPr marL="4572000" indent="0" algn="ctr">
              <a:buNone/>
              <a:defRPr sz="4000"/>
            </a:lvl6pPr>
            <a:lvl7pPr marL="5486400" indent="0" algn="ctr">
              <a:buNone/>
              <a:defRPr sz="4000"/>
            </a:lvl7pPr>
            <a:lvl8pPr marL="6400800" indent="0" algn="ctr">
              <a:buNone/>
              <a:defRPr sz="4000"/>
            </a:lvl8pPr>
            <a:lvl9pPr marL="73152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6CB4B4D-7CA3-9044-876B-883B54F8677D}" type="slidenum">
              <a:rPr lang="en-IN" smtClean="0"/>
              <a:t>‹#›</a:t>
            </a:fld>
            <a:endParaRPr lang="en-IN"/>
          </a:p>
        </p:txBody>
      </p:sp>
      <p:cxnSp>
        <p:nvCxnSpPr>
          <p:cNvPr id="8" name="Straight Connector 7"/>
          <p:cNvCxnSpPr/>
          <p:nvPr/>
        </p:nvCxnSpPr>
        <p:spPr>
          <a:xfrm>
            <a:off x="3957321" y="7467600"/>
            <a:ext cx="164592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4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5052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1524000"/>
            <a:ext cx="4648200" cy="10820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86000" y="1524000"/>
            <a:ext cx="14859000" cy="10820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19491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3047999" y="2244725"/>
            <a:ext cx="18288002" cy="4775203"/>
          </a:xfrm>
          <a:prstGeom prst="rect">
            <a:avLst/>
          </a:prstGeom>
        </p:spPr>
        <p:txBody>
          <a:bodyPr lIns="91399" tIns="91399" rIns="91399" bIns="91399" anchor="b"/>
          <a:lstStyle>
            <a:lvl1pPr algn="ctr" defTabSz="2438400">
              <a:lnSpc>
                <a:spcPct val="90000"/>
              </a:lnSpc>
              <a:defRPr sz="12000" b="0" spc="0">
                <a:latin typeface="Calibri"/>
                <a:ea typeface="Calibri"/>
                <a:cs typeface="Calibri"/>
                <a:sym typeface="Calibri"/>
              </a:defRPr>
            </a:lvl1pPr>
          </a:lstStyle>
          <a:p>
            <a:r>
              <a:t>Title Text</a:t>
            </a:r>
          </a:p>
        </p:txBody>
      </p:sp>
      <p:sp>
        <p:nvSpPr>
          <p:cNvPr id="150" name="Body Level One…"/>
          <p:cNvSpPr txBox="1">
            <a:spLocks noGrp="1"/>
          </p:cNvSpPr>
          <p:nvPr>
            <p:ph type="body" sz="quarter" idx="1"/>
          </p:nvPr>
        </p:nvSpPr>
        <p:spPr>
          <a:xfrm>
            <a:off x="3047999" y="7204074"/>
            <a:ext cx="18288002" cy="3311534"/>
          </a:xfrm>
          <a:prstGeom prst="rect">
            <a:avLst/>
          </a:prstGeom>
        </p:spPr>
        <p:txBody>
          <a:bodyPr lIns="91399" tIns="91399" rIns="91399" bIns="91399"/>
          <a:lstStyle>
            <a:lvl1pPr indent="-381000" algn="ctr" defTabSz="2438400">
              <a:spcBef>
                <a:spcPts val="2100"/>
              </a:spcBef>
              <a:buSzTx/>
              <a:buNone/>
              <a:defRPr>
                <a:latin typeface="Calibri"/>
                <a:ea typeface="Calibri"/>
                <a:cs typeface="Calibri"/>
                <a:sym typeface="Calibri"/>
              </a:defRPr>
            </a:lvl1pPr>
            <a:lvl2pPr marL="609600" indent="76200" algn="ctr" defTabSz="2438400">
              <a:spcBef>
                <a:spcPts val="2100"/>
              </a:spcBef>
              <a:buSzTx/>
              <a:buNone/>
              <a:defRPr>
                <a:latin typeface="Calibri"/>
                <a:ea typeface="Calibri"/>
                <a:cs typeface="Calibri"/>
                <a:sym typeface="Calibri"/>
              </a:defRPr>
            </a:lvl2pPr>
            <a:lvl3pPr marL="609600" indent="533400" algn="ctr" defTabSz="2438400">
              <a:spcBef>
                <a:spcPts val="2100"/>
              </a:spcBef>
              <a:buSzTx/>
              <a:buNone/>
              <a:defRPr>
                <a:latin typeface="Calibri"/>
                <a:ea typeface="Calibri"/>
                <a:cs typeface="Calibri"/>
                <a:sym typeface="Calibri"/>
              </a:defRPr>
            </a:lvl3pPr>
            <a:lvl4pPr marL="609600" indent="990600" algn="ctr" defTabSz="2438400">
              <a:spcBef>
                <a:spcPts val="2100"/>
              </a:spcBef>
              <a:buSzTx/>
              <a:buNone/>
              <a:defRPr>
                <a:latin typeface="Calibri"/>
                <a:ea typeface="Calibri"/>
                <a:cs typeface="Calibri"/>
                <a:sym typeface="Calibri"/>
              </a:defRPr>
            </a:lvl4pPr>
            <a:lvl5pPr marL="609600" indent="1447800" algn="ctr" defTabSz="2438400">
              <a:spcBef>
                <a:spcPts val="2100"/>
              </a:spcBef>
              <a:buSzTx/>
              <a:buNone/>
              <a:defRPr>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22203135" y="12835911"/>
            <a:ext cx="504468" cy="483831"/>
          </a:xfrm>
          <a:prstGeom prst="rect">
            <a:avLst/>
          </a:prstGeom>
        </p:spPr>
        <p:txBody>
          <a:bodyPr lIns="91399" tIns="91399" rIns="91399" bIns="91399" anchor="ctr"/>
          <a:lstStyle>
            <a:lvl1pPr algn="r" defTabSz="2438400">
              <a:defRPr sz="2400">
                <a:solidFill>
                  <a:srgbClr val="888888"/>
                </a:solidFill>
                <a:latin typeface="Calibri"/>
                <a:ea typeface="Calibri"/>
                <a:cs typeface="Calibri"/>
                <a:sym typeface="Calibri"/>
              </a:defRPr>
            </a:lvl1pPr>
          </a:lstStyle>
          <a:p>
            <a:fld id="{86CB4B4D-7CA3-9044-876B-883B54F8677D}" type="slidenum">
              <a:t>‹#›</a:t>
            </a:fld>
            <a:endParaRPr/>
          </a:p>
        </p:txBody>
      </p:sp>
    </p:spTree>
    <p:extLst>
      <p:ext uri="{BB962C8B-B14F-4D97-AF65-F5344CB8AC3E}">
        <p14:creationId xmlns:p14="http://schemas.microsoft.com/office/powerpoint/2010/main" val="11118753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3625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2848" y="2347150"/>
            <a:ext cx="19933920" cy="5852160"/>
          </a:xfrm>
        </p:spPr>
        <p:txBody>
          <a:bodyPr anchor="b">
            <a:noAutofit/>
          </a:bodyPr>
          <a:lstStyle>
            <a:lvl1pPr algn="ctr">
              <a:lnSpc>
                <a:spcPct val="85000"/>
              </a:lnSpc>
              <a:defRPr sz="14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3419856" y="8309040"/>
            <a:ext cx="17538192" cy="2727612"/>
          </a:xfrm>
        </p:spPr>
        <p:txBody>
          <a:bodyPr anchor="t">
            <a:normAutofit/>
          </a:bodyPr>
          <a:lstStyle>
            <a:lvl1pPr marL="0" indent="0" algn="ctr">
              <a:buNone/>
              <a:defRPr sz="4400">
                <a:solidFill>
                  <a:schemeClr val="accent1"/>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cxnSp>
        <p:nvCxnSpPr>
          <p:cNvPr id="7" name="Straight Connector 6"/>
          <p:cNvCxnSpPr/>
          <p:nvPr/>
        </p:nvCxnSpPr>
        <p:spPr>
          <a:xfrm>
            <a:off x="3962401" y="8040816"/>
            <a:ext cx="164592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56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86000" y="4114798"/>
            <a:ext cx="9509760" cy="8046720"/>
          </a:xfrm>
        </p:spPr>
        <p:txBody>
          <a:bodyPr/>
          <a:lstStyle>
            <a:lvl1pPr>
              <a:defRPr sz="44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535224" y="4114800"/>
            <a:ext cx="9509760" cy="8046720"/>
          </a:xfrm>
        </p:spPr>
        <p:txBody>
          <a:bodyPr/>
          <a:lstStyle>
            <a:lvl1pPr>
              <a:defRPr sz="44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74300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86000" y="4003022"/>
            <a:ext cx="9509760" cy="1554480"/>
          </a:xfrm>
        </p:spPr>
        <p:txBody>
          <a:bodyPr anchor="ctr"/>
          <a:lstStyle>
            <a:lvl1pPr marL="0" indent="0">
              <a:spcBef>
                <a:spcPts val="0"/>
              </a:spcBef>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286000" y="5442966"/>
            <a:ext cx="9509760" cy="6766560"/>
          </a:xfrm>
        </p:spPr>
        <p:txBody>
          <a:bodyPr/>
          <a:lstStyle>
            <a:lvl1pPr>
              <a:defRPr sz="44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538346" y="3998064"/>
            <a:ext cx="9509760" cy="1554480"/>
          </a:xfrm>
        </p:spPr>
        <p:txBody>
          <a:bodyPr anchor="ctr"/>
          <a:lstStyle>
            <a:lvl1pPr marL="0" indent="0">
              <a:spcBef>
                <a:spcPts val="0"/>
              </a:spcBef>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538346" y="5438644"/>
            <a:ext cx="9509760" cy="6766560"/>
          </a:xfrm>
        </p:spPr>
        <p:txBody>
          <a:bodyPr/>
          <a:lstStyle>
            <a:lvl1pPr>
              <a:defRPr sz="44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4510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6015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5135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0" y="2194560"/>
            <a:ext cx="7863840" cy="3474720"/>
          </a:xfrm>
        </p:spPr>
        <p:txBody>
          <a:bodyPr anchor="b">
            <a:noAutofit/>
          </a:bodyPr>
          <a:lstStyle>
            <a:lvl1pPr>
              <a:lnSpc>
                <a:spcPct val="90000"/>
              </a:lnSpc>
              <a:defRPr sz="8000" b="0"/>
            </a:lvl1pPr>
          </a:lstStyle>
          <a:p>
            <a:r>
              <a:rPr lang="en-US"/>
              <a:t>Click to edit Master title style</a:t>
            </a:r>
            <a:endParaRPr lang="en-US" dirty="0"/>
          </a:p>
        </p:txBody>
      </p:sp>
      <p:sp>
        <p:nvSpPr>
          <p:cNvPr id="3" name="Content Placeholder 2"/>
          <p:cNvSpPr>
            <a:spLocks noGrp="1"/>
          </p:cNvSpPr>
          <p:nvPr>
            <p:ph idx="1"/>
          </p:nvPr>
        </p:nvSpPr>
        <p:spPr>
          <a:xfrm>
            <a:off x="11704318" y="2194560"/>
            <a:ext cx="10424160" cy="932688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0" y="5669280"/>
            <a:ext cx="7863840" cy="6035040"/>
          </a:xfrm>
        </p:spPr>
        <p:txBody>
          <a:bodyPr>
            <a:normAutofit/>
          </a:bodyPr>
          <a:lstStyle>
            <a:lvl1pPr marL="0" indent="0">
              <a:lnSpc>
                <a:spcPct val="100000"/>
              </a:lnSpc>
              <a:spcBef>
                <a:spcPts val="2000"/>
              </a:spcBef>
              <a:buNone/>
              <a:defRPr sz="3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3193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0" y="2194560"/>
            <a:ext cx="7863840" cy="3474720"/>
          </a:xfrm>
        </p:spPr>
        <p:txBody>
          <a:bodyPr anchor="b">
            <a:noAutofit/>
          </a:bodyPr>
          <a:lstStyle>
            <a:lvl1pPr>
              <a:lnSpc>
                <a:spcPct val="90000"/>
              </a:lnSpc>
              <a:defRPr sz="8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826496" y="2139694"/>
            <a:ext cx="12198096" cy="9601200"/>
          </a:xfrm>
        </p:spPr>
        <p:txBody>
          <a:bodyPr lIns="274320" tIns="182880" anchor="t">
            <a:normAutofit/>
          </a:bodyPr>
          <a:lstStyle>
            <a:lvl1pPr marL="0" indent="0">
              <a:buNone/>
              <a:defRPr sz="56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2286000" y="5669280"/>
            <a:ext cx="7863840" cy="5760720"/>
          </a:xfrm>
        </p:spPr>
        <p:txBody>
          <a:bodyPr>
            <a:normAutofit/>
          </a:bodyPr>
          <a:lstStyle>
            <a:lvl1pPr marL="0" indent="0">
              <a:lnSpc>
                <a:spcPct val="100000"/>
              </a:lnSpc>
              <a:spcBef>
                <a:spcPts val="2000"/>
              </a:spcBef>
              <a:buNone/>
              <a:defRPr sz="3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25120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462280" y="487681"/>
            <a:ext cx="23449280" cy="1275587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0" y="1219200"/>
            <a:ext cx="19751040" cy="2712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6001" y="4114800"/>
            <a:ext cx="19745742" cy="807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85992" y="12447657"/>
            <a:ext cx="4658148" cy="730250"/>
          </a:xfrm>
          <a:prstGeom prst="rect">
            <a:avLst/>
          </a:prstGeom>
        </p:spPr>
        <p:txBody>
          <a:bodyPr vert="horz" lIns="91440" tIns="45720" rIns="91440" bIns="45720" rtlCol="0" anchor="ctr"/>
          <a:lstStyle>
            <a:lvl1pPr algn="l">
              <a:defRPr sz="2400">
                <a:solidFill>
                  <a:schemeClr val="accent1"/>
                </a:solidFill>
              </a:defRPr>
            </a:lvl1pPr>
          </a:lstStyle>
          <a:p>
            <a:endParaRPr lang="en-US" dirty="0"/>
          </a:p>
        </p:txBody>
      </p:sp>
      <p:sp>
        <p:nvSpPr>
          <p:cNvPr id="5" name="Footer Placeholder 4"/>
          <p:cNvSpPr>
            <a:spLocks noGrp="1"/>
          </p:cNvSpPr>
          <p:nvPr>
            <p:ph type="ftr" sz="quarter" idx="3"/>
          </p:nvPr>
        </p:nvSpPr>
        <p:spPr>
          <a:xfrm>
            <a:off x="7898296" y="12447657"/>
            <a:ext cx="9435548" cy="730250"/>
          </a:xfrm>
          <a:prstGeom prst="rect">
            <a:avLst/>
          </a:prstGeom>
        </p:spPr>
        <p:txBody>
          <a:bodyPr vert="horz" lIns="91440" tIns="45720" rIns="91440" bIns="45720" rtlCol="0" anchor="ctr"/>
          <a:lstStyle>
            <a:lvl1pPr algn="ctr">
              <a:defRPr sz="2400">
                <a:solidFill>
                  <a:schemeClr val="accent1"/>
                </a:solidFill>
              </a:defRPr>
            </a:lvl1pPr>
          </a:lstStyle>
          <a:p>
            <a:endParaRPr lang="en-US" dirty="0"/>
          </a:p>
        </p:txBody>
      </p:sp>
      <p:sp>
        <p:nvSpPr>
          <p:cNvPr id="6" name="Slide Number Placeholder 5"/>
          <p:cNvSpPr>
            <a:spLocks noGrp="1"/>
          </p:cNvSpPr>
          <p:nvPr>
            <p:ph type="sldNum" sz="quarter" idx="4"/>
          </p:nvPr>
        </p:nvSpPr>
        <p:spPr>
          <a:xfrm>
            <a:off x="18659061" y="12447657"/>
            <a:ext cx="3412434" cy="730250"/>
          </a:xfrm>
          <a:prstGeom prst="rect">
            <a:avLst/>
          </a:prstGeom>
        </p:spPr>
        <p:txBody>
          <a:bodyPr vert="horz" lIns="91440" tIns="45720" rIns="91440" bIns="45720" rtlCol="0" anchor="ctr"/>
          <a:lstStyle>
            <a:lvl1pPr algn="r">
              <a:defRPr sz="2400">
                <a:solidFill>
                  <a:schemeClr val="accent1"/>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568377254"/>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hf hdr="0" ftr="0" dt="0"/>
  <p:txStyles>
    <p:titleStyle>
      <a:lvl1pPr algn="l" defTabSz="1828800" rtl="0" eaLnBrk="1" latinLnBrk="0" hangingPunct="1">
        <a:lnSpc>
          <a:spcPct val="90000"/>
        </a:lnSpc>
        <a:spcBef>
          <a:spcPct val="0"/>
        </a:spcBef>
        <a:buNone/>
        <a:defRPr sz="8800" kern="1200">
          <a:solidFill>
            <a:schemeClr val="accent1"/>
          </a:solidFill>
          <a:latin typeface="+mj-lt"/>
          <a:ea typeface="+mj-ea"/>
          <a:cs typeface="+mj-cs"/>
        </a:defRPr>
      </a:lvl1pPr>
    </p:titleStyle>
    <p:bodyStyle>
      <a:lvl1pPr marL="457200" indent="-365760" algn="l" defTabSz="1828800" rtl="0" eaLnBrk="1" latinLnBrk="0" hangingPunct="1">
        <a:lnSpc>
          <a:spcPct val="90000"/>
        </a:lnSpc>
        <a:spcBef>
          <a:spcPts val="2800"/>
        </a:spcBef>
        <a:buClr>
          <a:schemeClr val="accent1"/>
        </a:buClr>
        <a:buSzPct val="80000"/>
        <a:buFont typeface="Corbel" pitchFamily="34" charset="0"/>
        <a:buChar char="•"/>
        <a:defRPr sz="4400" kern="1200">
          <a:solidFill>
            <a:schemeClr val="accent1"/>
          </a:solidFill>
          <a:latin typeface="+mn-lt"/>
          <a:ea typeface="+mn-ea"/>
          <a:cs typeface="+mn-cs"/>
        </a:defRPr>
      </a:lvl1pPr>
      <a:lvl2pPr marL="914400" indent="-365760" algn="l" defTabSz="1828800" rtl="0" eaLnBrk="1" latinLnBrk="0" hangingPunct="1">
        <a:lnSpc>
          <a:spcPct val="90000"/>
        </a:lnSpc>
        <a:spcBef>
          <a:spcPts val="400"/>
        </a:spcBef>
        <a:spcAft>
          <a:spcPts val="800"/>
        </a:spcAft>
        <a:buClr>
          <a:schemeClr val="accent1"/>
        </a:buClr>
        <a:buSzPct val="80000"/>
        <a:buFont typeface="Corbel" pitchFamily="34" charset="0"/>
        <a:buChar char="•"/>
        <a:defRPr sz="4000" kern="1200">
          <a:solidFill>
            <a:schemeClr val="accent1"/>
          </a:solidFill>
          <a:latin typeface="+mn-lt"/>
          <a:ea typeface="+mn-ea"/>
          <a:cs typeface="+mn-cs"/>
        </a:defRPr>
      </a:lvl2pPr>
      <a:lvl3pPr marL="1463040" indent="-365760" algn="l" defTabSz="1828800" rtl="0" eaLnBrk="1" latinLnBrk="0" hangingPunct="1">
        <a:lnSpc>
          <a:spcPct val="90000"/>
        </a:lnSpc>
        <a:spcBef>
          <a:spcPts val="400"/>
        </a:spcBef>
        <a:spcAft>
          <a:spcPts val="800"/>
        </a:spcAft>
        <a:buClr>
          <a:schemeClr val="accent1"/>
        </a:buClr>
        <a:buSzPct val="80000"/>
        <a:buFont typeface="Corbel" pitchFamily="34" charset="0"/>
        <a:buChar char="•"/>
        <a:defRPr sz="3600" kern="1200">
          <a:solidFill>
            <a:schemeClr val="accent1"/>
          </a:solidFill>
          <a:latin typeface="+mn-lt"/>
          <a:ea typeface="+mn-ea"/>
          <a:cs typeface="+mn-cs"/>
        </a:defRPr>
      </a:lvl3pPr>
      <a:lvl4pPr marL="2011680" indent="-365760" algn="l" defTabSz="1828800" rtl="0" eaLnBrk="1" latinLnBrk="0" hangingPunct="1">
        <a:lnSpc>
          <a:spcPct val="90000"/>
        </a:lnSpc>
        <a:spcBef>
          <a:spcPts val="400"/>
        </a:spcBef>
        <a:spcAft>
          <a:spcPts val="800"/>
        </a:spcAft>
        <a:buClr>
          <a:schemeClr val="accent1"/>
        </a:buClr>
        <a:buSzPct val="80000"/>
        <a:buFont typeface="Corbel" pitchFamily="34" charset="0"/>
        <a:buChar char="•"/>
        <a:defRPr sz="3200" kern="1200">
          <a:solidFill>
            <a:schemeClr val="accent1"/>
          </a:solidFill>
          <a:latin typeface="+mn-lt"/>
          <a:ea typeface="+mn-ea"/>
          <a:cs typeface="+mn-cs"/>
        </a:defRPr>
      </a:lvl4pPr>
      <a:lvl5pPr marL="2560320" indent="-365760" algn="l" defTabSz="1828800" rtl="0" eaLnBrk="1" latinLnBrk="0" hangingPunct="1">
        <a:lnSpc>
          <a:spcPct val="90000"/>
        </a:lnSpc>
        <a:spcBef>
          <a:spcPts val="400"/>
        </a:spcBef>
        <a:spcAft>
          <a:spcPts val="800"/>
        </a:spcAft>
        <a:buClr>
          <a:schemeClr val="accent1"/>
        </a:buClr>
        <a:buSzPct val="80000"/>
        <a:buFont typeface="Corbel" pitchFamily="34" charset="0"/>
        <a:buChar char="•"/>
        <a:defRPr sz="3200" kern="1200">
          <a:solidFill>
            <a:schemeClr val="accent1"/>
          </a:solidFill>
          <a:latin typeface="+mn-lt"/>
          <a:ea typeface="+mn-ea"/>
          <a:cs typeface="+mn-cs"/>
        </a:defRPr>
      </a:lvl5pPr>
      <a:lvl6pPr marL="3200000" indent="-457200" algn="l" defTabSz="1828800" rtl="0" eaLnBrk="1" latinLnBrk="0" hangingPunct="1">
        <a:lnSpc>
          <a:spcPct val="90000"/>
        </a:lnSpc>
        <a:spcBef>
          <a:spcPts val="400"/>
        </a:spcBef>
        <a:spcAft>
          <a:spcPts val="800"/>
        </a:spcAft>
        <a:buClr>
          <a:schemeClr val="accent1"/>
        </a:buClr>
        <a:buSzPct val="80000"/>
        <a:buFont typeface="Corbel" pitchFamily="34" charset="0"/>
        <a:buChar char="•"/>
        <a:defRPr sz="3200" kern="1200">
          <a:solidFill>
            <a:schemeClr val="accent1"/>
          </a:solidFill>
          <a:latin typeface="+mn-lt"/>
          <a:ea typeface="+mn-ea"/>
          <a:cs typeface="+mn-cs"/>
        </a:defRPr>
      </a:lvl6pPr>
      <a:lvl7pPr marL="3800000" indent="-457200" algn="l" defTabSz="1828800" rtl="0" eaLnBrk="1" latinLnBrk="0" hangingPunct="1">
        <a:lnSpc>
          <a:spcPct val="90000"/>
        </a:lnSpc>
        <a:spcBef>
          <a:spcPts val="400"/>
        </a:spcBef>
        <a:spcAft>
          <a:spcPts val="800"/>
        </a:spcAft>
        <a:buClr>
          <a:schemeClr val="accent1"/>
        </a:buClr>
        <a:buSzPct val="80000"/>
        <a:buFont typeface="Corbel" pitchFamily="34" charset="0"/>
        <a:buChar char="•"/>
        <a:defRPr sz="3200" kern="1200">
          <a:solidFill>
            <a:schemeClr val="accent1"/>
          </a:solidFill>
          <a:latin typeface="+mn-lt"/>
          <a:ea typeface="+mn-ea"/>
          <a:cs typeface="+mn-cs"/>
        </a:defRPr>
      </a:lvl7pPr>
      <a:lvl8pPr marL="4400000" indent="-457200" algn="l" defTabSz="1828800" rtl="0" eaLnBrk="1" latinLnBrk="0" hangingPunct="1">
        <a:lnSpc>
          <a:spcPct val="90000"/>
        </a:lnSpc>
        <a:spcBef>
          <a:spcPts val="400"/>
        </a:spcBef>
        <a:spcAft>
          <a:spcPts val="800"/>
        </a:spcAft>
        <a:buClr>
          <a:schemeClr val="accent1"/>
        </a:buClr>
        <a:buSzPct val="80000"/>
        <a:buFont typeface="Corbel" pitchFamily="34" charset="0"/>
        <a:buChar char="•"/>
        <a:defRPr sz="3200" kern="1200">
          <a:solidFill>
            <a:schemeClr val="accent1"/>
          </a:solidFill>
          <a:latin typeface="+mn-lt"/>
          <a:ea typeface="+mn-ea"/>
          <a:cs typeface="+mn-cs"/>
        </a:defRPr>
      </a:lvl8pPr>
      <a:lvl9pPr marL="5000000" indent="-457200" algn="l" defTabSz="1828800" rtl="0" eaLnBrk="1" latinLnBrk="0" hangingPunct="1">
        <a:lnSpc>
          <a:spcPct val="90000"/>
        </a:lnSpc>
        <a:spcBef>
          <a:spcPts val="400"/>
        </a:spcBef>
        <a:spcAft>
          <a:spcPts val="800"/>
        </a:spcAft>
        <a:buClr>
          <a:schemeClr val="accent1"/>
        </a:buClr>
        <a:buSzPct val="80000"/>
        <a:buFont typeface="Corbel" pitchFamily="34" charset="0"/>
        <a:buChar char="•"/>
        <a:defRPr sz="3200" kern="1200">
          <a:solidFill>
            <a:schemeClr val="accent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sv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hyperlink" Target="https://www.linkedin.com/in/anushakovi/"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00;p24"/>
          <p:cNvSpPr txBox="1">
            <a:spLocks noGrp="1"/>
          </p:cNvSpPr>
          <p:nvPr>
            <p:ph type="title"/>
          </p:nvPr>
        </p:nvSpPr>
        <p:spPr>
          <a:xfrm>
            <a:off x="1976437" y="4686150"/>
            <a:ext cx="18288002" cy="4775203"/>
          </a:xfrm>
          <a:prstGeom prst="rect">
            <a:avLst/>
          </a:prstGeom>
        </p:spPr>
        <p:txBody>
          <a:bodyPr/>
          <a:lstStyle>
            <a:lvl1pPr>
              <a:defRPr sz="8800" b="1">
                <a:solidFill>
                  <a:srgbClr val="3B3838"/>
                </a:solidFill>
              </a:defRPr>
            </a:lvl1pPr>
          </a:lstStyle>
          <a:p>
            <a:pPr algn="l"/>
            <a:r>
              <a:rPr lang="en-US" dirty="0">
                <a:solidFill>
                  <a:schemeClr val="bg1">
                    <a:lumMod val="10000"/>
                  </a:schemeClr>
                </a:solidFill>
              </a:rPr>
              <a:t>Unlocking Startup Success: A Deep Dive into Customer Insights</a:t>
            </a:r>
            <a:endParaRPr dirty="0">
              <a:solidFill>
                <a:schemeClr val="bg1">
                  <a:lumMod val="10000"/>
                </a:schemeClr>
              </a:solidFill>
            </a:endParaRPr>
          </a:p>
        </p:txBody>
      </p:sp>
      <p:sp>
        <p:nvSpPr>
          <p:cNvPr id="173" name="Google Shape;101;p24"/>
          <p:cNvSpPr txBox="1">
            <a:spLocks noGrp="1"/>
          </p:cNvSpPr>
          <p:nvPr>
            <p:ph type="body" sz="quarter" idx="1"/>
          </p:nvPr>
        </p:nvSpPr>
        <p:spPr>
          <a:xfrm>
            <a:off x="-4600577" y="10512572"/>
            <a:ext cx="18288002" cy="3311534"/>
          </a:xfrm>
          <a:prstGeom prst="rect">
            <a:avLst/>
          </a:prstGeom>
        </p:spPr>
        <p:txBody>
          <a:bodyPr>
            <a:normAutofit/>
          </a:bodyPr>
          <a:lstStyle>
            <a:lvl1pPr marL="0" indent="0">
              <a:spcBef>
                <a:spcPts val="0"/>
              </a:spcBef>
            </a:lvl1pPr>
          </a:lstStyle>
          <a:p>
            <a:r>
              <a:rPr lang="en-IN" sz="6000" b="1" dirty="0">
                <a:solidFill>
                  <a:schemeClr val="tx2">
                    <a:lumMod val="10000"/>
                  </a:schemeClr>
                </a:solidFill>
              </a:rPr>
              <a:t>B</a:t>
            </a:r>
            <a:r>
              <a:rPr sz="6000" b="1" dirty="0">
                <a:solidFill>
                  <a:schemeClr val="tx2">
                    <a:lumMod val="10000"/>
                  </a:schemeClr>
                </a:solidFill>
              </a:rPr>
              <a:t>y </a:t>
            </a:r>
            <a:r>
              <a:rPr lang="en-IN" sz="6000" b="1" dirty="0">
                <a:solidFill>
                  <a:schemeClr val="tx2">
                    <a:lumMod val="10000"/>
                  </a:schemeClr>
                </a:solidFill>
              </a:rPr>
              <a:t>Anusha Kovi</a:t>
            </a:r>
            <a:endParaRPr sz="6000" b="1" dirty="0">
              <a:solidFill>
                <a:schemeClr val="tx2">
                  <a:lumMod val="10000"/>
                </a:schemeClr>
              </a:solidFill>
            </a:endParaRPr>
          </a:p>
        </p:txBody>
      </p:sp>
      <p:pic>
        <p:nvPicPr>
          <p:cNvPr id="1026" name="Picture 2" descr="Paragon One AI-Powered Customer Discovery Externship Lab">
            <a:extLst>
              <a:ext uri="{FF2B5EF4-FFF2-40B4-BE49-F238E27FC236}">
                <a16:creationId xmlns:a16="http://schemas.microsoft.com/office/drawing/2014/main" id="{793270C3-FE5F-C4F4-B879-6F5957B2F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7" y="3441623"/>
            <a:ext cx="2371725" cy="2489054"/>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16261AE9-00C4-7001-CC54-397FFBD0B49F}"/>
              </a:ext>
            </a:extLst>
          </p:cNvPr>
          <p:cNvSpPr/>
          <p:nvPr/>
        </p:nvSpPr>
        <p:spPr>
          <a:xfrm>
            <a:off x="8658225" y="8429625"/>
            <a:ext cx="200025" cy="165735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Rectangle 3">
            <a:extLst>
              <a:ext uri="{FF2B5EF4-FFF2-40B4-BE49-F238E27FC236}">
                <a16:creationId xmlns:a16="http://schemas.microsoft.com/office/drawing/2014/main" id="{9ED58B89-908B-27F9-5DBE-67AD4F6358E4}"/>
              </a:ext>
            </a:extLst>
          </p:cNvPr>
          <p:cNvSpPr/>
          <p:nvPr/>
        </p:nvSpPr>
        <p:spPr>
          <a:xfrm>
            <a:off x="400049" y="9944100"/>
            <a:ext cx="16659225"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4D5BA10E-23E6-B439-FED6-D5D7095D4BFE}"/>
              </a:ext>
            </a:extLst>
          </p:cNvPr>
          <p:cNvSpPr/>
          <p:nvPr/>
        </p:nvSpPr>
        <p:spPr>
          <a:xfrm>
            <a:off x="428624" y="236196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BE334622-2918-256F-ADA4-FD01C5E07E9B}"/>
              </a:ext>
            </a:extLst>
          </p:cNvPr>
          <p:cNvSpPr>
            <a:spLocks noGrp="1"/>
          </p:cNvSpPr>
          <p:nvPr>
            <p:ph type="sldNum" sz="quarter" idx="2"/>
          </p:nvPr>
        </p:nvSpPr>
        <p:spPr/>
        <p:txBody>
          <a:bodyPr/>
          <a:lstStyle/>
          <a:p>
            <a:fld id="{86CB4B4D-7CA3-9044-876B-883B54F8677D}" type="slidenum">
              <a:rPr lang="en-IN" smtClean="0"/>
              <a:t>1</a:t>
            </a:fld>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113;p26"/>
          <p:cNvSpPr txBox="1"/>
          <p:nvPr/>
        </p:nvSpPr>
        <p:spPr>
          <a:xfrm>
            <a:off x="12423603" y="8749148"/>
            <a:ext cx="10876663" cy="530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algn="l" defTabSz="2072640">
              <a:defRPr sz="5100">
                <a:solidFill>
                  <a:srgbClr val="000000"/>
                </a:solidFill>
                <a:latin typeface="Calibri"/>
                <a:ea typeface="Calibri"/>
                <a:cs typeface="Calibri"/>
                <a:sym typeface="Calibri"/>
              </a:defRPr>
            </a:lvl1pPr>
          </a:lstStyle>
          <a:p>
            <a:r>
              <a:rPr lang="en-US" sz="4000" i="1" dirty="0"/>
              <a:t>“The idea of having something fully outsourced by experts is going to hold a lot of value. I would like to see maybe industry veterans, who are the experts behind this service? Overall, it's great, but I was hoping for more clarity on who these industry experts are.”</a:t>
            </a:r>
            <a:endParaRPr sz="4000" i="1" dirty="0"/>
          </a:p>
        </p:txBody>
      </p:sp>
      <p:sp>
        <p:nvSpPr>
          <p:cNvPr id="2" name="Rectangle 1">
            <a:extLst>
              <a:ext uri="{FF2B5EF4-FFF2-40B4-BE49-F238E27FC236}">
                <a16:creationId xmlns:a16="http://schemas.microsoft.com/office/drawing/2014/main" id="{2E44D2D8-E8F6-49E8-51C2-594A6996FCE6}"/>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Google Shape;112;p26">
            <a:extLst>
              <a:ext uri="{FF2B5EF4-FFF2-40B4-BE49-F238E27FC236}">
                <a16:creationId xmlns:a16="http://schemas.microsoft.com/office/drawing/2014/main" id="{E9EDAD46-0814-E539-879E-616D2E8A2C91}"/>
              </a:ext>
            </a:extLst>
          </p:cNvPr>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dirty="0">
                <a:solidFill>
                  <a:srgbClr val="374151"/>
                </a:solidFill>
                <a:latin typeface="Söhne"/>
              </a:rPr>
              <a:t>Meet Our Team Section</a:t>
            </a:r>
            <a:endParaRPr sz="7200" dirty="0"/>
          </a:p>
        </p:txBody>
      </p:sp>
      <p:sp>
        <p:nvSpPr>
          <p:cNvPr id="11" name="TextBox 10">
            <a:extLst>
              <a:ext uri="{FF2B5EF4-FFF2-40B4-BE49-F238E27FC236}">
                <a16:creationId xmlns:a16="http://schemas.microsoft.com/office/drawing/2014/main" id="{27A2302F-3322-2D95-EDFC-769CBC369D24}"/>
              </a:ext>
            </a:extLst>
          </p:cNvPr>
          <p:cNvSpPr txBox="1"/>
          <p:nvPr/>
        </p:nvSpPr>
        <p:spPr>
          <a:xfrm>
            <a:off x="12429067" y="5580168"/>
            <a:ext cx="11149224" cy="2554545"/>
          </a:xfrm>
          <a:prstGeom prst="rect">
            <a:avLst/>
          </a:prstGeom>
          <a:noFill/>
        </p:spPr>
        <p:txBody>
          <a:bodyPr wrap="square">
            <a:spAutoFit/>
          </a:bodyPr>
          <a:lstStyle/>
          <a:p>
            <a:r>
              <a:rPr lang="en-US"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“I personally don't know them. So, I wouldn't know for sure if this is the right person or it's generated by AI. It would show me more credibility if I knew who the experts behind this service are.”</a:t>
            </a:r>
            <a:endParaRPr lang="en-IN"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13C6315-771A-AF71-B845-74F9EDA1C542}"/>
              </a:ext>
            </a:extLst>
          </p:cNvPr>
          <p:cNvPicPr>
            <a:picLocks noChangeAspect="1"/>
          </p:cNvPicPr>
          <p:nvPr/>
        </p:nvPicPr>
        <p:blipFill>
          <a:blip r:embed="rId3"/>
          <a:stretch>
            <a:fillRect/>
          </a:stretch>
        </p:blipFill>
        <p:spPr>
          <a:xfrm>
            <a:off x="1439964" y="4395920"/>
            <a:ext cx="10172043" cy="6537831"/>
          </a:xfrm>
          <a:prstGeom prst="rect">
            <a:avLst/>
          </a:prstGeom>
        </p:spPr>
      </p:pic>
      <p:pic>
        <p:nvPicPr>
          <p:cNvPr id="5" name="Picture 4">
            <a:extLst>
              <a:ext uri="{FF2B5EF4-FFF2-40B4-BE49-F238E27FC236}">
                <a16:creationId xmlns:a16="http://schemas.microsoft.com/office/drawing/2014/main" id="{1C132B12-7FE7-9A0B-137E-079928D6A7A9}"/>
              </a:ext>
            </a:extLst>
          </p:cNvPr>
          <p:cNvPicPr>
            <a:picLocks noChangeAspect="1"/>
          </p:cNvPicPr>
          <p:nvPr/>
        </p:nvPicPr>
        <p:blipFill>
          <a:blip r:embed="rId4"/>
          <a:stretch>
            <a:fillRect/>
          </a:stretch>
        </p:blipFill>
        <p:spPr>
          <a:xfrm>
            <a:off x="13057859" y="656289"/>
            <a:ext cx="10617513" cy="4309445"/>
          </a:xfrm>
          <a:prstGeom prst="rect">
            <a:avLst/>
          </a:prstGeom>
        </p:spPr>
      </p:pic>
      <p:sp>
        <p:nvSpPr>
          <p:cNvPr id="6" name="Slide Number Placeholder 5">
            <a:extLst>
              <a:ext uri="{FF2B5EF4-FFF2-40B4-BE49-F238E27FC236}">
                <a16:creationId xmlns:a16="http://schemas.microsoft.com/office/drawing/2014/main" id="{0CBDF4AE-861F-B845-5A41-EAB7224D9A92}"/>
              </a:ext>
            </a:extLst>
          </p:cNvPr>
          <p:cNvSpPr>
            <a:spLocks noGrp="1"/>
          </p:cNvSpPr>
          <p:nvPr>
            <p:ph type="sldNum" sz="quarter" idx="2"/>
          </p:nvPr>
        </p:nvSpPr>
        <p:spPr/>
        <p:txBody>
          <a:bodyPr/>
          <a:lstStyle/>
          <a:p>
            <a:fld id="{86CB4B4D-7CA3-9044-876B-883B54F8677D}" type="slidenum">
              <a:rPr lang="en-IN" smtClean="0"/>
              <a:t>10</a:t>
            </a:fld>
            <a:endParaRPr lang="en-IN"/>
          </a:p>
        </p:txBody>
      </p:sp>
    </p:spTree>
    <p:extLst>
      <p:ext uri="{BB962C8B-B14F-4D97-AF65-F5344CB8AC3E}">
        <p14:creationId xmlns:p14="http://schemas.microsoft.com/office/powerpoint/2010/main" val="15920997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2138BD-9201-02F1-D102-FAFB54BF4401}"/>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Google Shape;112;p26">
            <a:extLst>
              <a:ext uri="{FF2B5EF4-FFF2-40B4-BE49-F238E27FC236}">
                <a16:creationId xmlns:a16="http://schemas.microsoft.com/office/drawing/2014/main" id="{094A91EA-5CF2-9967-224A-9070255A0EB6}"/>
              </a:ext>
            </a:extLst>
          </p:cNvPr>
          <p:cNvSpPr txBox="1">
            <a:spLocks/>
          </p:cNvSpPr>
          <p:nvPr/>
        </p:nvSpPr>
        <p:spPr>
          <a:xfrm>
            <a:off x="375183" y="1026157"/>
            <a:ext cx="20357560" cy="1784855"/>
          </a:xfrm>
          <a:prstGeom prst="rect">
            <a:avLst/>
          </a:prstGeom>
        </p:spPr>
        <p:txBody>
          <a:bodyPr vert="horz" lIns="91399" tIns="91399" rIns="91399" bIns="91399" rtlCol="0" anchor="b">
            <a:noAutofit/>
          </a:bodyPr>
          <a:lstStyle>
            <a:lvl1pPr algn="ctr" defTabSz="2438400" rtl="0" eaLnBrk="1" latinLnBrk="0" hangingPunct="1">
              <a:lnSpc>
                <a:spcPct val="90000"/>
              </a:lnSpc>
              <a:spcBef>
                <a:spcPct val="0"/>
              </a:spcBef>
              <a:buNone/>
              <a:defRPr sz="12000" b="1" kern="1200" spc="0">
                <a:solidFill>
                  <a:srgbClr val="535353"/>
                </a:solidFill>
                <a:latin typeface="Calibri"/>
                <a:ea typeface="Calibri"/>
                <a:cs typeface="Calibri"/>
                <a:sym typeface="Calibri"/>
              </a:defRPr>
            </a:lvl1pPr>
          </a:lstStyle>
          <a:p>
            <a:pPr algn="l"/>
            <a:r>
              <a:rPr lang="en-US" sz="7200" b="0" dirty="0">
                <a:solidFill>
                  <a:srgbClr val="374151"/>
                </a:solidFill>
                <a:latin typeface="Söhne"/>
              </a:rPr>
              <a:t>Recommendation 1</a:t>
            </a:r>
            <a:endParaRPr lang="en-US" sz="7200" dirty="0"/>
          </a:p>
        </p:txBody>
      </p:sp>
      <p:sp>
        <p:nvSpPr>
          <p:cNvPr id="4" name="Slide Number Placeholder 3">
            <a:extLst>
              <a:ext uri="{FF2B5EF4-FFF2-40B4-BE49-F238E27FC236}">
                <a16:creationId xmlns:a16="http://schemas.microsoft.com/office/drawing/2014/main" id="{A0FEA1A7-2420-B393-EC97-F0AD3529EA8C}"/>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8" name="TextBox 7">
            <a:extLst>
              <a:ext uri="{FF2B5EF4-FFF2-40B4-BE49-F238E27FC236}">
                <a16:creationId xmlns:a16="http://schemas.microsoft.com/office/drawing/2014/main" id="{C6F5598D-15F2-3957-096D-441620ECA2BF}"/>
              </a:ext>
            </a:extLst>
          </p:cNvPr>
          <p:cNvSpPr txBox="1"/>
          <p:nvPr/>
        </p:nvSpPr>
        <p:spPr>
          <a:xfrm>
            <a:off x="1583266" y="3181412"/>
            <a:ext cx="22325605" cy="3939540"/>
          </a:xfrm>
          <a:prstGeom prst="rect">
            <a:avLst/>
          </a:prstGeom>
          <a:noFill/>
        </p:spPr>
        <p:txBody>
          <a:bodyPr wrap="square">
            <a:spAutoFit/>
          </a:bodyPr>
          <a:lstStyle/>
          <a:p>
            <a:pPr algn="l"/>
            <a:r>
              <a:rPr lang="en-US" sz="8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Clarify Value Proposition</a:t>
            </a:r>
            <a:endParaRPr lang="en-US" sz="8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5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5400" dirty="0">
                <a:solidFill>
                  <a:srgbClr val="374151"/>
                </a:solidFill>
                <a:latin typeface="Calibri" panose="020F0502020204030204" pitchFamily="34" charset="0"/>
                <a:ea typeface="Calibri" panose="020F0502020204030204" pitchFamily="34" charset="0"/>
                <a:cs typeface="Calibri" panose="020F0502020204030204" pitchFamily="34" charset="0"/>
              </a:rPr>
              <a:t>Provide more educational content, particularly related to the product-market fit externship concept and its value for startups</a:t>
            </a:r>
            <a:endParaRPr lang="en-US" sz="5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5BB423F-C841-D653-7B5B-99F8E0C09C16}"/>
              </a:ext>
            </a:extLst>
          </p:cNvPr>
          <p:cNvSpPr txBox="1"/>
          <p:nvPr/>
        </p:nvSpPr>
        <p:spPr>
          <a:xfrm>
            <a:off x="3445933" y="8649833"/>
            <a:ext cx="12242800" cy="923330"/>
          </a:xfrm>
          <a:prstGeom prst="rect">
            <a:avLst/>
          </a:prstGeom>
          <a:noFill/>
        </p:spPr>
        <p:txBody>
          <a:bodyPr wrap="square">
            <a:spAutoFit/>
          </a:bodyPr>
          <a:lstStyle/>
          <a:p>
            <a:r>
              <a:rPr lang="en-IN" sz="5400" b="1"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rPr>
              <a:t>Builds Trust and Credibility</a:t>
            </a:r>
            <a:endParaRPr lang="en-IN" sz="5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Flowchart: Connector 10">
            <a:extLst>
              <a:ext uri="{FF2B5EF4-FFF2-40B4-BE49-F238E27FC236}">
                <a16:creationId xmlns:a16="http://schemas.microsoft.com/office/drawing/2014/main" id="{17F82CCD-6CC6-5B30-1248-13E16CC62533}"/>
              </a:ext>
            </a:extLst>
          </p:cNvPr>
          <p:cNvSpPr/>
          <p:nvPr/>
        </p:nvSpPr>
        <p:spPr>
          <a:xfrm>
            <a:off x="1583266" y="8365067"/>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1</a:t>
            </a:r>
          </a:p>
        </p:txBody>
      </p:sp>
      <p:sp>
        <p:nvSpPr>
          <p:cNvPr id="12" name="TextBox 11">
            <a:extLst>
              <a:ext uri="{FF2B5EF4-FFF2-40B4-BE49-F238E27FC236}">
                <a16:creationId xmlns:a16="http://schemas.microsoft.com/office/drawing/2014/main" id="{602E284D-F631-FBF2-6274-51A42261BA22}"/>
              </a:ext>
            </a:extLst>
          </p:cNvPr>
          <p:cNvSpPr txBox="1"/>
          <p:nvPr/>
        </p:nvSpPr>
        <p:spPr>
          <a:xfrm>
            <a:off x="3445933" y="10640379"/>
            <a:ext cx="12242800" cy="923330"/>
          </a:xfrm>
          <a:prstGeom prst="rect">
            <a:avLst/>
          </a:prstGeom>
          <a:noFill/>
        </p:spPr>
        <p:txBody>
          <a:bodyPr wrap="square">
            <a:spAutoFit/>
          </a:bodyPr>
          <a:lstStyle/>
          <a:p>
            <a:r>
              <a:rPr lang="en-IN" sz="54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Enhances Customer Understanding</a:t>
            </a:r>
          </a:p>
        </p:txBody>
      </p:sp>
      <p:sp>
        <p:nvSpPr>
          <p:cNvPr id="13" name="Flowchart: Connector 12">
            <a:extLst>
              <a:ext uri="{FF2B5EF4-FFF2-40B4-BE49-F238E27FC236}">
                <a16:creationId xmlns:a16="http://schemas.microsoft.com/office/drawing/2014/main" id="{F2DD76C6-4A57-1908-B21A-1489447C2DB0}"/>
              </a:ext>
            </a:extLst>
          </p:cNvPr>
          <p:cNvSpPr/>
          <p:nvPr/>
        </p:nvSpPr>
        <p:spPr>
          <a:xfrm>
            <a:off x="1583266" y="10286515"/>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2</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2138BD-9201-02F1-D102-FAFB54BF4401}"/>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Google Shape;112;p26">
            <a:extLst>
              <a:ext uri="{FF2B5EF4-FFF2-40B4-BE49-F238E27FC236}">
                <a16:creationId xmlns:a16="http://schemas.microsoft.com/office/drawing/2014/main" id="{094A91EA-5CF2-9967-224A-9070255A0EB6}"/>
              </a:ext>
            </a:extLst>
          </p:cNvPr>
          <p:cNvSpPr txBox="1">
            <a:spLocks/>
          </p:cNvSpPr>
          <p:nvPr/>
        </p:nvSpPr>
        <p:spPr>
          <a:xfrm>
            <a:off x="375183" y="1026157"/>
            <a:ext cx="20357560" cy="1784855"/>
          </a:xfrm>
          <a:prstGeom prst="rect">
            <a:avLst/>
          </a:prstGeom>
        </p:spPr>
        <p:txBody>
          <a:bodyPr vert="horz" lIns="91399" tIns="91399" rIns="91399" bIns="91399" rtlCol="0" anchor="b">
            <a:noAutofit/>
          </a:bodyPr>
          <a:lstStyle>
            <a:lvl1pPr algn="ctr" defTabSz="2438400" rtl="0" eaLnBrk="1" latinLnBrk="0" hangingPunct="1">
              <a:lnSpc>
                <a:spcPct val="90000"/>
              </a:lnSpc>
              <a:spcBef>
                <a:spcPct val="0"/>
              </a:spcBef>
              <a:buNone/>
              <a:defRPr sz="12000" b="1" kern="1200" spc="0">
                <a:solidFill>
                  <a:srgbClr val="535353"/>
                </a:solidFill>
                <a:latin typeface="Calibri"/>
                <a:ea typeface="Calibri"/>
                <a:cs typeface="Calibri"/>
                <a:sym typeface="Calibri"/>
              </a:defRPr>
            </a:lvl1pPr>
          </a:lstStyle>
          <a:p>
            <a:pPr algn="l"/>
            <a:r>
              <a:rPr lang="en-US" sz="7200" b="0" dirty="0">
                <a:solidFill>
                  <a:srgbClr val="374151"/>
                </a:solidFill>
                <a:latin typeface="Söhne"/>
              </a:rPr>
              <a:t>Recommendation 2</a:t>
            </a:r>
            <a:endParaRPr lang="en-US" sz="7200" dirty="0"/>
          </a:p>
        </p:txBody>
      </p:sp>
      <p:sp>
        <p:nvSpPr>
          <p:cNvPr id="4" name="Slide Number Placeholder 3">
            <a:extLst>
              <a:ext uri="{FF2B5EF4-FFF2-40B4-BE49-F238E27FC236}">
                <a16:creationId xmlns:a16="http://schemas.microsoft.com/office/drawing/2014/main" id="{A0FEA1A7-2420-B393-EC97-F0AD3529EA8C}"/>
              </a:ext>
            </a:extLst>
          </p:cNvPr>
          <p:cNvSpPr>
            <a:spLocks noGrp="1"/>
          </p:cNvSpPr>
          <p:nvPr>
            <p:ph type="sldNum" sz="quarter" idx="2"/>
          </p:nvPr>
        </p:nvSpPr>
        <p:spPr/>
        <p:txBody>
          <a:bodyPr/>
          <a:lstStyle/>
          <a:p>
            <a:fld id="{86CB4B4D-7CA3-9044-876B-883B54F8677D}" type="slidenum">
              <a:rPr lang="en-IN" smtClean="0"/>
              <a:t>12</a:t>
            </a:fld>
            <a:endParaRPr lang="en-IN"/>
          </a:p>
        </p:txBody>
      </p:sp>
      <p:sp>
        <p:nvSpPr>
          <p:cNvPr id="8" name="TextBox 7">
            <a:extLst>
              <a:ext uri="{FF2B5EF4-FFF2-40B4-BE49-F238E27FC236}">
                <a16:creationId xmlns:a16="http://schemas.microsoft.com/office/drawing/2014/main" id="{C6F5598D-15F2-3957-096D-441620ECA2BF}"/>
              </a:ext>
            </a:extLst>
          </p:cNvPr>
          <p:cNvSpPr txBox="1"/>
          <p:nvPr/>
        </p:nvSpPr>
        <p:spPr>
          <a:xfrm>
            <a:off x="1583266" y="3181412"/>
            <a:ext cx="22164240" cy="3939540"/>
          </a:xfrm>
          <a:prstGeom prst="rect">
            <a:avLst/>
          </a:prstGeom>
          <a:noFill/>
        </p:spPr>
        <p:txBody>
          <a:bodyPr wrap="square">
            <a:spAutoFit/>
          </a:bodyPr>
          <a:lstStyle/>
          <a:p>
            <a:pPr algn="l"/>
            <a:r>
              <a:rPr lang="en-IN" sz="8800" b="1" i="0" dirty="0">
                <a:solidFill>
                  <a:schemeClr val="tx2">
                    <a:lumMod val="10000"/>
                  </a:schemeClr>
                </a:solidFill>
                <a:effectLst/>
                <a:latin typeface="Söhne"/>
              </a:rPr>
              <a:t>Transparency on Team Faces</a:t>
            </a:r>
            <a:endParaRPr lang="en-US" sz="8800" b="0"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5400" b="0"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5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If using AI-generated faces, be transparent about it to maintain trust. Alternatively, consider using real images of the team</a:t>
            </a:r>
            <a:endParaRPr lang="en-US" sz="5400" b="0"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5BB423F-C841-D653-7B5B-99F8E0C09C16}"/>
              </a:ext>
            </a:extLst>
          </p:cNvPr>
          <p:cNvSpPr txBox="1"/>
          <p:nvPr/>
        </p:nvSpPr>
        <p:spPr>
          <a:xfrm>
            <a:off x="3445933" y="8168136"/>
            <a:ext cx="12242800" cy="923330"/>
          </a:xfrm>
          <a:prstGeom prst="rect">
            <a:avLst/>
          </a:prstGeom>
          <a:noFill/>
        </p:spPr>
        <p:txBody>
          <a:bodyPr wrap="square">
            <a:spAutoFit/>
          </a:bodyPr>
          <a:lstStyle/>
          <a:p>
            <a:r>
              <a:rPr lang="en-IN" sz="5400" b="1"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rPr>
              <a:t>Builds Trust and Credibility</a:t>
            </a:r>
            <a:endParaRPr lang="en-IN" sz="5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Flowchart: Connector 10">
            <a:extLst>
              <a:ext uri="{FF2B5EF4-FFF2-40B4-BE49-F238E27FC236}">
                <a16:creationId xmlns:a16="http://schemas.microsoft.com/office/drawing/2014/main" id="{17F82CCD-6CC6-5B30-1248-13E16CC62533}"/>
              </a:ext>
            </a:extLst>
          </p:cNvPr>
          <p:cNvSpPr/>
          <p:nvPr/>
        </p:nvSpPr>
        <p:spPr>
          <a:xfrm>
            <a:off x="1583266" y="7830800"/>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1</a:t>
            </a:r>
          </a:p>
        </p:txBody>
      </p:sp>
      <p:sp>
        <p:nvSpPr>
          <p:cNvPr id="12" name="TextBox 11">
            <a:extLst>
              <a:ext uri="{FF2B5EF4-FFF2-40B4-BE49-F238E27FC236}">
                <a16:creationId xmlns:a16="http://schemas.microsoft.com/office/drawing/2014/main" id="{602E284D-F631-FBF2-6274-51A42261BA22}"/>
              </a:ext>
            </a:extLst>
          </p:cNvPr>
          <p:cNvSpPr txBox="1"/>
          <p:nvPr/>
        </p:nvSpPr>
        <p:spPr>
          <a:xfrm>
            <a:off x="3445933" y="10138650"/>
            <a:ext cx="12242800" cy="923330"/>
          </a:xfrm>
          <a:prstGeom prst="rect">
            <a:avLst/>
          </a:prstGeom>
          <a:noFill/>
        </p:spPr>
        <p:txBody>
          <a:bodyPr wrap="square">
            <a:spAutoFit/>
          </a:bodyPr>
          <a:lstStyle/>
          <a:p>
            <a:r>
              <a:rPr lang="en-IN" sz="54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Personal Connection</a:t>
            </a:r>
          </a:p>
        </p:txBody>
      </p:sp>
      <p:sp>
        <p:nvSpPr>
          <p:cNvPr id="13" name="Flowchart: Connector 12">
            <a:extLst>
              <a:ext uri="{FF2B5EF4-FFF2-40B4-BE49-F238E27FC236}">
                <a16:creationId xmlns:a16="http://schemas.microsoft.com/office/drawing/2014/main" id="{F2DD76C6-4A57-1908-B21A-1489447C2DB0}"/>
              </a:ext>
            </a:extLst>
          </p:cNvPr>
          <p:cNvSpPr/>
          <p:nvPr/>
        </p:nvSpPr>
        <p:spPr>
          <a:xfrm>
            <a:off x="1583266" y="9857255"/>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2</a:t>
            </a:r>
          </a:p>
        </p:txBody>
      </p:sp>
      <p:sp>
        <p:nvSpPr>
          <p:cNvPr id="5" name="Flowchart: Connector 4">
            <a:extLst>
              <a:ext uri="{FF2B5EF4-FFF2-40B4-BE49-F238E27FC236}">
                <a16:creationId xmlns:a16="http://schemas.microsoft.com/office/drawing/2014/main" id="{76EEB100-0782-F3F0-4D66-62FDCA04DDDD}"/>
              </a:ext>
            </a:extLst>
          </p:cNvPr>
          <p:cNvSpPr/>
          <p:nvPr/>
        </p:nvSpPr>
        <p:spPr>
          <a:xfrm>
            <a:off x="1676397" y="11723160"/>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3</a:t>
            </a:r>
          </a:p>
        </p:txBody>
      </p:sp>
      <p:sp>
        <p:nvSpPr>
          <p:cNvPr id="6" name="TextBox 5">
            <a:extLst>
              <a:ext uri="{FF2B5EF4-FFF2-40B4-BE49-F238E27FC236}">
                <a16:creationId xmlns:a16="http://schemas.microsoft.com/office/drawing/2014/main" id="{A2D92457-77C0-20D0-CEC2-CD876F31E812}"/>
              </a:ext>
            </a:extLst>
          </p:cNvPr>
          <p:cNvSpPr txBox="1"/>
          <p:nvPr/>
        </p:nvSpPr>
        <p:spPr>
          <a:xfrm>
            <a:off x="3445933" y="12088622"/>
            <a:ext cx="12242800" cy="923330"/>
          </a:xfrm>
          <a:prstGeom prst="rect">
            <a:avLst/>
          </a:prstGeom>
          <a:noFill/>
        </p:spPr>
        <p:txBody>
          <a:bodyPr wrap="square">
            <a:spAutoFit/>
          </a:bodyPr>
          <a:lstStyle/>
          <a:p>
            <a:r>
              <a:rPr lang="en-IN" sz="54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Professionalism</a:t>
            </a:r>
          </a:p>
        </p:txBody>
      </p:sp>
    </p:spTree>
    <p:extLst>
      <p:ext uri="{BB962C8B-B14F-4D97-AF65-F5344CB8AC3E}">
        <p14:creationId xmlns:p14="http://schemas.microsoft.com/office/powerpoint/2010/main" val="6241173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2138BD-9201-02F1-D102-FAFB54BF4401}"/>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Google Shape;112;p26">
            <a:extLst>
              <a:ext uri="{FF2B5EF4-FFF2-40B4-BE49-F238E27FC236}">
                <a16:creationId xmlns:a16="http://schemas.microsoft.com/office/drawing/2014/main" id="{094A91EA-5CF2-9967-224A-9070255A0EB6}"/>
              </a:ext>
            </a:extLst>
          </p:cNvPr>
          <p:cNvSpPr txBox="1">
            <a:spLocks/>
          </p:cNvSpPr>
          <p:nvPr/>
        </p:nvSpPr>
        <p:spPr>
          <a:xfrm>
            <a:off x="375183" y="1026157"/>
            <a:ext cx="20357560" cy="1784855"/>
          </a:xfrm>
          <a:prstGeom prst="rect">
            <a:avLst/>
          </a:prstGeom>
        </p:spPr>
        <p:txBody>
          <a:bodyPr vert="horz" lIns="91399" tIns="91399" rIns="91399" bIns="91399" rtlCol="0" anchor="b">
            <a:noAutofit/>
          </a:bodyPr>
          <a:lstStyle>
            <a:lvl1pPr algn="ctr" defTabSz="2438400" rtl="0" eaLnBrk="1" latinLnBrk="0" hangingPunct="1">
              <a:lnSpc>
                <a:spcPct val="90000"/>
              </a:lnSpc>
              <a:spcBef>
                <a:spcPct val="0"/>
              </a:spcBef>
              <a:buNone/>
              <a:defRPr sz="12000" b="1" kern="1200" spc="0">
                <a:solidFill>
                  <a:srgbClr val="535353"/>
                </a:solidFill>
                <a:latin typeface="Calibri"/>
                <a:ea typeface="Calibri"/>
                <a:cs typeface="Calibri"/>
                <a:sym typeface="Calibri"/>
              </a:defRPr>
            </a:lvl1pPr>
          </a:lstStyle>
          <a:p>
            <a:pPr algn="l"/>
            <a:r>
              <a:rPr lang="en-US" sz="7200" b="0" dirty="0">
                <a:solidFill>
                  <a:srgbClr val="374151"/>
                </a:solidFill>
                <a:latin typeface="Söhne"/>
              </a:rPr>
              <a:t>Recommendation 3</a:t>
            </a:r>
            <a:endParaRPr lang="en-US" sz="7200" dirty="0"/>
          </a:p>
        </p:txBody>
      </p:sp>
      <p:sp>
        <p:nvSpPr>
          <p:cNvPr id="4" name="Slide Number Placeholder 3">
            <a:extLst>
              <a:ext uri="{FF2B5EF4-FFF2-40B4-BE49-F238E27FC236}">
                <a16:creationId xmlns:a16="http://schemas.microsoft.com/office/drawing/2014/main" id="{A0FEA1A7-2420-B393-EC97-F0AD3529EA8C}"/>
              </a:ext>
            </a:extLst>
          </p:cNvPr>
          <p:cNvSpPr>
            <a:spLocks noGrp="1"/>
          </p:cNvSpPr>
          <p:nvPr>
            <p:ph type="sldNum" sz="quarter" idx="2"/>
          </p:nvPr>
        </p:nvSpPr>
        <p:spPr/>
        <p:txBody>
          <a:bodyPr/>
          <a:lstStyle/>
          <a:p>
            <a:fld id="{86CB4B4D-7CA3-9044-876B-883B54F8677D}" type="slidenum">
              <a:rPr lang="en-IN" smtClean="0"/>
              <a:t>13</a:t>
            </a:fld>
            <a:endParaRPr lang="en-IN"/>
          </a:p>
        </p:txBody>
      </p:sp>
      <p:sp>
        <p:nvSpPr>
          <p:cNvPr id="8" name="TextBox 7">
            <a:extLst>
              <a:ext uri="{FF2B5EF4-FFF2-40B4-BE49-F238E27FC236}">
                <a16:creationId xmlns:a16="http://schemas.microsoft.com/office/drawing/2014/main" id="{C6F5598D-15F2-3957-096D-441620ECA2BF}"/>
              </a:ext>
            </a:extLst>
          </p:cNvPr>
          <p:cNvSpPr txBox="1"/>
          <p:nvPr/>
        </p:nvSpPr>
        <p:spPr>
          <a:xfrm>
            <a:off x="1583266" y="3181412"/>
            <a:ext cx="22123401" cy="3939540"/>
          </a:xfrm>
          <a:prstGeom prst="rect">
            <a:avLst/>
          </a:prstGeom>
          <a:noFill/>
        </p:spPr>
        <p:txBody>
          <a:bodyPr wrap="square">
            <a:spAutoFit/>
          </a:bodyPr>
          <a:lstStyle/>
          <a:p>
            <a:pPr algn="l"/>
            <a:r>
              <a:rPr lang="en-IN" sz="8800" b="1" i="0" dirty="0">
                <a:solidFill>
                  <a:schemeClr val="tx2">
                    <a:lumMod val="10000"/>
                  </a:schemeClr>
                </a:solidFill>
                <a:effectLst/>
                <a:latin typeface="Söhne"/>
              </a:rPr>
              <a:t>Address Team Size Concerns</a:t>
            </a:r>
            <a:endParaRPr lang="en-US" sz="8800" b="0"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5400" b="0"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5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Provide more information on how the number of project teams is determined and if it can be adjusted based on the size and needs of the startup</a:t>
            </a:r>
            <a:endParaRPr lang="en-US" sz="5400" b="0"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5BB423F-C841-D653-7B5B-99F8E0C09C16}"/>
              </a:ext>
            </a:extLst>
          </p:cNvPr>
          <p:cNvSpPr txBox="1"/>
          <p:nvPr/>
        </p:nvSpPr>
        <p:spPr>
          <a:xfrm>
            <a:off x="3445933" y="8168136"/>
            <a:ext cx="12242800" cy="923330"/>
          </a:xfrm>
          <a:prstGeom prst="rect">
            <a:avLst/>
          </a:prstGeom>
          <a:noFill/>
        </p:spPr>
        <p:txBody>
          <a:bodyPr wrap="square">
            <a:spAutoFit/>
          </a:bodyPr>
          <a:lstStyle/>
          <a:p>
            <a:r>
              <a:rPr lang="en-IN" sz="54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Enhance Transparency</a:t>
            </a:r>
            <a:endParaRPr lang="en-IN" sz="5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Flowchart: Connector 10">
            <a:extLst>
              <a:ext uri="{FF2B5EF4-FFF2-40B4-BE49-F238E27FC236}">
                <a16:creationId xmlns:a16="http://schemas.microsoft.com/office/drawing/2014/main" id="{17F82CCD-6CC6-5B30-1248-13E16CC62533}"/>
              </a:ext>
            </a:extLst>
          </p:cNvPr>
          <p:cNvSpPr/>
          <p:nvPr/>
        </p:nvSpPr>
        <p:spPr>
          <a:xfrm>
            <a:off x="1583266" y="7830800"/>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1</a:t>
            </a:r>
          </a:p>
        </p:txBody>
      </p:sp>
      <p:sp>
        <p:nvSpPr>
          <p:cNvPr id="12" name="TextBox 11">
            <a:extLst>
              <a:ext uri="{FF2B5EF4-FFF2-40B4-BE49-F238E27FC236}">
                <a16:creationId xmlns:a16="http://schemas.microsoft.com/office/drawing/2014/main" id="{602E284D-F631-FBF2-6274-51A42261BA22}"/>
              </a:ext>
            </a:extLst>
          </p:cNvPr>
          <p:cNvSpPr txBox="1"/>
          <p:nvPr/>
        </p:nvSpPr>
        <p:spPr>
          <a:xfrm>
            <a:off x="3445933" y="10138650"/>
            <a:ext cx="12242800" cy="923330"/>
          </a:xfrm>
          <a:prstGeom prst="rect">
            <a:avLst/>
          </a:prstGeom>
          <a:noFill/>
        </p:spPr>
        <p:txBody>
          <a:bodyPr wrap="square">
            <a:spAutoFit/>
          </a:bodyPr>
          <a:lstStyle/>
          <a:p>
            <a:r>
              <a:rPr lang="en-IN" sz="54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Competitive Advantage</a:t>
            </a:r>
          </a:p>
        </p:txBody>
      </p:sp>
      <p:sp>
        <p:nvSpPr>
          <p:cNvPr id="13" name="Flowchart: Connector 12">
            <a:extLst>
              <a:ext uri="{FF2B5EF4-FFF2-40B4-BE49-F238E27FC236}">
                <a16:creationId xmlns:a16="http://schemas.microsoft.com/office/drawing/2014/main" id="{F2DD76C6-4A57-1908-B21A-1489447C2DB0}"/>
              </a:ext>
            </a:extLst>
          </p:cNvPr>
          <p:cNvSpPr/>
          <p:nvPr/>
        </p:nvSpPr>
        <p:spPr>
          <a:xfrm>
            <a:off x="1583266" y="9857255"/>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2</a:t>
            </a:r>
          </a:p>
        </p:txBody>
      </p:sp>
      <p:sp>
        <p:nvSpPr>
          <p:cNvPr id="5" name="Flowchart: Connector 4">
            <a:extLst>
              <a:ext uri="{FF2B5EF4-FFF2-40B4-BE49-F238E27FC236}">
                <a16:creationId xmlns:a16="http://schemas.microsoft.com/office/drawing/2014/main" id="{76EEB100-0782-F3F0-4D66-62FDCA04DDDD}"/>
              </a:ext>
            </a:extLst>
          </p:cNvPr>
          <p:cNvSpPr/>
          <p:nvPr/>
        </p:nvSpPr>
        <p:spPr>
          <a:xfrm>
            <a:off x="1676397" y="11723160"/>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3</a:t>
            </a:r>
          </a:p>
        </p:txBody>
      </p:sp>
      <p:sp>
        <p:nvSpPr>
          <p:cNvPr id="6" name="TextBox 5">
            <a:extLst>
              <a:ext uri="{FF2B5EF4-FFF2-40B4-BE49-F238E27FC236}">
                <a16:creationId xmlns:a16="http://schemas.microsoft.com/office/drawing/2014/main" id="{A2D92457-77C0-20D0-CEC2-CD876F31E812}"/>
              </a:ext>
            </a:extLst>
          </p:cNvPr>
          <p:cNvSpPr txBox="1"/>
          <p:nvPr/>
        </p:nvSpPr>
        <p:spPr>
          <a:xfrm>
            <a:off x="3445933" y="12088622"/>
            <a:ext cx="12242800" cy="923330"/>
          </a:xfrm>
          <a:prstGeom prst="rect">
            <a:avLst/>
          </a:prstGeom>
          <a:noFill/>
        </p:spPr>
        <p:txBody>
          <a:bodyPr wrap="square">
            <a:spAutoFit/>
          </a:bodyPr>
          <a:lstStyle/>
          <a:p>
            <a:r>
              <a:rPr lang="en-IN" sz="54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Customization for Startups</a:t>
            </a:r>
          </a:p>
        </p:txBody>
      </p:sp>
    </p:spTree>
    <p:extLst>
      <p:ext uri="{BB962C8B-B14F-4D97-AF65-F5344CB8AC3E}">
        <p14:creationId xmlns:p14="http://schemas.microsoft.com/office/powerpoint/2010/main" val="6521704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2138BD-9201-02F1-D102-FAFB54BF4401}"/>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Google Shape;112;p26">
            <a:extLst>
              <a:ext uri="{FF2B5EF4-FFF2-40B4-BE49-F238E27FC236}">
                <a16:creationId xmlns:a16="http://schemas.microsoft.com/office/drawing/2014/main" id="{094A91EA-5CF2-9967-224A-9070255A0EB6}"/>
              </a:ext>
            </a:extLst>
          </p:cNvPr>
          <p:cNvSpPr txBox="1">
            <a:spLocks/>
          </p:cNvSpPr>
          <p:nvPr/>
        </p:nvSpPr>
        <p:spPr>
          <a:xfrm>
            <a:off x="375183" y="1026157"/>
            <a:ext cx="20357560" cy="1784855"/>
          </a:xfrm>
          <a:prstGeom prst="rect">
            <a:avLst/>
          </a:prstGeom>
        </p:spPr>
        <p:txBody>
          <a:bodyPr vert="horz" lIns="91399" tIns="91399" rIns="91399" bIns="91399" rtlCol="0" anchor="b">
            <a:noAutofit/>
          </a:bodyPr>
          <a:lstStyle>
            <a:lvl1pPr algn="ctr" defTabSz="2438400" rtl="0" eaLnBrk="1" latinLnBrk="0" hangingPunct="1">
              <a:lnSpc>
                <a:spcPct val="90000"/>
              </a:lnSpc>
              <a:spcBef>
                <a:spcPct val="0"/>
              </a:spcBef>
              <a:buNone/>
              <a:defRPr sz="12000" b="1" kern="1200" spc="0">
                <a:solidFill>
                  <a:srgbClr val="535353"/>
                </a:solidFill>
                <a:latin typeface="Calibri"/>
                <a:ea typeface="Calibri"/>
                <a:cs typeface="Calibri"/>
                <a:sym typeface="Calibri"/>
              </a:defRPr>
            </a:lvl1pPr>
          </a:lstStyle>
          <a:p>
            <a:pPr algn="l"/>
            <a:r>
              <a:rPr lang="en-US" sz="7200" b="0" dirty="0">
                <a:solidFill>
                  <a:srgbClr val="374151"/>
                </a:solidFill>
                <a:latin typeface="Söhne"/>
              </a:rPr>
              <a:t>Recommendation 4</a:t>
            </a:r>
            <a:endParaRPr lang="en-US" sz="7200" dirty="0"/>
          </a:p>
        </p:txBody>
      </p:sp>
      <p:sp>
        <p:nvSpPr>
          <p:cNvPr id="4" name="Slide Number Placeholder 3">
            <a:extLst>
              <a:ext uri="{FF2B5EF4-FFF2-40B4-BE49-F238E27FC236}">
                <a16:creationId xmlns:a16="http://schemas.microsoft.com/office/drawing/2014/main" id="{A0FEA1A7-2420-B393-EC97-F0AD3529EA8C}"/>
              </a:ext>
            </a:extLst>
          </p:cNvPr>
          <p:cNvSpPr>
            <a:spLocks noGrp="1"/>
          </p:cNvSpPr>
          <p:nvPr>
            <p:ph type="sldNum" sz="quarter" idx="2"/>
          </p:nvPr>
        </p:nvSpPr>
        <p:spPr/>
        <p:txBody>
          <a:bodyPr/>
          <a:lstStyle/>
          <a:p>
            <a:fld id="{86CB4B4D-7CA3-9044-876B-883B54F8677D}" type="slidenum">
              <a:rPr lang="en-IN" smtClean="0"/>
              <a:t>14</a:t>
            </a:fld>
            <a:endParaRPr lang="en-IN"/>
          </a:p>
        </p:txBody>
      </p:sp>
      <p:sp>
        <p:nvSpPr>
          <p:cNvPr id="8" name="TextBox 7">
            <a:extLst>
              <a:ext uri="{FF2B5EF4-FFF2-40B4-BE49-F238E27FC236}">
                <a16:creationId xmlns:a16="http://schemas.microsoft.com/office/drawing/2014/main" id="{C6F5598D-15F2-3957-096D-441620ECA2BF}"/>
              </a:ext>
            </a:extLst>
          </p:cNvPr>
          <p:cNvSpPr txBox="1"/>
          <p:nvPr/>
        </p:nvSpPr>
        <p:spPr>
          <a:xfrm>
            <a:off x="1583266" y="3181412"/>
            <a:ext cx="21814616" cy="3108543"/>
          </a:xfrm>
          <a:prstGeom prst="rect">
            <a:avLst/>
          </a:prstGeom>
          <a:noFill/>
        </p:spPr>
        <p:txBody>
          <a:bodyPr wrap="square">
            <a:spAutoFit/>
          </a:bodyPr>
          <a:lstStyle/>
          <a:p>
            <a:pPr algn="l"/>
            <a:r>
              <a:rPr lang="en-US" sz="8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Externship Terminology Explanation</a:t>
            </a:r>
            <a:endParaRPr lang="en-US" sz="8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5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5400" dirty="0">
                <a:solidFill>
                  <a:srgbClr val="374151"/>
                </a:solidFill>
                <a:latin typeface="Calibri" panose="020F0502020204030204" pitchFamily="34" charset="0"/>
                <a:ea typeface="Calibri" panose="020F0502020204030204" pitchFamily="34" charset="0"/>
                <a:cs typeface="Calibri" panose="020F0502020204030204" pitchFamily="34" charset="0"/>
              </a:rPr>
              <a:t>Providing</a:t>
            </a:r>
            <a:r>
              <a:rPr lang="en-US" sz="5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more education or clarification on such terms could be beneficial</a:t>
            </a:r>
          </a:p>
        </p:txBody>
      </p:sp>
      <p:sp>
        <p:nvSpPr>
          <p:cNvPr id="10" name="TextBox 9">
            <a:extLst>
              <a:ext uri="{FF2B5EF4-FFF2-40B4-BE49-F238E27FC236}">
                <a16:creationId xmlns:a16="http://schemas.microsoft.com/office/drawing/2014/main" id="{95BB423F-C841-D653-7B5B-99F8E0C09C16}"/>
              </a:ext>
            </a:extLst>
          </p:cNvPr>
          <p:cNvSpPr txBox="1"/>
          <p:nvPr/>
        </p:nvSpPr>
        <p:spPr>
          <a:xfrm>
            <a:off x="3445933" y="8649833"/>
            <a:ext cx="12242800" cy="923330"/>
          </a:xfrm>
          <a:prstGeom prst="rect">
            <a:avLst/>
          </a:prstGeom>
          <a:noFill/>
        </p:spPr>
        <p:txBody>
          <a:bodyPr wrap="square">
            <a:spAutoFit/>
          </a:bodyPr>
          <a:lstStyle/>
          <a:p>
            <a:r>
              <a:rPr lang="en-IN" sz="54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Reduces Barriers to Entry</a:t>
            </a:r>
            <a:endParaRPr lang="en-IN" sz="5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Flowchart: Connector 10">
            <a:extLst>
              <a:ext uri="{FF2B5EF4-FFF2-40B4-BE49-F238E27FC236}">
                <a16:creationId xmlns:a16="http://schemas.microsoft.com/office/drawing/2014/main" id="{17F82CCD-6CC6-5B30-1248-13E16CC62533}"/>
              </a:ext>
            </a:extLst>
          </p:cNvPr>
          <p:cNvSpPr/>
          <p:nvPr/>
        </p:nvSpPr>
        <p:spPr>
          <a:xfrm>
            <a:off x="1583266" y="8365067"/>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1</a:t>
            </a:r>
          </a:p>
        </p:txBody>
      </p:sp>
      <p:sp>
        <p:nvSpPr>
          <p:cNvPr id="12" name="TextBox 11">
            <a:extLst>
              <a:ext uri="{FF2B5EF4-FFF2-40B4-BE49-F238E27FC236}">
                <a16:creationId xmlns:a16="http://schemas.microsoft.com/office/drawing/2014/main" id="{602E284D-F631-FBF2-6274-51A42261BA22}"/>
              </a:ext>
            </a:extLst>
          </p:cNvPr>
          <p:cNvSpPr txBox="1"/>
          <p:nvPr/>
        </p:nvSpPr>
        <p:spPr>
          <a:xfrm>
            <a:off x="3445933" y="10640379"/>
            <a:ext cx="12242800" cy="923330"/>
          </a:xfrm>
          <a:prstGeom prst="rect">
            <a:avLst/>
          </a:prstGeom>
          <a:noFill/>
        </p:spPr>
        <p:txBody>
          <a:bodyPr wrap="square">
            <a:spAutoFit/>
          </a:bodyPr>
          <a:lstStyle/>
          <a:p>
            <a:r>
              <a:rPr lang="en-IN" sz="54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Enhances Customer Understanding</a:t>
            </a:r>
          </a:p>
        </p:txBody>
      </p:sp>
      <p:sp>
        <p:nvSpPr>
          <p:cNvPr id="13" name="Flowchart: Connector 12">
            <a:extLst>
              <a:ext uri="{FF2B5EF4-FFF2-40B4-BE49-F238E27FC236}">
                <a16:creationId xmlns:a16="http://schemas.microsoft.com/office/drawing/2014/main" id="{F2DD76C6-4A57-1908-B21A-1489447C2DB0}"/>
              </a:ext>
            </a:extLst>
          </p:cNvPr>
          <p:cNvSpPr/>
          <p:nvPr/>
        </p:nvSpPr>
        <p:spPr>
          <a:xfrm>
            <a:off x="1583266" y="10286515"/>
            <a:ext cx="1363134" cy="13546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2">
                    <a:lumMod val="10000"/>
                  </a:schemeClr>
                </a:solidFill>
              </a:rPr>
              <a:t>2</a:t>
            </a:r>
          </a:p>
        </p:txBody>
      </p:sp>
    </p:spTree>
    <p:extLst>
      <p:ext uri="{BB962C8B-B14F-4D97-AF65-F5344CB8AC3E}">
        <p14:creationId xmlns:p14="http://schemas.microsoft.com/office/powerpoint/2010/main" val="410192945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8823F5-6051-A390-B705-4532D9FCE9EF}"/>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7" name="Picture 6">
            <a:extLst>
              <a:ext uri="{FF2B5EF4-FFF2-40B4-BE49-F238E27FC236}">
                <a16:creationId xmlns:a16="http://schemas.microsoft.com/office/drawing/2014/main" id="{2D111627-9FE2-9E4C-949F-E6A818466946}"/>
              </a:ext>
            </a:extLst>
          </p:cNvPr>
          <p:cNvPicPr>
            <a:picLocks noChangeAspect="1"/>
          </p:cNvPicPr>
          <p:nvPr/>
        </p:nvPicPr>
        <p:blipFill rotWithShape="1">
          <a:blip r:embed="rId3">
            <a:extLst>
              <a:ext uri="{28A0092B-C50C-407E-A947-70E740481C1C}">
                <a14:useLocalDpi xmlns:a14="http://schemas.microsoft.com/office/drawing/2010/main" val="0"/>
              </a:ext>
            </a:extLst>
          </a:blip>
          <a:srcRect l="31250" t="26409" r="27431" b="25322"/>
          <a:stretch/>
        </p:blipFill>
        <p:spPr>
          <a:xfrm>
            <a:off x="12598400" y="2643931"/>
            <a:ext cx="9042399" cy="7922469"/>
          </a:xfrm>
          <a:prstGeom prst="rect">
            <a:avLst/>
          </a:prstGeom>
        </p:spPr>
      </p:pic>
      <p:pic>
        <p:nvPicPr>
          <p:cNvPr id="9" name="Graphic 8" descr="Graduation cap">
            <a:extLst>
              <a:ext uri="{FF2B5EF4-FFF2-40B4-BE49-F238E27FC236}">
                <a16:creationId xmlns:a16="http://schemas.microsoft.com/office/drawing/2014/main" id="{6A2183B5-6FD1-38DA-0EB9-8C0058AC68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0534" y="8553663"/>
            <a:ext cx="914400" cy="914400"/>
          </a:xfrm>
          <a:prstGeom prst="rect">
            <a:avLst/>
          </a:prstGeom>
        </p:spPr>
      </p:pic>
      <p:pic>
        <p:nvPicPr>
          <p:cNvPr id="11" name="Graphic 10" descr="Envelope">
            <a:extLst>
              <a:ext uri="{FF2B5EF4-FFF2-40B4-BE49-F238E27FC236}">
                <a16:creationId xmlns:a16="http://schemas.microsoft.com/office/drawing/2014/main" id="{905D85D3-8FCB-4A71-7DA4-B640242A38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0534" y="6147965"/>
            <a:ext cx="914400" cy="914400"/>
          </a:xfrm>
          <a:prstGeom prst="rect">
            <a:avLst/>
          </a:prstGeom>
        </p:spPr>
      </p:pic>
      <p:pic>
        <p:nvPicPr>
          <p:cNvPr id="2050" name="Picture 2" descr="LinkedIn logo - Free logo icons">
            <a:extLst>
              <a:ext uri="{FF2B5EF4-FFF2-40B4-BE49-F238E27FC236}">
                <a16:creationId xmlns:a16="http://schemas.microsoft.com/office/drawing/2014/main" id="{AC9CDDA2-D31C-1DE8-E96F-A41F52DB544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50534" y="3691467"/>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43336B4-6CC2-F033-342E-E07A5B8DB6EA}"/>
              </a:ext>
            </a:extLst>
          </p:cNvPr>
          <p:cNvSpPr txBox="1"/>
          <p:nvPr/>
        </p:nvSpPr>
        <p:spPr>
          <a:xfrm>
            <a:off x="3555999" y="3774870"/>
            <a:ext cx="12192000" cy="830997"/>
          </a:xfrm>
          <a:prstGeom prst="rect">
            <a:avLst/>
          </a:prstGeom>
          <a:noFill/>
        </p:spPr>
        <p:txBody>
          <a:bodyPr wrap="square">
            <a:spAutoFit/>
          </a:bodyPr>
          <a:lstStyle/>
          <a:p>
            <a:r>
              <a:rPr lang="en-US" sz="48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Connect with me on LinkedIn</a:t>
            </a:r>
            <a:endParaRPr lang="en-IN" sz="48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Google Shape;112;p26">
            <a:extLst>
              <a:ext uri="{FF2B5EF4-FFF2-40B4-BE49-F238E27FC236}">
                <a16:creationId xmlns:a16="http://schemas.microsoft.com/office/drawing/2014/main" id="{832E1894-BCD8-DD48-F615-23B39519D52E}"/>
              </a:ext>
            </a:extLst>
          </p:cNvPr>
          <p:cNvSpPr txBox="1">
            <a:spLocks noGrp="1"/>
          </p:cNvSpPr>
          <p:nvPr>
            <p:ph type="title"/>
          </p:nvPr>
        </p:nvSpPr>
        <p:spPr>
          <a:xfrm>
            <a:off x="1283239" y="1010842"/>
            <a:ext cx="20357560" cy="1784855"/>
          </a:xfrm>
          <a:prstGeom prst="rect">
            <a:avLst/>
          </a:prstGeom>
        </p:spPr>
        <p:txBody>
          <a:bodyPr>
            <a:noAutofit/>
          </a:bodyPr>
          <a:lstStyle>
            <a:lvl1pPr>
              <a:defRPr b="1">
                <a:solidFill>
                  <a:srgbClr val="535353"/>
                </a:solidFill>
              </a:defRPr>
            </a:lvl1pPr>
          </a:lstStyle>
          <a:p>
            <a:pPr algn="l"/>
            <a:r>
              <a:rPr lang="en-US" sz="11200" dirty="0">
                <a:solidFill>
                  <a:srgbClr val="374151"/>
                </a:solidFill>
                <a:latin typeface="Söhne"/>
              </a:rPr>
              <a:t>THANK YOU!</a:t>
            </a:r>
            <a:endParaRPr sz="11200" dirty="0"/>
          </a:p>
        </p:txBody>
      </p:sp>
      <p:sp>
        <p:nvSpPr>
          <p:cNvPr id="15" name="Google Shape;112;p26">
            <a:extLst>
              <a:ext uri="{FF2B5EF4-FFF2-40B4-BE49-F238E27FC236}">
                <a16:creationId xmlns:a16="http://schemas.microsoft.com/office/drawing/2014/main" id="{9237A618-6587-A0BA-7606-B39987C8EB88}"/>
              </a:ext>
            </a:extLst>
          </p:cNvPr>
          <p:cNvSpPr txBox="1">
            <a:spLocks/>
          </p:cNvSpPr>
          <p:nvPr/>
        </p:nvSpPr>
        <p:spPr>
          <a:xfrm>
            <a:off x="3555999" y="7661235"/>
            <a:ext cx="20357560" cy="1784855"/>
          </a:xfrm>
          <a:prstGeom prst="rect">
            <a:avLst/>
          </a:prstGeom>
        </p:spPr>
        <p:txBody>
          <a:bodyPr vert="horz" lIns="91399" tIns="91399" rIns="91399" bIns="91399" rtlCol="0" anchor="b">
            <a:noAutofit/>
          </a:bodyPr>
          <a:lstStyle>
            <a:lvl1pPr algn="ctr" defTabSz="2438400" rtl="0" eaLnBrk="1" latinLnBrk="0" hangingPunct="1">
              <a:lnSpc>
                <a:spcPct val="90000"/>
              </a:lnSpc>
              <a:spcBef>
                <a:spcPct val="0"/>
              </a:spcBef>
              <a:buNone/>
              <a:defRPr sz="12000" b="1" kern="1200" spc="0">
                <a:solidFill>
                  <a:srgbClr val="535353"/>
                </a:solidFill>
                <a:latin typeface="Calibri"/>
                <a:ea typeface="Calibri"/>
                <a:cs typeface="Calibri"/>
                <a:sym typeface="Calibri"/>
              </a:defRPr>
            </a:lvl1pPr>
          </a:lstStyle>
          <a:p>
            <a:pPr algn="l"/>
            <a:r>
              <a:rPr lang="en-US" sz="48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Michigan Technological University</a:t>
            </a:r>
          </a:p>
        </p:txBody>
      </p:sp>
      <p:sp>
        <p:nvSpPr>
          <p:cNvPr id="16" name="Google Shape;112;p26">
            <a:extLst>
              <a:ext uri="{FF2B5EF4-FFF2-40B4-BE49-F238E27FC236}">
                <a16:creationId xmlns:a16="http://schemas.microsoft.com/office/drawing/2014/main" id="{4E01DEB9-72A0-2246-23EA-95608020FCF0}"/>
              </a:ext>
            </a:extLst>
          </p:cNvPr>
          <p:cNvSpPr txBox="1">
            <a:spLocks/>
          </p:cNvSpPr>
          <p:nvPr/>
        </p:nvSpPr>
        <p:spPr>
          <a:xfrm>
            <a:off x="3555999" y="5241123"/>
            <a:ext cx="20357560" cy="1784855"/>
          </a:xfrm>
          <a:prstGeom prst="rect">
            <a:avLst/>
          </a:prstGeom>
        </p:spPr>
        <p:txBody>
          <a:bodyPr vert="horz" lIns="91399" tIns="91399" rIns="91399" bIns="91399" rtlCol="0" anchor="b">
            <a:noAutofit/>
          </a:bodyPr>
          <a:lstStyle>
            <a:lvl1pPr algn="ctr" defTabSz="2438400" rtl="0" eaLnBrk="1" latinLnBrk="0" hangingPunct="1">
              <a:lnSpc>
                <a:spcPct val="90000"/>
              </a:lnSpc>
              <a:spcBef>
                <a:spcPct val="0"/>
              </a:spcBef>
              <a:buNone/>
              <a:defRPr sz="12000" b="1" kern="1200" spc="0">
                <a:solidFill>
                  <a:srgbClr val="535353"/>
                </a:solidFill>
                <a:latin typeface="Calibri"/>
                <a:ea typeface="Calibri"/>
                <a:cs typeface="Calibri"/>
                <a:sym typeface="Calibri"/>
              </a:defRPr>
            </a:lvl1pPr>
          </a:lstStyle>
          <a:p>
            <a:pPr algn="l"/>
            <a:r>
              <a:rPr lang="en-US" sz="48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akovi@mtu.edu</a:t>
            </a:r>
          </a:p>
        </p:txBody>
      </p:sp>
    </p:spTree>
    <p:extLst>
      <p:ext uri="{BB962C8B-B14F-4D97-AF65-F5344CB8AC3E}">
        <p14:creationId xmlns:p14="http://schemas.microsoft.com/office/powerpoint/2010/main" val="27236196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Google Shape;112;p26"/>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i="0" dirty="0">
                <a:solidFill>
                  <a:srgbClr val="374151"/>
                </a:solidFill>
                <a:effectLst/>
                <a:latin typeface="Söhne"/>
              </a:rPr>
              <a:t>Resonance Ranking: Unveiling the Impactful Sections</a:t>
            </a:r>
            <a:endParaRPr sz="7200" dirty="0"/>
          </a:p>
        </p:txBody>
      </p:sp>
      <p:sp>
        <p:nvSpPr>
          <p:cNvPr id="179" name="Google Shape;113;p26"/>
          <p:cNvSpPr txBox="1">
            <a:spLocks noGrp="1"/>
          </p:cNvSpPr>
          <p:nvPr>
            <p:ph type="body" sz="quarter" idx="1"/>
          </p:nvPr>
        </p:nvSpPr>
        <p:spPr>
          <a:xfrm>
            <a:off x="795830" y="4824484"/>
            <a:ext cx="4544719" cy="821840"/>
          </a:xfrm>
          <a:prstGeom prst="rect">
            <a:avLst/>
          </a:prstGeom>
        </p:spPr>
        <p:txBody>
          <a:bodyPr/>
          <a:lstStyle>
            <a:lvl1pPr marL="0" indent="0">
              <a:lnSpc>
                <a:spcPct val="100000"/>
              </a:lnSpc>
              <a:spcBef>
                <a:spcPts val="0"/>
              </a:spcBef>
              <a:buClrTx/>
              <a:buSzTx/>
              <a:buFontTx/>
              <a:buNone/>
              <a:defRPr sz="4000"/>
            </a:lvl1pPr>
          </a:lstStyle>
          <a:p>
            <a:r>
              <a:rPr dirty="0">
                <a:solidFill>
                  <a:schemeClr val="tx2">
                    <a:lumMod val="10000"/>
                  </a:schemeClr>
                </a:solidFill>
              </a:rPr>
              <a:t>Resonated the most</a:t>
            </a:r>
          </a:p>
        </p:txBody>
      </p:sp>
      <p:sp>
        <p:nvSpPr>
          <p:cNvPr id="178" name="Line"/>
          <p:cNvSpPr/>
          <p:nvPr/>
        </p:nvSpPr>
        <p:spPr>
          <a:xfrm>
            <a:off x="795830" y="5855659"/>
            <a:ext cx="22864270" cy="1"/>
          </a:xfrm>
          <a:prstGeom prst="line">
            <a:avLst/>
          </a:prstGeom>
          <a:ln w="25400">
            <a:solidFill>
              <a:srgbClr val="000000"/>
            </a:solidFill>
            <a:miter lim="400000"/>
          </a:ln>
        </p:spPr>
        <p:txBody>
          <a:bodyPr lIns="50800" tIns="50800" rIns="50800" bIns="50800" anchor="ctr"/>
          <a:lstStyle/>
          <a:p>
            <a:endParaRPr/>
          </a:p>
        </p:txBody>
      </p:sp>
      <p:sp>
        <p:nvSpPr>
          <p:cNvPr id="180" name="Google Shape;113;p26"/>
          <p:cNvSpPr txBox="1"/>
          <p:nvPr/>
        </p:nvSpPr>
        <p:spPr>
          <a:xfrm>
            <a:off x="19372557" y="4824484"/>
            <a:ext cx="4544718" cy="821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rmAutofit/>
          </a:bodyPr>
          <a:lstStyle>
            <a:lvl1pPr algn="l" defTabSz="2438400">
              <a:defRPr sz="4000">
                <a:solidFill>
                  <a:srgbClr val="000000"/>
                </a:solidFill>
                <a:latin typeface="Calibri"/>
                <a:ea typeface="Calibri"/>
                <a:cs typeface="Calibri"/>
                <a:sym typeface="Calibri"/>
              </a:defRPr>
            </a:lvl1pPr>
          </a:lstStyle>
          <a:p>
            <a:r>
              <a:rPr dirty="0"/>
              <a:t>Resonated the least</a:t>
            </a:r>
          </a:p>
        </p:txBody>
      </p:sp>
      <p:sp>
        <p:nvSpPr>
          <p:cNvPr id="187" name="Google Shape;113;p26"/>
          <p:cNvSpPr txBox="1"/>
          <p:nvPr/>
        </p:nvSpPr>
        <p:spPr>
          <a:xfrm>
            <a:off x="15696752" y="8457589"/>
            <a:ext cx="2685544" cy="17036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defTabSz="2438400">
              <a:defRPr sz="3000">
                <a:solidFill>
                  <a:srgbClr val="000000"/>
                </a:solidFill>
                <a:latin typeface="Calibri"/>
                <a:ea typeface="Calibri"/>
                <a:cs typeface="Calibri"/>
                <a:sym typeface="Calibri"/>
              </a:defRPr>
            </a:lvl1pPr>
          </a:lstStyle>
          <a:p>
            <a:r>
              <a:rPr lang="en-IN" dirty="0"/>
              <a:t>Hero/ Summary/</a:t>
            </a:r>
          </a:p>
          <a:p>
            <a:r>
              <a:rPr lang="en-IN" dirty="0"/>
              <a:t>Overview</a:t>
            </a:r>
            <a:endParaRPr dirty="0"/>
          </a:p>
        </p:txBody>
      </p:sp>
      <p:sp>
        <p:nvSpPr>
          <p:cNvPr id="188" name="Google Shape;113;p26"/>
          <p:cNvSpPr txBox="1"/>
          <p:nvPr/>
        </p:nvSpPr>
        <p:spPr>
          <a:xfrm>
            <a:off x="1008311" y="8551597"/>
            <a:ext cx="2555316"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rmAutofit/>
          </a:bodyPr>
          <a:lstStyle>
            <a:lvl1pPr defTabSz="2438400">
              <a:defRPr sz="3000">
                <a:solidFill>
                  <a:srgbClr val="000000"/>
                </a:solidFill>
                <a:latin typeface="Calibri"/>
                <a:ea typeface="Calibri"/>
                <a:cs typeface="Calibri"/>
                <a:sym typeface="Calibri"/>
              </a:defRPr>
            </a:lvl1pPr>
          </a:lstStyle>
          <a:p>
            <a:r>
              <a:rPr lang="en-IN" dirty="0"/>
              <a:t>The Problem</a:t>
            </a:r>
            <a:endParaRPr dirty="0"/>
          </a:p>
        </p:txBody>
      </p:sp>
      <p:sp>
        <p:nvSpPr>
          <p:cNvPr id="189" name="Google Shape;113;p26"/>
          <p:cNvSpPr txBox="1"/>
          <p:nvPr/>
        </p:nvSpPr>
        <p:spPr>
          <a:xfrm>
            <a:off x="6391623" y="8484399"/>
            <a:ext cx="2924253"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defTabSz="2438400">
              <a:defRPr sz="3000">
                <a:solidFill>
                  <a:srgbClr val="000000"/>
                </a:solidFill>
                <a:latin typeface="Calibri"/>
                <a:ea typeface="Calibri"/>
                <a:cs typeface="Calibri"/>
                <a:sym typeface="Calibri"/>
              </a:defRPr>
            </a:lvl1pPr>
          </a:lstStyle>
          <a:p>
            <a:r>
              <a:rPr lang="en-US" dirty="0"/>
              <a:t>Deeply understand your target customer</a:t>
            </a:r>
            <a:endParaRPr dirty="0"/>
          </a:p>
        </p:txBody>
      </p:sp>
      <p:sp>
        <p:nvSpPr>
          <p:cNvPr id="190" name="Google Shape;113;p26"/>
          <p:cNvSpPr txBox="1"/>
          <p:nvPr/>
        </p:nvSpPr>
        <p:spPr>
          <a:xfrm>
            <a:off x="9267747" y="8551599"/>
            <a:ext cx="2924253"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defTabSz="2438400">
              <a:defRPr sz="3000">
                <a:solidFill>
                  <a:srgbClr val="000000"/>
                </a:solidFill>
                <a:latin typeface="Calibri"/>
                <a:ea typeface="Calibri"/>
                <a:cs typeface="Calibri"/>
                <a:sym typeface="Calibri"/>
              </a:defRPr>
            </a:lvl1pPr>
          </a:lstStyle>
          <a:p>
            <a:r>
              <a:rPr lang="en-US" dirty="0"/>
              <a:t>Validate your solution with target customers</a:t>
            </a:r>
            <a:endParaRPr dirty="0"/>
          </a:p>
        </p:txBody>
      </p:sp>
      <p:sp>
        <p:nvSpPr>
          <p:cNvPr id="191" name="Google Shape;113;p26"/>
          <p:cNvSpPr txBox="1"/>
          <p:nvPr/>
        </p:nvSpPr>
        <p:spPr>
          <a:xfrm>
            <a:off x="12505929" y="8551599"/>
            <a:ext cx="2555316"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defTabSz="2438400">
              <a:defRPr sz="3000">
                <a:solidFill>
                  <a:srgbClr val="000000"/>
                </a:solidFill>
                <a:latin typeface="Calibri"/>
                <a:ea typeface="Calibri"/>
                <a:cs typeface="Calibri"/>
                <a:sym typeface="Calibri"/>
              </a:defRPr>
            </a:lvl1pPr>
          </a:lstStyle>
          <a:p>
            <a:r>
              <a:rPr lang="en-US" dirty="0"/>
              <a:t>Build traction with your early adopters</a:t>
            </a:r>
            <a:endParaRPr dirty="0"/>
          </a:p>
        </p:txBody>
      </p:sp>
      <p:sp>
        <p:nvSpPr>
          <p:cNvPr id="192" name="Google Shape;113;p26"/>
          <p:cNvSpPr txBox="1"/>
          <p:nvPr/>
        </p:nvSpPr>
        <p:spPr>
          <a:xfrm>
            <a:off x="3966682" y="8551598"/>
            <a:ext cx="2555316"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rmAutofit/>
          </a:bodyPr>
          <a:lstStyle>
            <a:lvl1pPr defTabSz="2438400">
              <a:defRPr sz="3000">
                <a:solidFill>
                  <a:srgbClr val="000000"/>
                </a:solidFill>
                <a:latin typeface="Calibri"/>
                <a:ea typeface="Calibri"/>
                <a:cs typeface="Calibri"/>
                <a:sym typeface="Calibri"/>
              </a:defRPr>
            </a:lvl1pPr>
          </a:lstStyle>
          <a:p>
            <a:r>
              <a:rPr lang="en-IN" dirty="0"/>
              <a:t>Social proof</a:t>
            </a:r>
            <a:endParaRPr dirty="0"/>
          </a:p>
        </p:txBody>
      </p:sp>
      <p:sp>
        <p:nvSpPr>
          <p:cNvPr id="3" name="Google Shape;113;p26">
            <a:extLst>
              <a:ext uri="{FF2B5EF4-FFF2-40B4-BE49-F238E27FC236}">
                <a16:creationId xmlns:a16="http://schemas.microsoft.com/office/drawing/2014/main" id="{2F173605-1AAC-CCCA-84DA-F9C6BC951E2A}"/>
              </a:ext>
            </a:extLst>
          </p:cNvPr>
          <p:cNvSpPr txBox="1"/>
          <p:nvPr/>
        </p:nvSpPr>
        <p:spPr>
          <a:xfrm>
            <a:off x="18496952" y="8484399"/>
            <a:ext cx="2555316"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defTabSz="2438400">
              <a:defRPr sz="3000">
                <a:solidFill>
                  <a:srgbClr val="000000"/>
                </a:solidFill>
                <a:latin typeface="Calibri"/>
                <a:ea typeface="Calibri"/>
                <a:cs typeface="Calibri"/>
                <a:sym typeface="Calibri"/>
              </a:defRPr>
            </a:lvl1pPr>
          </a:lstStyle>
          <a:p>
            <a:r>
              <a:rPr lang="en-IN" dirty="0"/>
              <a:t>Advantage &amp; Get Started</a:t>
            </a:r>
            <a:endParaRPr dirty="0"/>
          </a:p>
        </p:txBody>
      </p:sp>
      <p:pic>
        <p:nvPicPr>
          <p:cNvPr id="5" name="Picture 4">
            <a:extLst>
              <a:ext uri="{FF2B5EF4-FFF2-40B4-BE49-F238E27FC236}">
                <a16:creationId xmlns:a16="http://schemas.microsoft.com/office/drawing/2014/main" id="{37D7131F-966E-6C12-66C5-EAE9C391D68B}"/>
              </a:ext>
            </a:extLst>
          </p:cNvPr>
          <p:cNvPicPr>
            <a:picLocks noChangeAspect="1"/>
          </p:cNvPicPr>
          <p:nvPr/>
        </p:nvPicPr>
        <p:blipFill>
          <a:blip r:embed="rId3"/>
          <a:stretch>
            <a:fillRect/>
          </a:stretch>
        </p:blipFill>
        <p:spPr>
          <a:xfrm>
            <a:off x="15208982" y="6172575"/>
            <a:ext cx="2685544" cy="1847189"/>
          </a:xfrm>
          <a:prstGeom prst="rect">
            <a:avLst/>
          </a:prstGeom>
        </p:spPr>
      </p:pic>
      <p:sp>
        <p:nvSpPr>
          <p:cNvPr id="6" name="Google Shape;113;p26">
            <a:extLst>
              <a:ext uri="{FF2B5EF4-FFF2-40B4-BE49-F238E27FC236}">
                <a16:creationId xmlns:a16="http://schemas.microsoft.com/office/drawing/2014/main" id="{3B84DA1F-F088-B767-4B03-677946B04459}"/>
              </a:ext>
            </a:extLst>
          </p:cNvPr>
          <p:cNvSpPr txBox="1"/>
          <p:nvPr/>
        </p:nvSpPr>
        <p:spPr>
          <a:xfrm>
            <a:off x="21153390" y="8457589"/>
            <a:ext cx="2555316"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rmAutofit/>
          </a:bodyPr>
          <a:lstStyle>
            <a:lvl1pPr defTabSz="2438400">
              <a:defRPr sz="3000">
                <a:solidFill>
                  <a:srgbClr val="000000"/>
                </a:solidFill>
                <a:latin typeface="Calibri"/>
                <a:ea typeface="Calibri"/>
                <a:cs typeface="Calibri"/>
                <a:sym typeface="Calibri"/>
              </a:defRPr>
            </a:lvl1pPr>
          </a:lstStyle>
          <a:p>
            <a:r>
              <a:rPr lang="en-IN" dirty="0"/>
              <a:t>Meet our Team</a:t>
            </a:r>
            <a:endParaRPr dirty="0"/>
          </a:p>
        </p:txBody>
      </p:sp>
      <p:sp>
        <p:nvSpPr>
          <p:cNvPr id="7" name="Rectangle 6">
            <a:extLst>
              <a:ext uri="{FF2B5EF4-FFF2-40B4-BE49-F238E27FC236}">
                <a16:creationId xmlns:a16="http://schemas.microsoft.com/office/drawing/2014/main" id="{90BDBB76-AD66-AE53-F578-CD6EAED35A31}"/>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7DC8FAB4-F6B4-D46F-7BAB-EF47A4570423}"/>
              </a:ext>
            </a:extLst>
          </p:cNvPr>
          <p:cNvPicPr>
            <a:picLocks noChangeAspect="1"/>
          </p:cNvPicPr>
          <p:nvPr/>
        </p:nvPicPr>
        <p:blipFill>
          <a:blip r:embed="rId4"/>
          <a:stretch>
            <a:fillRect/>
          </a:stretch>
        </p:blipFill>
        <p:spPr>
          <a:xfrm>
            <a:off x="795830" y="6209823"/>
            <a:ext cx="2872972" cy="1784854"/>
          </a:xfrm>
          <a:prstGeom prst="rect">
            <a:avLst/>
          </a:prstGeom>
        </p:spPr>
      </p:pic>
      <p:pic>
        <p:nvPicPr>
          <p:cNvPr id="13" name="Picture 12">
            <a:extLst>
              <a:ext uri="{FF2B5EF4-FFF2-40B4-BE49-F238E27FC236}">
                <a16:creationId xmlns:a16="http://schemas.microsoft.com/office/drawing/2014/main" id="{2703AFA9-1075-3FB1-32A3-F560514A53DE}"/>
              </a:ext>
            </a:extLst>
          </p:cNvPr>
          <p:cNvPicPr>
            <a:picLocks noChangeAspect="1"/>
          </p:cNvPicPr>
          <p:nvPr/>
        </p:nvPicPr>
        <p:blipFill>
          <a:blip r:embed="rId5"/>
          <a:stretch>
            <a:fillRect/>
          </a:stretch>
        </p:blipFill>
        <p:spPr>
          <a:xfrm>
            <a:off x="3668802" y="6693736"/>
            <a:ext cx="2555316" cy="933580"/>
          </a:xfrm>
          <a:prstGeom prst="rect">
            <a:avLst/>
          </a:prstGeom>
        </p:spPr>
      </p:pic>
      <p:pic>
        <p:nvPicPr>
          <p:cNvPr id="15" name="Picture 14">
            <a:extLst>
              <a:ext uri="{FF2B5EF4-FFF2-40B4-BE49-F238E27FC236}">
                <a16:creationId xmlns:a16="http://schemas.microsoft.com/office/drawing/2014/main" id="{0A23C53C-1703-D227-B620-D7DFECA8211C}"/>
              </a:ext>
            </a:extLst>
          </p:cNvPr>
          <p:cNvPicPr>
            <a:picLocks noChangeAspect="1"/>
          </p:cNvPicPr>
          <p:nvPr/>
        </p:nvPicPr>
        <p:blipFill>
          <a:blip r:embed="rId6"/>
          <a:stretch>
            <a:fillRect/>
          </a:stretch>
        </p:blipFill>
        <p:spPr>
          <a:xfrm>
            <a:off x="6167584" y="6234911"/>
            <a:ext cx="2924253" cy="1784854"/>
          </a:xfrm>
          <a:prstGeom prst="rect">
            <a:avLst/>
          </a:prstGeom>
        </p:spPr>
      </p:pic>
      <p:pic>
        <p:nvPicPr>
          <p:cNvPr id="17" name="Picture 16">
            <a:extLst>
              <a:ext uri="{FF2B5EF4-FFF2-40B4-BE49-F238E27FC236}">
                <a16:creationId xmlns:a16="http://schemas.microsoft.com/office/drawing/2014/main" id="{A22B83C5-384D-CAD8-9CAE-2CC7C3C702E3}"/>
              </a:ext>
            </a:extLst>
          </p:cNvPr>
          <p:cNvPicPr>
            <a:picLocks noChangeAspect="1"/>
          </p:cNvPicPr>
          <p:nvPr/>
        </p:nvPicPr>
        <p:blipFill>
          <a:blip r:embed="rId7"/>
          <a:stretch>
            <a:fillRect/>
          </a:stretch>
        </p:blipFill>
        <p:spPr>
          <a:xfrm>
            <a:off x="9091837" y="6234911"/>
            <a:ext cx="2924253" cy="1784854"/>
          </a:xfrm>
          <a:prstGeom prst="rect">
            <a:avLst/>
          </a:prstGeom>
        </p:spPr>
      </p:pic>
      <p:pic>
        <p:nvPicPr>
          <p:cNvPr id="19" name="Picture 18">
            <a:extLst>
              <a:ext uri="{FF2B5EF4-FFF2-40B4-BE49-F238E27FC236}">
                <a16:creationId xmlns:a16="http://schemas.microsoft.com/office/drawing/2014/main" id="{E6CE8B8D-E58E-78D4-DB94-03B7854566E2}"/>
              </a:ext>
            </a:extLst>
          </p:cNvPr>
          <p:cNvPicPr>
            <a:picLocks noChangeAspect="1"/>
          </p:cNvPicPr>
          <p:nvPr/>
        </p:nvPicPr>
        <p:blipFill>
          <a:blip r:embed="rId8"/>
          <a:stretch>
            <a:fillRect/>
          </a:stretch>
        </p:blipFill>
        <p:spPr>
          <a:xfrm>
            <a:off x="12022896" y="6172576"/>
            <a:ext cx="3269269" cy="1911746"/>
          </a:xfrm>
          <a:prstGeom prst="rect">
            <a:avLst/>
          </a:prstGeom>
        </p:spPr>
      </p:pic>
      <p:pic>
        <p:nvPicPr>
          <p:cNvPr id="21" name="Picture 20">
            <a:extLst>
              <a:ext uri="{FF2B5EF4-FFF2-40B4-BE49-F238E27FC236}">
                <a16:creationId xmlns:a16="http://schemas.microsoft.com/office/drawing/2014/main" id="{215E8543-8569-3A1E-33C5-F0BF77BACDC3}"/>
              </a:ext>
            </a:extLst>
          </p:cNvPr>
          <p:cNvPicPr>
            <a:picLocks noChangeAspect="1"/>
          </p:cNvPicPr>
          <p:nvPr/>
        </p:nvPicPr>
        <p:blipFill>
          <a:blip r:embed="rId9"/>
          <a:stretch>
            <a:fillRect/>
          </a:stretch>
        </p:blipFill>
        <p:spPr>
          <a:xfrm>
            <a:off x="17894525" y="6172573"/>
            <a:ext cx="2685544" cy="1968103"/>
          </a:xfrm>
          <a:prstGeom prst="rect">
            <a:avLst/>
          </a:prstGeom>
        </p:spPr>
      </p:pic>
      <p:pic>
        <p:nvPicPr>
          <p:cNvPr id="23" name="Picture 22">
            <a:extLst>
              <a:ext uri="{FF2B5EF4-FFF2-40B4-BE49-F238E27FC236}">
                <a16:creationId xmlns:a16="http://schemas.microsoft.com/office/drawing/2014/main" id="{86C61CDB-669B-402E-3C26-725087C87E39}"/>
              </a:ext>
            </a:extLst>
          </p:cNvPr>
          <p:cNvPicPr>
            <a:picLocks noChangeAspect="1"/>
          </p:cNvPicPr>
          <p:nvPr/>
        </p:nvPicPr>
        <p:blipFill>
          <a:blip r:embed="rId10"/>
          <a:stretch>
            <a:fillRect/>
          </a:stretch>
        </p:blipFill>
        <p:spPr>
          <a:xfrm>
            <a:off x="20580069" y="6505833"/>
            <a:ext cx="3337206" cy="1354508"/>
          </a:xfrm>
          <a:prstGeom prst="rect">
            <a:avLst/>
          </a:prstGeom>
        </p:spPr>
      </p:pic>
      <p:sp>
        <p:nvSpPr>
          <p:cNvPr id="24" name="Slide Number Placeholder 23">
            <a:extLst>
              <a:ext uri="{FF2B5EF4-FFF2-40B4-BE49-F238E27FC236}">
                <a16:creationId xmlns:a16="http://schemas.microsoft.com/office/drawing/2014/main" id="{246C8336-6B7D-6DC9-1843-D5FC0F784145}"/>
              </a:ext>
            </a:extLst>
          </p:cNvPr>
          <p:cNvSpPr>
            <a:spLocks noGrp="1"/>
          </p:cNvSpPr>
          <p:nvPr>
            <p:ph type="sldNum" sz="quarter" idx="2"/>
          </p:nvPr>
        </p:nvSpPr>
        <p:spPr/>
        <p:txBody>
          <a:bodyPr/>
          <a:lstStyle/>
          <a:p>
            <a:fld id="{86CB4B4D-7CA3-9044-876B-883B54F8677D}" type="slidenum">
              <a:rPr lang="en-IN" smtClean="0"/>
              <a:t>2</a:t>
            </a:fld>
            <a:endParaRPr lang="en-IN"/>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113;p26"/>
          <p:cNvSpPr txBox="1"/>
          <p:nvPr/>
        </p:nvSpPr>
        <p:spPr>
          <a:xfrm>
            <a:off x="13106400" y="10111912"/>
            <a:ext cx="10520432"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algn="l" defTabSz="2072640">
              <a:defRPr sz="5100">
                <a:solidFill>
                  <a:srgbClr val="000000"/>
                </a:solidFill>
                <a:latin typeface="Calibri"/>
                <a:ea typeface="Calibri"/>
                <a:cs typeface="Calibri"/>
                <a:sym typeface="Calibri"/>
              </a:defRPr>
            </a:lvl1pPr>
          </a:lstStyle>
          <a:p>
            <a:r>
              <a:rPr lang="en-US" sz="4000" i="1" dirty="0"/>
              <a:t>“If it's </a:t>
            </a:r>
            <a:r>
              <a:rPr lang="en-US" sz="4000" i="1" dirty="0" err="1"/>
              <a:t>gonna</a:t>
            </a:r>
            <a:r>
              <a:rPr lang="en-US" sz="4000" i="1" dirty="0"/>
              <a:t> save our startup time if it's </a:t>
            </a:r>
            <a:r>
              <a:rPr lang="en-US" sz="4000" i="1" dirty="0" err="1"/>
              <a:t>gonna</a:t>
            </a:r>
            <a:r>
              <a:rPr lang="en-US" sz="4000" i="1" dirty="0"/>
              <a:t> stop us from burning more cash and definitely building the right products, it's something that's interesting to me.”</a:t>
            </a:r>
            <a:endParaRPr sz="4000" i="1" dirty="0"/>
          </a:p>
        </p:txBody>
      </p:sp>
      <p:sp>
        <p:nvSpPr>
          <p:cNvPr id="2" name="Rectangle 1">
            <a:extLst>
              <a:ext uri="{FF2B5EF4-FFF2-40B4-BE49-F238E27FC236}">
                <a16:creationId xmlns:a16="http://schemas.microsoft.com/office/drawing/2014/main" id="{2E44D2D8-E8F6-49E8-51C2-594A6996FCE6}"/>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Google Shape;112;p26">
            <a:extLst>
              <a:ext uri="{FF2B5EF4-FFF2-40B4-BE49-F238E27FC236}">
                <a16:creationId xmlns:a16="http://schemas.microsoft.com/office/drawing/2014/main" id="{E9EDAD46-0814-E539-879E-616D2E8A2C91}"/>
              </a:ext>
            </a:extLst>
          </p:cNvPr>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i="0" dirty="0">
                <a:solidFill>
                  <a:srgbClr val="374151"/>
                </a:solidFill>
                <a:effectLst/>
                <a:latin typeface="Söhne"/>
              </a:rPr>
              <a:t>The Proble</a:t>
            </a:r>
            <a:r>
              <a:rPr lang="en-US" sz="7200" b="0" dirty="0">
                <a:solidFill>
                  <a:srgbClr val="374151"/>
                </a:solidFill>
                <a:latin typeface="Söhne"/>
              </a:rPr>
              <a:t>m Section</a:t>
            </a:r>
            <a:endParaRPr sz="7200" dirty="0"/>
          </a:p>
        </p:txBody>
      </p:sp>
      <p:sp>
        <p:nvSpPr>
          <p:cNvPr id="11" name="TextBox 10">
            <a:extLst>
              <a:ext uri="{FF2B5EF4-FFF2-40B4-BE49-F238E27FC236}">
                <a16:creationId xmlns:a16="http://schemas.microsoft.com/office/drawing/2014/main" id="{27A2302F-3322-2D95-EDFC-769CBC369D24}"/>
              </a:ext>
            </a:extLst>
          </p:cNvPr>
          <p:cNvSpPr txBox="1"/>
          <p:nvPr/>
        </p:nvSpPr>
        <p:spPr>
          <a:xfrm>
            <a:off x="13106400" y="7053224"/>
            <a:ext cx="10520432" cy="1938992"/>
          </a:xfrm>
          <a:prstGeom prst="rect">
            <a:avLst/>
          </a:prstGeom>
          <a:noFill/>
        </p:spPr>
        <p:txBody>
          <a:bodyPr wrap="square">
            <a:spAutoFit/>
          </a:bodyPr>
          <a:lstStyle/>
          <a:p>
            <a:r>
              <a:rPr lang="en-US"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“Currently, at my stage, it does resonate with me. We are at the stage of testing our products. So we have already lost some time.”</a:t>
            </a:r>
            <a:endParaRPr lang="en-IN"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407B360C-5D6D-CCF9-0785-3CEA20A8A961}"/>
              </a:ext>
            </a:extLst>
          </p:cNvPr>
          <p:cNvPicPr>
            <a:picLocks noChangeAspect="1"/>
          </p:cNvPicPr>
          <p:nvPr/>
        </p:nvPicPr>
        <p:blipFill>
          <a:blip r:embed="rId3"/>
          <a:stretch>
            <a:fillRect/>
          </a:stretch>
        </p:blipFill>
        <p:spPr>
          <a:xfrm>
            <a:off x="1671568" y="4053824"/>
            <a:ext cx="10246757" cy="6585852"/>
          </a:xfrm>
          <a:prstGeom prst="rect">
            <a:avLst/>
          </a:prstGeom>
        </p:spPr>
      </p:pic>
      <p:pic>
        <p:nvPicPr>
          <p:cNvPr id="16" name="Picture 15">
            <a:extLst>
              <a:ext uri="{FF2B5EF4-FFF2-40B4-BE49-F238E27FC236}">
                <a16:creationId xmlns:a16="http://schemas.microsoft.com/office/drawing/2014/main" id="{AA1934C3-0C56-2419-989D-CAB27E7BD34E}"/>
              </a:ext>
            </a:extLst>
          </p:cNvPr>
          <p:cNvPicPr>
            <a:picLocks noChangeAspect="1"/>
          </p:cNvPicPr>
          <p:nvPr/>
        </p:nvPicPr>
        <p:blipFill>
          <a:blip r:embed="rId4"/>
          <a:stretch>
            <a:fillRect/>
          </a:stretch>
        </p:blipFill>
        <p:spPr>
          <a:xfrm>
            <a:off x="12877273" y="1201245"/>
            <a:ext cx="10749559" cy="5178391"/>
          </a:xfrm>
          <a:prstGeom prst="rect">
            <a:avLst/>
          </a:prstGeom>
        </p:spPr>
      </p:pic>
      <p:sp>
        <p:nvSpPr>
          <p:cNvPr id="17" name="Slide Number Placeholder 16">
            <a:extLst>
              <a:ext uri="{FF2B5EF4-FFF2-40B4-BE49-F238E27FC236}">
                <a16:creationId xmlns:a16="http://schemas.microsoft.com/office/drawing/2014/main" id="{25156D43-C9AD-0F8C-89CF-6695BB1E64C3}"/>
              </a:ext>
            </a:extLst>
          </p:cNvPr>
          <p:cNvSpPr>
            <a:spLocks noGrp="1"/>
          </p:cNvSpPr>
          <p:nvPr>
            <p:ph type="sldNum" sz="quarter" idx="2"/>
          </p:nvPr>
        </p:nvSpPr>
        <p:spPr/>
        <p:txBody>
          <a:bodyPr/>
          <a:lstStyle/>
          <a:p>
            <a:fld id="{86CB4B4D-7CA3-9044-876B-883B54F8677D}" type="slidenum">
              <a:rPr lang="en-IN" smtClean="0"/>
              <a:t>3</a:t>
            </a:fld>
            <a:endParaRPr lang="en-IN"/>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113;p26"/>
          <p:cNvSpPr txBox="1"/>
          <p:nvPr/>
        </p:nvSpPr>
        <p:spPr>
          <a:xfrm>
            <a:off x="12923078" y="9168937"/>
            <a:ext cx="10520432"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algn="l" defTabSz="2072640">
              <a:defRPr sz="5100">
                <a:solidFill>
                  <a:srgbClr val="000000"/>
                </a:solidFill>
                <a:latin typeface="Calibri"/>
                <a:ea typeface="Calibri"/>
                <a:cs typeface="Calibri"/>
                <a:sym typeface="Calibri"/>
              </a:defRPr>
            </a:lvl1pPr>
          </a:lstStyle>
          <a:p>
            <a:r>
              <a:rPr lang="en-US" sz="4000" i="1" dirty="0"/>
              <a:t>“The fact that this solution is not just in the testing phase but is already being used by well-known companies makes me more inclined to trust and consider it for my startup.”</a:t>
            </a:r>
            <a:endParaRPr sz="4000" i="1" dirty="0"/>
          </a:p>
        </p:txBody>
      </p:sp>
      <p:sp>
        <p:nvSpPr>
          <p:cNvPr id="2" name="Rectangle 1">
            <a:extLst>
              <a:ext uri="{FF2B5EF4-FFF2-40B4-BE49-F238E27FC236}">
                <a16:creationId xmlns:a16="http://schemas.microsoft.com/office/drawing/2014/main" id="{2E44D2D8-E8F6-49E8-51C2-594A6996FCE6}"/>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Google Shape;112;p26">
            <a:extLst>
              <a:ext uri="{FF2B5EF4-FFF2-40B4-BE49-F238E27FC236}">
                <a16:creationId xmlns:a16="http://schemas.microsoft.com/office/drawing/2014/main" id="{E9EDAD46-0814-E539-879E-616D2E8A2C91}"/>
              </a:ext>
            </a:extLst>
          </p:cNvPr>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dirty="0">
                <a:solidFill>
                  <a:srgbClr val="374151"/>
                </a:solidFill>
                <a:latin typeface="Söhne"/>
              </a:rPr>
              <a:t>Social Proof Section</a:t>
            </a:r>
            <a:endParaRPr sz="7200" dirty="0"/>
          </a:p>
        </p:txBody>
      </p:sp>
      <p:sp>
        <p:nvSpPr>
          <p:cNvPr id="11" name="TextBox 10">
            <a:extLst>
              <a:ext uri="{FF2B5EF4-FFF2-40B4-BE49-F238E27FC236}">
                <a16:creationId xmlns:a16="http://schemas.microsoft.com/office/drawing/2014/main" id="{27A2302F-3322-2D95-EDFC-769CBC369D24}"/>
              </a:ext>
            </a:extLst>
          </p:cNvPr>
          <p:cNvSpPr txBox="1"/>
          <p:nvPr/>
        </p:nvSpPr>
        <p:spPr>
          <a:xfrm>
            <a:off x="12923078" y="5580727"/>
            <a:ext cx="10520432" cy="2554545"/>
          </a:xfrm>
          <a:prstGeom prst="rect">
            <a:avLst/>
          </a:prstGeom>
          <a:noFill/>
        </p:spPr>
        <p:txBody>
          <a:bodyPr wrap="square">
            <a:spAutoFit/>
          </a:bodyPr>
          <a:lstStyle/>
          <a:p>
            <a:r>
              <a:rPr lang="en-US"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“Seeing big names like Snapchat and HP as testimonials gives me confidence. It signals that this solution is already trusted by established companies.”</a:t>
            </a:r>
            <a:endParaRPr lang="en-IN"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36E7ADD-EDBE-599F-84DD-4DF3B13B5C18}"/>
              </a:ext>
            </a:extLst>
          </p:cNvPr>
          <p:cNvPicPr>
            <a:picLocks noChangeAspect="1"/>
          </p:cNvPicPr>
          <p:nvPr/>
        </p:nvPicPr>
        <p:blipFill>
          <a:blip r:embed="rId3"/>
          <a:stretch>
            <a:fillRect/>
          </a:stretch>
        </p:blipFill>
        <p:spPr>
          <a:xfrm>
            <a:off x="12739757" y="1228275"/>
            <a:ext cx="10887075" cy="3107947"/>
          </a:xfrm>
          <a:prstGeom prst="rect">
            <a:avLst/>
          </a:prstGeom>
        </p:spPr>
      </p:pic>
      <p:pic>
        <p:nvPicPr>
          <p:cNvPr id="4" name="Picture 3">
            <a:extLst>
              <a:ext uri="{FF2B5EF4-FFF2-40B4-BE49-F238E27FC236}">
                <a16:creationId xmlns:a16="http://schemas.microsoft.com/office/drawing/2014/main" id="{F7478A44-3E35-19FF-031E-CBFEF3640081}"/>
              </a:ext>
            </a:extLst>
          </p:cNvPr>
          <p:cNvPicPr>
            <a:picLocks noChangeAspect="1"/>
          </p:cNvPicPr>
          <p:nvPr/>
        </p:nvPicPr>
        <p:blipFill>
          <a:blip r:embed="rId4"/>
          <a:stretch>
            <a:fillRect/>
          </a:stretch>
        </p:blipFill>
        <p:spPr>
          <a:xfrm>
            <a:off x="1246392" y="4219600"/>
            <a:ext cx="9564746" cy="6147506"/>
          </a:xfrm>
          <a:prstGeom prst="rect">
            <a:avLst/>
          </a:prstGeom>
        </p:spPr>
      </p:pic>
      <p:sp>
        <p:nvSpPr>
          <p:cNvPr id="5" name="Slide Number Placeholder 4">
            <a:extLst>
              <a:ext uri="{FF2B5EF4-FFF2-40B4-BE49-F238E27FC236}">
                <a16:creationId xmlns:a16="http://schemas.microsoft.com/office/drawing/2014/main" id="{03D458A6-CD78-0BFC-A540-EFC71EF6A07B}"/>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4709465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44D2D8-E8F6-49E8-51C2-594A6996FCE6}"/>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Google Shape;112;p26">
            <a:extLst>
              <a:ext uri="{FF2B5EF4-FFF2-40B4-BE49-F238E27FC236}">
                <a16:creationId xmlns:a16="http://schemas.microsoft.com/office/drawing/2014/main" id="{E9EDAD46-0814-E539-879E-616D2E8A2C91}"/>
              </a:ext>
            </a:extLst>
          </p:cNvPr>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dirty="0">
                <a:solidFill>
                  <a:srgbClr val="374151"/>
                </a:solidFill>
                <a:latin typeface="Söhne"/>
              </a:rPr>
              <a:t>Deeply Understand Your Target Customer Section</a:t>
            </a:r>
            <a:endParaRPr sz="7200" dirty="0"/>
          </a:p>
        </p:txBody>
      </p:sp>
      <p:sp>
        <p:nvSpPr>
          <p:cNvPr id="11" name="TextBox 10">
            <a:extLst>
              <a:ext uri="{FF2B5EF4-FFF2-40B4-BE49-F238E27FC236}">
                <a16:creationId xmlns:a16="http://schemas.microsoft.com/office/drawing/2014/main" id="{27A2302F-3322-2D95-EDFC-769CBC369D24}"/>
              </a:ext>
            </a:extLst>
          </p:cNvPr>
          <p:cNvSpPr txBox="1"/>
          <p:nvPr/>
        </p:nvSpPr>
        <p:spPr>
          <a:xfrm>
            <a:off x="12617176" y="7467827"/>
            <a:ext cx="10520432" cy="3785652"/>
          </a:xfrm>
          <a:prstGeom prst="rect">
            <a:avLst/>
          </a:prstGeom>
          <a:noFill/>
        </p:spPr>
        <p:txBody>
          <a:bodyPr wrap="square">
            <a:spAutoFit/>
          </a:bodyPr>
          <a:lstStyle/>
          <a:p>
            <a:r>
              <a:rPr lang="en-US"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“This sentence speaks directly to me because we tried to do many interviews, but we can't seem to do more than 5 or 10 interviews. So, I believe this paragraph speaks directly to me because we need more interviews at the moment to better understand our target customers.”</a:t>
            </a:r>
            <a:endParaRPr lang="en-IN"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7478A44-3E35-19FF-031E-CBFEF3640081}"/>
              </a:ext>
            </a:extLst>
          </p:cNvPr>
          <p:cNvPicPr>
            <a:picLocks noChangeAspect="1"/>
          </p:cNvPicPr>
          <p:nvPr/>
        </p:nvPicPr>
        <p:blipFill>
          <a:blip r:embed="rId3"/>
          <a:stretch>
            <a:fillRect/>
          </a:stretch>
        </p:blipFill>
        <p:spPr>
          <a:xfrm>
            <a:off x="1246392" y="4219600"/>
            <a:ext cx="9564746" cy="6147506"/>
          </a:xfrm>
          <a:prstGeom prst="rect">
            <a:avLst/>
          </a:prstGeom>
        </p:spPr>
      </p:pic>
      <p:pic>
        <p:nvPicPr>
          <p:cNvPr id="8" name="Picture 7">
            <a:extLst>
              <a:ext uri="{FF2B5EF4-FFF2-40B4-BE49-F238E27FC236}">
                <a16:creationId xmlns:a16="http://schemas.microsoft.com/office/drawing/2014/main" id="{DBC4B800-8A1C-5FE9-BD97-B95DA7D5DA06}"/>
              </a:ext>
            </a:extLst>
          </p:cNvPr>
          <p:cNvPicPr>
            <a:picLocks noChangeAspect="1"/>
          </p:cNvPicPr>
          <p:nvPr/>
        </p:nvPicPr>
        <p:blipFill>
          <a:blip r:embed="rId4"/>
          <a:stretch>
            <a:fillRect/>
          </a:stretch>
        </p:blipFill>
        <p:spPr>
          <a:xfrm>
            <a:off x="13347807" y="3557386"/>
            <a:ext cx="9059170" cy="2884997"/>
          </a:xfrm>
          <a:prstGeom prst="rect">
            <a:avLst/>
          </a:prstGeom>
        </p:spPr>
      </p:pic>
      <p:sp>
        <p:nvSpPr>
          <p:cNvPr id="9" name="Slide Number Placeholder 8">
            <a:extLst>
              <a:ext uri="{FF2B5EF4-FFF2-40B4-BE49-F238E27FC236}">
                <a16:creationId xmlns:a16="http://schemas.microsoft.com/office/drawing/2014/main" id="{D55DC284-7E21-7D6F-A6E3-8D4F4C7EEF6F}"/>
              </a:ext>
            </a:extLst>
          </p:cNvPr>
          <p:cNvSpPr>
            <a:spLocks noGrp="1"/>
          </p:cNvSpPr>
          <p:nvPr>
            <p:ph type="sldNum" sz="quarter" idx="2"/>
          </p:nvPr>
        </p:nvSpPr>
        <p:spPr/>
        <p:txBody>
          <a:bodyPr/>
          <a:lstStyle/>
          <a:p>
            <a:fld id="{86CB4B4D-7CA3-9044-876B-883B54F8677D}" type="slidenum">
              <a:rPr lang="en-IN" smtClean="0"/>
              <a:t>5</a:t>
            </a:fld>
            <a:endParaRPr lang="en-IN"/>
          </a:p>
        </p:txBody>
      </p:sp>
    </p:spTree>
    <p:extLst>
      <p:ext uri="{BB962C8B-B14F-4D97-AF65-F5344CB8AC3E}">
        <p14:creationId xmlns:p14="http://schemas.microsoft.com/office/powerpoint/2010/main" val="8269489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113;p26"/>
          <p:cNvSpPr txBox="1"/>
          <p:nvPr/>
        </p:nvSpPr>
        <p:spPr>
          <a:xfrm>
            <a:off x="12191999" y="9056091"/>
            <a:ext cx="11819467"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algn="l" defTabSz="2072640">
              <a:defRPr sz="5100">
                <a:solidFill>
                  <a:srgbClr val="000000"/>
                </a:solidFill>
                <a:latin typeface="Calibri"/>
                <a:ea typeface="Calibri"/>
                <a:cs typeface="Calibri"/>
                <a:sym typeface="Calibri"/>
              </a:defRPr>
            </a:lvl1pPr>
          </a:lstStyle>
          <a:p>
            <a:r>
              <a:rPr lang="en-US" sz="4000" i="1" dirty="0"/>
              <a:t>“I think the value proposition is a little bit vague. I'm speaking from the perspective of being the first time I stumbled upon this website. So if I read 'launch a product-market fit externship,' I would be a little bit confused but curious to understand what does externship or a product-market fit externship means.”</a:t>
            </a:r>
            <a:endParaRPr sz="4000" i="1" dirty="0"/>
          </a:p>
        </p:txBody>
      </p:sp>
      <p:sp>
        <p:nvSpPr>
          <p:cNvPr id="2" name="Rectangle 1">
            <a:extLst>
              <a:ext uri="{FF2B5EF4-FFF2-40B4-BE49-F238E27FC236}">
                <a16:creationId xmlns:a16="http://schemas.microsoft.com/office/drawing/2014/main" id="{2E44D2D8-E8F6-49E8-51C2-594A6996FCE6}"/>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Google Shape;112;p26">
            <a:extLst>
              <a:ext uri="{FF2B5EF4-FFF2-40B4-BE49-F238E27FC236}">
                <a16:creationId xmlns:a16="http://schemas.microsoft.com/office/drawing/2014/main" id="{E9EDAD46-0814-E539-879E-616D2E8A2C91}"/>
              </a:ext>
            </a:extLst>
          </p:cNvPr>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dirty="0">
                <a:solidFill>
                  <a:srgbClr val="374151"/>
                </a:solidFill>
                <a:latin typeface="Söhne"/>
              </a:rPr>
              <a:t> Validate Your Solution with Target Customers Section</a:t>
            </a:r>
            <a:endParaRPr sz="7200" dirty="0"/>
          </a:p>
        </p:txBody>
      </p:sp>
      <p:sp>
        <p:nvSpPr>
          <p:cNvPr id="11" name="TextBox 10">
            <a:extLst>
              <a:ext uri="{FF2B5EF4-FFF2-40B4-BE49-F238E27FC236}">
                <a16:creationId xmlns:a16="http://schemas.microsoft.com/office/drawing/2014/main" id="{27A2302F-3322-2D95-EDFC-769CBC369D24}"/>
              </a:ext>
            </a:extLst>
          </p:cNvPr>
          <p:cNvSpPr txBox="1"/>
          <p:nvPr/>
        </p:nvSpPr>
        <p:spPr>
          <a:xfrm>
            <a:off x="12192000" y="6295685"/>
            <a:ext cx="11480800" cy="2554545"/>
          </a:xfrm>
          <a:prstGeom prst="rect">
            <a:avLst/>
          </a:prstGeom>
          <a:noFill/>
        </p:spPr>
        <p:txBody>
          <a:bodyPr wrap="square">
            <a:spAutoFit/>
          </a:bodyPr>
          <a:lstStyle/>
          <a:p>
            <a:r>
              <a:rPr lang="en-US"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“I was hoping to know more about, for example, validate your solution, how we can do that. Maybe instead of this picture, we can have a video explaining maybe the steps and more details.”</a:t>
            </a:r>
            <a:endParaRPr lang="en-IN"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7701620-C51C-C65F-3920-2BEC5CAB2262}"/>
              </a:ext>
            </a:extLst>
          </p:cNvPr>
          <p:cNvPicPr>
            <a:picLocks noChangeAspect="1"/>
          </p:cNvPicPr>
          <p:nvPr/>
        </p:nvPicPr>
        <p:blipFill>
          <a:blip r:embed="rId3"/>
          <a:stretch>
            <a:fillRect/>
          </a:stretch>
        </p:blipFill>
        <p:spPr>
          <a:xfrm>
            <a:off x="1246279" y="4329183"/>
            <a:ext cx="10275877" cy="6604568"/>
          </a:xfrm>
          <a:prstGeom prst="rect">
            <a:avLst/>
          </a:prstGeom>
        </p:spPr>
      </p:pic>
      <p:pic>
        <p:nvPicPr>
          <p:cNvPr id="4" name="Picture 3">
            <a:extLst>
              <a:ext uri="{FF2B5EF4-FFF2-40B4-BE49-F238E27FC236}">
                <a16:creationId xmlns:a16="http://schemas.microsoft.com/office/drawing/2014/main" id="{720EC750-E13D-EB17-4B79-E60E6A91B009}"/>
              </a:ext>
            </a:extLst>
          </p:cNvPr>
          <p:cNvPicPr>
            <a:picLocks noChangeAspect="1"/>
          </p:cNvPicPr>
          <p:nvPr/>
        </p:nvPicPr>
        <p:blipFill>
          <a:blip r:embed="rId4"/>
          <a:stretch>
            <a:fillRect/>
          </a:stretch>
        </p:blipFill>
        <p:spPr>
          <a:xfrm>
            <a:off x="13868400" y="2836287"/>
            <a:ext cx="8996432" cy="3253537"/>
          </a:xfrm>
          <a:prstGeom prst="rect">
            <a:avLst/>
          </a:prstGeom>
        </p:spPr>
      </p:pic>
      <p:sp>
        <p:nvSpPr>
          <p:cNvPr id="5" name="Slide Number Placeholder 4">
            <a:extLst>
              <a:ext uri="{FF2B5EF4-FFF2-40B4-BE49-F238E27FC236}">
                <a16:creationId xmlns:a16="http://schemas.microsoft.com/office/drawing/2014/main" id="{2DFC1AB7-0F3F-60C3-028B-3F2DCC5D4DD7}"/>
              </a:ext>
            </a:extLst>
          </p:cNvPr>
          <p:cNvSpPr>
            <a:spLocks noGrp="1"/>
          </p:cNvSpPr>
          <p:nvPr>
            <p:ph type="sldNum" sz="quarter" idx="2"/>
          </p:nvPr>
        </p:nvSpPr>
        <p:spPr/>
        <p:txBody>
          <a:bodyPr/>
          <a:lstStyle/>
          <a:p>
            <a:fld id="{86CB4B4D-7CA3-9044-876B-883B54F8677D}" type="slidenum">
              <a:rPr lang="en-IN" smtClean="0"/>
              <a:t>6</a:t>
            </a:fld>
            <a:endParaRPr lang="en-IN"/>
          </a:p>
        </p:txBody>
      </p:sp>
    </p:spTree>
    <p:extLst>
      <p:ext uri="{BB962C8B-B14F-4D97-AF65-F5344CB8AC3E}">
        <p14:creationId xmlns:p14="http://schemas.microsoft.com/office/powerpoint/2010/main" val="27208728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113;p26"/>
          <p:cNvSpPr txBox="1"/>
          <p:nvPr/>
        </p:nvSpPr>
        <p:spPr>
          <a:xfrm>
            <a:off x="12632267" y="9420001"/>
            <a:ext cx="10520432"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algn="l" defTabSz="2072640">
              <a:defRPr sz="5100">
                <a:solidFill>
                  <a:srgbClr val="000000"/>
                </a:solidFill>
                <a:latin typeface="Calibri"/>
                <a:ea typeface="Calibri"/>
                <a:cs typeface="Calibri"/>
                <a:sym typeface="Calibri"/>
              </a:defRPr>
            </a:lvl1pPr>
          </a:lstStyle>
          <a:p>
            <a:r>
              <a:rPr lang="en-US" sz="4000" i="1" dirty="0"/>
              <a:t>“I resonate with the statements about building traction and understanding your target customer, but I think the value proposition is a little bit vague. I was hoping to see more education about this part.”</a:t>
            </a:r>
            <a:endParaRPr sz="4000" i="1" dirty="0"/>
          </a:p>
        </p:txBody>
      </p:sp>
      <p:sp>
        <p:nvSpPr>
          <p:cNvPr id="2" name="Rectangle 1">
            <a:extLst>
              <a:ext uri="{FF2B5EF4-FFF2-40B4-BE49-F238E27FC236}">
                <a16:creationId xmlns:a16="http://schemas.microsoft.com/office/drawing/2014/main" id="{2E44D2D8-E8F6-49E8-51C2-594A6996FCE6}"/>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Google Shape;112;p26">
            <a:extLst>
              <a:ext uri="{FF2B5EF4-FFF2-40B4-BE49-F238E27FC236}">
                <a16:creationId xmlns:a16="http://schemas.microsoft.com/office/drawing/2014/main" id="{E9EDAD46-0814-E539-879E-616D2E8A2C91}"/>
              </a:ext>
            </a:extLst>
          </p:cNvPr>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dirty="0">
                <a:solidFill>
                  <a:srgbClr val="374151"/>
                </a:solidFill>
                <a:latin typeface="Söhne"/>
              </a:rPr>
              <a:t>Build Traction with Your Early Adopters Section</a:t>
            </a:r>
            <a:endParaRPr sz="7200" dirty="0"/>
          </a:p>
        </p:txBody>
      </p:sp>
      <p:sp>
        <p:nvSpPr>
          <p:cNvPr id="11" name="TextBox 10">
            <a:extLst>
              <a:ext uri="{FF2B5EF4-FFF2-40B4-BE49-F238E27FC236}">
                <a16:creationId xmlns:a16="http://schemas.microsoft.com/office/drawing/2014/main" id="{27A2302F-3322-2D95-EDFC-769CBC369D24}"/>
              </a:ext>
            </a:extLst>
          </p:cNvPr>
          <p:cNvSpPr txBox="1"/>
          <p:nvPr/>
        </p:nvSpPr>
        <p:spPr>
          <a:xfrm>
            <a:off x="12632267" y="5690240"/>
            <a:ext cx="10520432" cy="3170099"/>
          </a:xfrm>
          <a:prstGeom prst="rect">
            <a:avLst/>
          </a:prstGeom>
          <a:noFill/>
        </p:spPr>
        <p:txBody>
          <a:bodyPr wrap="square">
            <a:spAutoFit/>
          </a:bodyPr>
          <a:lstStyle/>
          <a:p>
            <a:r>
              <a:rPr lang="en-US"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“This part specifically speaks to me because, as a startup, you test more to see which channel is most effective for your offer. So, it's ideal if we can get a framework for how to choose the perfect channel before the testing.”</a:t>
            </a:r>
            <a:endParaRPr lang="en-IN"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CC6B7F0-B3BF-2900-5426-7F63A36C1989}"/>
              </a:ext>
            </a:extLst>
          </p:cNvPr>
          <p:cNvPicPr>
            <a:picLocks noChangeAspect="1"/>
          </p:cNvPicPr>
          <p:nvPr/>
        </p:nvPicPr>
        <p:blipFill>
          <a:blip r:embed="rId3"/>
          <a:stretch>
            <a:fillRect/>
          </a:stretch>
        </p:blipFill>
        <p:spPr>
          <a:xfrm>
            <a:off x="1560385" y="3930473"/>
            <a:ext cx="9717216" cy="6245502"/>
          </a:xfrm>
          <a:prstGeom prst="rect">
            <a:avLst/>
          </a:prstGeom>
        </p:spPr>
      </p:pic>
      <p:pic>
        <p:nvPicPr>
          <p:cNvPr id="4" name="Picture 3">
            <a:extLst>
              <a:ext uri="{FF2B5EF4-FFF2-40B4-BE49-F238E27FC236}">
                <a16:creationId xmlns:a16="http://schemas.microsoft.com/office/drawing/2014/main" id="{CE22A361-71EB-0C97-AD61-47FCAD7DC8F6}"/>
              </a:ext>
            </a:extLst>
          </p:cNvPr>
          <p:cNvPicPr>
            <a:picLocks noChangeAspect="1"/>
          </p:cNvPicPr>
          <p:nvPr/>
        </p:nvPicPr>
        <p:blipFill>
          <a:blip r:embed="rId4"/>
          <a:stretch>
            <a:fillRect/>
          </a:stretch>
        </p:blipFill>
        <p:spPr>
          <a:xfrm>
            <a:off x="17022832" y="2714392"/>
            <a:ext cx="6604000" cy="2432161"/>
          </a:xfrm>
          <a:prstGeom prst="rect">
            <a:avLst/>
          </a:prstGeom>
        </p:spPr>
      </p:pic>
      <p:sp>
        <p:nvSpPr>
          <p:cNvPr id="5" name="Slide Number Placeholder 4">
            <a:extLst>
              <a:ext uri="{FF2B5EF4-FFF2-40B4-BE49-F238E27FC236}">
                <a16:creationId xmlns:a16="http://schemas.microsoft.com/office/drawing/2014/main" id="{C9E5320F-A84E-AF9B-54CA-599ECEF52EA8}"/>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42049368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113;p26"/>
          <p:cNvSpPr txBox="1"/>
          <p:nvPr/>
        </p:nvSpPr>
        <p:spPr>
          <a:xfrm>
            <a:off x="13546666" y="8634902"/>
            <a:ext cx="10520432"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algn="l" defTabSz="2072640">
              <a:defRPr sz="5100">
                <a:solidFill>
                  <a:srgbClr val="000000"/>
                </a:solidFill>
                <a:latin typeface="Calibri"/>
                <a:ea typeface="Calibri"/>
                <a:cs typeface="Calibri"/>
                <a:sym typeface="Calibri"/>
              </a:defRPr>
            </a:lvl1pPr>
          </a:lstStyle>
          <a:p>
            <a:r>
              <a:rPr lang="en-US" sz="4000" i="1" dirty="0"/>
              <a:t>“I think if it was a paragraph, rather than bullets, I think it will have more value in it.”</a:t>
            </a:r>
            <a:endParaRPr sz="4000" i="1" dirty="0"/>
          </a:p>
        </p:txBody>
      </p:sp>
      <p:sp>
        <p:nvSpPr>
          <p:cNvPr id="2" name="Rectangle 1">
            <a:extLst>
              <a:ext uri="{FF2B5EF4-FFF2-40B4-BE49-F238E27FC236}">
                <a16:creationId xmlns:a16="http://schemas.microsoft.com/office/drawing/2014/main" id="{2E44D2D8-E8F6-49E8-51C2-594A6996FCE6}"/>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Google Shape;112;p26">
            <a:extLst>
              <a:ext uri="{FF2B5EF4-FFF2-40B4-BE49-F238E27FC236}">
                <a16:creationId xmlns:a16="http://schemas.microsoft.com/office/drawing/2014/main" id="{E9EDAD46-0814-E539-879E-616D2E8A2C91}"/>
              </a:ext>
            </a:extLst>
          </p:cNvPr>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dirty="0">
                <a:solidFill>
                  <a:srgbClr val="374151"/>
                </a:solidFill>
                <a:latin typeface="Söhne"/>
              </a:rPr>
              <a:t>Hero/Summary/Overview Section</a:t>
            </a:r>
            <a:endParaRPr sz="7200" dirty="0"/>
          </a:p>
        </p:txBody>
      </p:sp>
      <p:sp>
        <p:nvSpPr>
          <p:cNvPr id="11" name="TextBox 10">
            <a:extLst>
              <a:ext uri="{FF2B5EF4-FFF2-40B4-BE49-F238E27FC236}">
                <a16:creationId xmlns:a16="http://schemas.microsoft.com/office/drawing/2014/main" id="{27A2302F-3322-2D95-EDFC-769CBC369D24}"/>
              </a:ext>
            </a:extLst>
          </p:cNvPr>
          <p:cNvSpPr txBox="1"/>
          <p:nvPr/>
        </p:nvSpPr>
        <p:spPr>
          <a:xfrm>
            <a:off x="13546666" y="5236524"/>
            <a:ext cx="10520432" cy="2554545"/>
          </a:xfrm>
          <a:prstGeom prst="rect">
            <a:avLst/>
          </a:prstGeom>
          <a:noFill/>
        </p:spPr>
        <p:txBody>
          <a:bodyPr wrap="square">
            <a:spAutoFit/>
          </a:bodyPr>
          <a:lstStyle/>
          <a:p>
            <a:r>
              <a:rPr lang="en-US"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“So the term 'accelerate' does resonate. I think it's very relevant to my position at the moment. I'm interested to see how, as a startup, we can accelerate building a market-fit product.”</a:t>
            </a:r>
            <a:endParaRPr lang="en-IN"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D2C7549-48BC-7F48-29AE-F8EEA04B0FE0}"/>
              </a:ext>
            </a:extLst>
          </p:cNvPr>
          <p:cNvPicPr>
            <a:picLocks noChangeAspect="1"/>
          </p:cNvPicPr>
          <p:nvPr/>
        </p:nvPicPr>
        <p:blipFill>
          <a:blip r:embed="rId3"/>
          <a:stretch>
            <a:fillRect/>
          </a:stretch>
        </p:blipFill>
        <p:spPr>
          <a:xfrm>
            <a:off x="1320801" y="3923529"/>
            <a:ext cx="11374940" cy="7310964"/>
          </a:xfrm>
          <a:prstGeom prst="rect">
            <a:avLst/>
          </a:prstGeom>
        </p:spPr>
      </p:pic>
      <p:sp>
        <p:nvSpPr>
          <p:cNvPr id="4" name="Google Shape;113;p26">
            <a:extLst>
              <a:ext uri="{FF2B5EF4-FFF2-40B4-BE49-F238E27FC236}">
                <a16:creationId xmlns:a16="http://schemas.microsoft.com/office/drawing/2014/main" id="{C6CE690C-CC6E-2128-2317-CDED4123484A}"/>
              </a:ext>
            </a:extLst>
          </p:cNvPr>
          <p:cNvSpPr txBox="1"/>
          <p:nvPr/>
        </p:nvSpPr>
        <p:spPr>
          <a:xfrm>
            <a:off x="13546666" y="10823573"/>
            <a:ext cx="10520432"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algn="l" defTabSz="2072640">
              <a:defRPr sz="5100">
                <a:solidFill>
                  <a:srgbClr val="000000"/>
                </a:solidFill>
                <a:latin typeface="Calibri"/>
                <a:ea typeface="Calibri"/>
                <a:cs typeface="Calibri"/>
                <a:sym typeface="Calibri"/>
              </a:defRPr>
            </a:lvl1pPr>
          </a:lstStyle>
          <a:p>
            <a:r>
              <a:rPr lang="en-US" sz="4000" i="1" dirty="0"/>
              <a:t>“The value proposition is a little bit vague. I was maybe hoping to see more education about this part.”</a:t>
            </a:r>
            <a:endParaRPr sz="4000" i="1" dirty="0"/>
          </a:p>
        </p:txBody>
      </p:sp>
      <p:pic>
        <p:nvPicPr>
          <p:cNvPr id="8" name="Picture 7">
            <a:extLst>
              <a:ext uri="{FF2B5EF4-FFF2-40B4-BE49-F238E27FC236}">
                <a16:creationId xmlns:a16="http://schemas.microsoft.com/office/drawing/2014/main" id="{764D473C-A1A0-6820-2347-C97559879DF9}"/>
              </a:ext>
            </a:extLst>
          </p:cNvPr>
          <p:cNvPicPr>
            <a:picLocks noChangeAspect="1"/>
          </p:cNvPicPr>
          <p:nvPr/>
        </p:nvPicPr>
        <p:blipFill>
          <a:blip r:embed="rId4"/>
          <a:stretch>
            <a:fillRect/>
          </a:stretch>
        </p:blipFill>
        <p:spPr>
          <a:xfrm>
            <a:off x="15313245" y="889642"/>
            <a:ext cx="7749954" cy="3842739"/>
          </a:xfrm>
          <a:prstGeom prst="rect">
            <a:avLst/>
          </a:prstGeom>
        </p:spPr>
      </p:pic>
      <p:sp>
        <p:nvSpPr>
          <p:cNvPr id="9" name="Slide Number Placeholder 8">
            <a:extLst>
              <a:ext uri="{FF2B5EF4-FFF2-40B4-BE49-F238E27FC236}">
                <a16:creationId xmlns:a16="http://schemas.microsoft.com/office/drawing/2014/main" id="{6DCB0FB8-727D-7AD5-1D81-ED7BAD9CC822}"/>
              </a:ext>
            </a:extLst>
          </p:cNvPr>
          <p:cNvSpPr>
            <a:spLocks noGrp="1"/>
          </p:cNvSpPr>
          <p:nvPr>
            <p:ph type="sldNum" sz="quarter" idx="2"/>
          </p:nvPr>
        </p:nvSpPr>
        <p:spPr/>
        <p:txBody>
          <a:bodyPr/>
          <a:lstStyle/>
          <a:p>
            <a:fld id="{86CB4B4D-7CA3-9044-876B-883B54F8677D}" type="slidenum">
              <a:rPr lang="en-IN" smtClean="0"/>
              <a:t>8</a:t>
            </a:fld>
            <a:endParaRPr lang="en-IN"/>
          </a:p>
        </p:txBody>
      </p:sp>
    </p:spTree>
    <p:extLst>
      <p:ext uri="{BB962C8B-B14F-4D97-AF65-F5344CB8AC3E}">
        <p14:creationId xmlns:p14="http://schemas.microsoft.com/office/powerpoint/2010/main" val="15802078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113;p26"/>
          <p:cNvSpPr txBox="1"/>
          <p:nvPr/>
        </p:nvSpPr>
        <p:spPr>
          <a:xfrm>
            <a:off x="13106400" y="8593674"/>
            <a:ext cx="10520432" cy="821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oAutofit/>
          </a:bodyPr>
          <a:lstStyle>
            <a:lvl1pPr algn="l" defTabSz="2072640">
              <a:defRPr sz="5100">
                <a:solidFill>
                  <a:srgbClr val="000000"/>
                </a:solidFill>
                <a:latin typeface="Calibri"/>
                <a:ea typeface="Calibri"/>
                <a:cs typeface="Calibri"/>
                <a:sym typeface="Calibri"/>
              </a:defRPr>
            </a:lvl1pPr>
          </a:lstStyle>
          <a:p>
            <a:r>
              <a:rPr lang="en-US" sz="4000" i="1" dirty="0"/>
              <a:t>“I think the first two are great. Large project teams, we separate social puts in-person teams in order, teams men or results. I get the idea that the externship offers a lot of teams, but does it offer a number depending on the size of the startup, maybe?”</a:t>
            </a:r>
            <a:endParaRPr sz="4000" i="1" dirty="0"/>
          </a:p>
        </p:txBody>
      </p:sp>
      <p:sp>
        <p:nvSpPr>
          <p:cNvPr id="2" name="Rectangle 1">
            <a:extLst>
              <a:ext uri="{FF2B5EF4-FFF2-40B4-BE49-F238E27FC236}">
                <a16:creationId xmlns:a16="http://schemas.microsoft.com/office/drawing/2014/main" id="{2E44D2D8-E8F6-49E8-51C2-594A6996FCE6}"/>
              </a:ext>
            </a:extLst>
          </p:cNvPr>
          <p:cNvSpPr/>
          <p:nvPr/>
        </p:nvSpPr>
        <p:spPr>
          <a:xfrm>
            <a:off x="454124" y="1396557"/>
            <a:ext cx="8229601" cy="144000"/>
          </a:xfrm>
          <a:prstGeom prst="rect">
            <a:avLst/>
          </a:prstGeom>
          <a:solidFill>
            <a:srgbClr val="777777"/>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Google Shape;112;p26">
            <a:extLst>
              <a:ext uri="{FF2B5EF4-FFF2-40B4-BE49-F238E27FC236}">
                <a16:creationId xmlns:a16="http://schemas.microsoft.com/office/drawing/2014/main" id="{E9EDAD46-0814-E539-879E-616D2E8A2C91}"/>
              </a:ext>
            </a:extLst>
          </p:cNvPr>
          <p:cNvSpPr txBox="1">
            <a:spLocks noGrp="1"/>
          </p:cNvSpPr>
          <p:nvPr>
            <p:ph type="title"/>
          </p:nvPr>
        </p:nvSpPr>
        <p:spPr>
          <a:xfrm>
            <a:off x="375183" y="1026157"/>
            <a:ext cx="20357560" cy="1784855"/>
          </a:xfrm>
          <a:prstGeom prst="rect">
            <a:avLst/>
          </a:prstGeom>
        </p:spPr>
        <p:txBody>
          <a:bodyPr>
            <a:noAutofit/>
          </a:bodyPr>
          <a:lstStyle>
            <a:lvl1pPr>
              <a:defRPr b="1">
                <a:solidFill>
                  <a:srgbClr val="535353"/>
                </a:solidFill>
              </a:defRPr>
            </a:lvl1pPr>
          </a:lstStyle>
          <a:p>
            <a:pPr algn="l"/>
            <a:r>
              <a:rPr lang="en-US" sz="7200" b="0" dirty="0">
                <a:solidFill>
                  <a:srgbClr val="374151"/>
                </a:solidFill>
                <a:latin typeface="Söhne"/>
              </a:rPr>
              <a:t>Advantage &amp; Get Started Section</a:t>
            </a:r>
            <a:endParaRPr sz="7200" dirty="0"/>
          </a:p>
        </p:txBody>
      </p:sp>
      <p:sp>
        <p:nvSpPr>
          <p:cNvPr id="11" name="TextBox 10">
            <a:extLst>
              <a:ext uri="{FF2B5EF4-FFF2-40B4-BE49-F238E27FC236}">
                <a16:creationId xmlns:a16="http://schemas.microsoft.com/office/drawing/2014/main" id="{27A2302F-3322-2D95-EDFC-769CBC369D24}"/>
              </a:ext>
            </a:extLst>
          </p:cNvPr>
          <p:cNvSpPr txBox="1"/>
          <p:nvPr/>
        </p:nvSpPr>
        <p:spPr>
          <a:xfrm>
            <a:off x="13106400" y="5651448"/>
            <a:ext cx="10520432" cy="1938992"/>
          </a:xfrm>
          <a:prstGeom prst="rect">
            <a:avLst/>
          </a:prstGeom>
          <a:noFill/>
        </p:spPr>
        <p:txBody>
          <a:bodyPr wrap="square">
            <a:spAutoFit/>
          </a:bodyPr>
          <a:lstStyle/>
          <a:p>
            <a:r>
              <a:rPr lang="en-US"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“I'm interested to know more about the solution. The previous sections did spark a lot of my interest. So, yes, I would fill the form.”</a:t>
            </a:r>
            <a:endParaRPr lang="en-IN" sz="4000" i="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3E1D5C6-DA8B-BBB7-76BB-A2AC178B484C}"/>
              </a:ext>
            </a:extLst>
          </p:cNvPr>
          <p:cNvPicPr>
            <a:picLocks noChangeAspect="1"/>
          </p:cNvPicPr>
          <p:nvPr/>
        </p:nvPicPr>
        <p:blipFill>
          <a:blip r:embed="rId3"/>
          <a:stretch>
            <a:fillRect/>
          </a:stretch>
        </p:blipFill>
        <p:spPr>
          <a:xfrm>
            <a:off x="1223460" y="3604088"/>
            <a:ext cx="10968540" cy="7049760"/>
          </a:xfrm>
          <a:prstGeom prst="rect">
            <a:avLst/>
          </a:prstGeom>
        </p:spPr>
      </p:pic>
      <p:pic>
        <p:nvPicPr>
          <p:cNvPr id="4" name="Picture 3">
            <a:extLst>
              <a:ext uri="{FF2B5EF4-FFF2-40B4-BE49-F238E27FC236}">
                <a16:creationId xmlns:a16="http://schemas.microsoft.com/office/drawing/2014/main" id="{2CC9A8EE-B602-AF87-D325-D9B4E8448568}"/>
              </a:ext>
            </a:extLst>
          </p:cNvPr>
          <p:cNvPicPr>
            <a:picLocks noChangeAspect="1"/>
          </p:cNvPicPr>
          <p:nvPr/>
        </p:nvPicPr>
        <p:blipFill>
          <a:blip r:embed="rId4"/>
          <a:stretch>
            <a:fillRect/>
          </a:stretch>
        </p:blipFill>
        <p:spPr>
          <a:xfrm>
            <a:off x="15543363" y="1026157"/>
            <a:ext cx="8083469" cy="3097042"/>
          </a:xfrm>
          <a:prstGeom prst="rect">
            <a:avLst/>
          </a:prstGeom>
        </p:spPr>
      </p:pic>
      <p:sp>
        <p:nvSpPr>
          <p:cNvPr id="5" name="Slide Number Placeholder 4">
            <a:extLst>
              <a:ext uri="{FF2B5EF4-FFF2-40B4-BE49-F238E27FC236}">
                <a16:creationId xmlns:a16="http://schemas.microsoft.com/office/drawing/2014/main" id="{86E5E293-195D-7C3F-1F98-3C279A7B8345}"/>
              </a:ext>
            </a:extLst>
          </p:cNvPr>
          <p:cNvSpPr>
            <a:spLocks noGrp="1"/>
          </p:cNvSpPr>
          <p:nvPr>
            <p:ph type="sldNum" sz="quarter" idx="2"/>
          </p:nvPr>
        </p:nvSpPr>
        <p:spPr/>
        <p:txBody>
          <a:bodyPr/>
          <a:lstStyle/>
          <a:p>
            <a:fld id="{86CB4B4D-7CA3-9044-876B-883B54F8677D}" type="slidenum">
              <a:rPr lang="en-IN" smtClean="0"/>
              <a:t>9</a:t>
            </a:fld>
            <a:endParaRPr lang="en-IN"/>
          </a:p>
        </p:txBody>
      </p:sp>
    </p:spTree>
    <p:extLst>
      <p:ext uri="{BB962C8B-B14F-4D97-AF65-F5344CB8AC3E}">
        <p14:creationId xmlns:p14="http://schemas.microsoft.com/office/powerpoint/2010/main" val="657791725"/>
      </p:ext>
    </p:extLst>
  </p:cSld>
  <p:clrMapOvr>
    <a:masterClrMapping/>
  </p:clrMapOvr>
  <p:transition spd="med"/>
</p:sld>
</file>

<file path=ppt/theme/theme1.xml><?xml version="1.0" encoding="utf-8"?>
<a:theme xmlns:a="http://schemas.openxmlformats.org/drawingml/2006/main" name="Basis">
  <a:themeElements>
    <a:clrScheme name="Custom 2">
      <a:dk1>
        <a:srgbClr val="FFFE99"/>
      </a:dk1>
      <a:lt1>
        <a:srgbClr val="FFFE99"/>
      </a:lt1>
      <a:dk2>
        <a:srgbClr val="FFFE99"/>
      </a:dk2>
      <a:lt2>
        <a:srgbClr val="FFFE99"/>
      </a:lt2>
      <a:accent1>
        <a:srgbClr val="FFFF00"/>
      </a:accent1>
      <a:accent2>
        <a:srgbClr val="FFFF00"/>
      </a:accent2>
      <a:accent3>
        <a:srgbClr val="FFFF00"/>
      </a:accent3>
      <a:accent4>
        <a:srgbClr val="FFFF00"/>
      </a:accent4>
      <a:accent5>
        <a:srgbClr val="FFFF00"/>
      </a:accent5>
      <a:accent6>
        <a:srgbClr val="FFFF00"/>
      </a:accent6>
      <a:hlink>
        <a:srgbClr val="FFFF00"/>
      </a:hlink>
      <a:folHlink>
        <a:srgbClr val="FFFF0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1110</TotalTime>
  <Words>1436</Words>
  <Application>Microsoft Office PowerPoint</Application>
  <PresentationFormat>Custom</PresentationFormat>
  <Paragraphs>130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Helvetica Neue</vt:lpstr>
      <vt:lpstr>Söhne</vt:lpstr>
      <vt:lpstr>Basis</vt:lpstr>
      <vt:lpstr>Unlocking Startup Success: A Deep Dive into Customer Insights</vt:lpstr>
      <vt:lpstr>Resonance Ranking: Unveiling the Impactful Sections</vt:lpstr>
      <vt:lpstr>The Problem Section</vt:lpstr>
      <vt:lpstr>Social Proof Section</vt:lpstr>
      <vt:lpstr>Deeply Understand Your Target Customer Section</vt:lpstr>
      <vt:lpstr> Validate Your Solution with Target Customers Section</vt:lpstr>
      <vt:lpstr>Build Traction with Your Early Adopters Section</vt:lpstr>
      <vt:lpstr>Hero/Summary/Overview Section</vt:lpstr>
      <vt:lpstr>Advantage &amp; Get Started Section</vt:lpstr>
      <vt:lpstr>Meet Our Team Section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Kovi Anusha</cp:lastModifiedBy>
  <cp:revision>6</cp:revision>
  <dcterms:modified xsi:type="dcterms:W3CDTF">2023-12-03T22:31:49Z</dcterms:modified>
</cp:coreProperties>
</file>