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y="6858000" cx="9144000"/>
  <p:notesSz cx="6692900" cy="9867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09">
          <p15:clr>
            <a:srgbClr val="000000"/>
          </p15:clr>
        </p15:guide>
        <p15:guide id="2" pos="21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7" roundtripDataSignature="AMtx7mgWcOMglwV/AakE6hNdT6cWyRVR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B62720-4406-422B-B260-BCBC38A4AEF7}">
  <a:tblStyle styleId="{63B62720-4406-422B-B260-BCBC38A4AE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9" orient="horz"/>
        <p:guide pos="21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customschemas.google.com/relationships/presentationmetadata" Target="metadata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90950" y="0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0"/>
            <a:ext cx="66929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0" y="0"/>
            <a:ext cx="66929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DBA is a key person and takes care of most administrative tasks as mentioned in the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Database designers, design the database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Application programmers, make use of the various database elements and write programs to retrieve data from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End users use the DBMS.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traditional approach, information is stored in flat files which are maintained by the file system of  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programs go through the file system to access these flat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4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4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Though logically data is viewed as existing in the form of two dimensional tables, actually, the data is stored under the file system only.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RDBMS provides an abstraction on top of the file system and gives an illusion that data resides in the form of tables.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was stored in the form of records in the files.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 consists of various fields which are delimited by a space , comma , tab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 used to mark the end of records and end of files.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56:notes"/>
          <p:cNvSpPr/>
          <p:nvPr>
            <p:ph idx="2" type="sldImg"/>
          </p:nvPr>
        </p:nvSpPr>
        <p:spPr>
          <a:xfrm>
            <a:off x="1044575" y="860425"/>
            <a:ext cx="4608512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56:notes"/>
          <p:cNvSpPr txBox="1"/>
          <p:nvPr>
            <p:ph idx="1" type="body"/>
          </p:nvPr>
        </p:nvSpPr>
        <p:spPr>
          <a:xfrm>
            <a:off x="890587" y="4691062"/>
            <a:ext cx="4911725" cy="415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58:notes"/>
          <p:cNvSpPr/>
          <p:nvPr>
            <p:ph idx="2" type="sldImg"/>
          </p:nvPr>
        </p:nvSpPr>
        <p:spPr>
          <a:xfrm>
            <a:off x="1044575" y="860425"/>
            <a:ext cx="4608512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58:notes"/>
          <p:cNvSpPr txBox="1"/>
          <p:nvPr>
            <p:ph idx="1" type="body"/>
          </p:nvPr>
        </p:nvSpPr>
        <p:spPr>
          <a:xfrm>
            <a:off x="890587" y="4691062"/>
            <a:ext cx="4911725" cy="415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Services provided by a DBMS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management 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support 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Concurrency control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Recovery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and integrity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Utilities- facilities like data import &amp; export, user management, backup, performance analysis, logging &amp; audit, physical storage control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61:notes"/>
          <p:cNvSpPr/>
          <p:nvPr>
            <p:ph idx="2" type="sldImg"/>
          </p:nvPr>
        </p:nvSpPr>
        <p:spPr>
          <a:xfrm>
            <a:off x="1044575" y="860425"/>
            <a:ext cx="4608512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61:notes"/>
          <p:cNvSpPr txBox="1"/>
          <p:nvPr>
            <p:ph idx="1" type="body"/>
          </p:nvPr>
        </p:nvSpPr>
        <p:spPr>
          <a:xfrm>
            <a:off x="890587" y="4691062"/>
            <a:ext cx="4911725" cy="415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p6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6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0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7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6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6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7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7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8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8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9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9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1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1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2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2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/>
        </p:nvSpPr>
        <p:spPr>
          <a:xfrm>
            <a:off x="3790950" y="9374187"/>
            <a:ext cx="2900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69925" y="4687887"/>
            <a:ext cx="5353050" cy="44402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881062" y="739775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5"/>
          <p:cNvSpPr txBox="1"/>
          <p:nvPr>
            <p:ph type="ctrTitle"/>
          </p:nvPr>
        </p:nvSpPr>
        <p:spPr>
          <a:xfrm>
            <a:off x="439738" y="73342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5"/>
          <p:cNvSpPr txBox="1"/>
          <p:nvPr>
            <p:ph idx="1" type="subTitle"/>
          </p:nvPr>
        </p:nvSpPr>
        <p:spPr>
          <a:xfrm>
            <a:off x="422275" y="2298700"/>
            <a:ext cx="6400800" cy="5715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b="1" sz="1800">
                <a:solidFill>
                  <a:srgbClr val="FFCC66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9"/>
          <p:cNvSpPr txBox="1"/>
          <p:nvPr>
            <p:ph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9"/>
          <p:cNvSpPr txBox="1"/>
          <p:nvPr>
            <p:ph idx="1" type="body"/>
          </p:nvPr>
        </p:nvSpPr>
        <p:spPr>
          <a:xfrm>
            <a:off x="152400" y="1187450"/>
            <a:ext cx="4038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78" name="Google Shape;78;p99"/>
          <p:cNvSpPr txBox="1"/>
          <p:nvPr>
            <p:ph idx="2" type="body"/>
          </p:nvPr>
        </p:nvSpPr>
        <p:spPr>
          <a:xfrm>
            <a:off x="4343400" y="1187450"/>
            <a:ext cx="4038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79" name="Google Shape;79;p99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3" name="Google Shape;83;p100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7"/>
          <p:cNvSpPr txBox="1"/>
          <p:nvPr>
            <p:ph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7"/>
          <p:cNvSpPr txBox="1"/>
          <p:nvPr>
            <p:ph idx="1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8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3"/>
          <p:cNvSpPr txBox="1"/>
          <p:nvPr>
            <p:ph type="title"/>
          </p:nvPr>
        </p:nvSpPr>
        <p:spPr>
          <a:xfrm rot="5400000">
            <a:off x="4277519" y="1964531"/>
            <a:ext cx="6151563" cy="20574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3"/>
          <p:cNvSpPr txBox="1"/>
          <p:nvPr>
            <p:ph idx="1" type="body"/>
          </p:nvPr>
        </p:nvSpPr>
        <p:spPr>
          <a:xfrm rot="5400000">
            <a:off x="86519" y="-16669"/>
            <a:ext cx="61515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3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4"/>
          <p:cNvSpPr txBox="1"/>
          <p:nvPr>
            <p:ph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4"/>
          <p:cNvSpPr txBox="1"/>
          <p:nvPr>
            <p:ph idx="1" type="body"/>
          </p:nvPr>
        </p:nvSpPr>
        <p:spPr>
          <a:xfrm rot="5400000">
            <a:off x="1826419" y="-486569"/>
            <a:ext cx="48815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4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95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⮚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63" name="Google Shape;63;p9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6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7"/>
          <p:cNvSpPr txBox="1"/>
          <p:nvPr>
            <p:ph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7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1" name="Google Shape;71;p9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72" name="Google Shape;72;p9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9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74" name="Google Shape;74;p98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4"/>
          <p:cNvPicPr preferRelativeResize="0"/>
          <p:nvPr/>
        </p:nvPicPr>
        <p:blipFill rotWithShape="1">
          <a:blip r:embed="rId1">
            <a:alphaModFix/>
          </a:blip>
          <a:srcRect b="23189" l="0" r="0" t="23194"/>
          <a:stretch/>
        </p:blipFill>
        <p:spPr>
          <a:xfrm>
            <a:off x="0" y="0"/>
            <a:ext cx="9144000" cy="69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4"/>
          <p:cNvSpPr txBox="1"/>
          <p:nvPr/>
        </p:nvSpPr>
        <p:spPr>
          <a:xfrm>
            <a:off x="0" y="6527800"/>
            <a:ext cx="9144000" cy="330200"/>
          </a:xfrm>
          <a:prstGeom prst="rect">
            <a:avLst/>
          </a:prstGeom>
          <a:solidFill>
            <a:srgbClr val="000000">
              <a:alpha val="6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4"/>
          <p:cNvSpPr txBox="1"/>
          <p:nvPr/>
        </p:nvSpPr>
        <p:spPr>
          <a:xfrm>
            <a:off x="352425" y="6553200"/>
            <a:ext cx="2038350" cy="274637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" name="Google Shape;15;p84"/>
          <p:cNvSpPr txBox="1"/>
          <p:nvPr/>
        </p:nvSpPr>
        <p:spPr>
          <a:xfrm>
            <a:off x="3668712" y="6553200"/>
            <a:ext cx="1125537" cy="274637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" name="Google Shape;16;p84"/>
          <p:cNvSpPr txBox="1"/>
          <p:nvPr/>
        </p:nvSpPr>
        <p:spPr>
          <a:xfrm>
            <a:off x="6072187" y="6540500"/>
            <a:ext cx="3178175" cy="274637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7" name="Google Shape;17;p84"/>
          <p:cNvCxnSpPr/>
          <p:nvPr/>
        </p:nvCxnSpPr>
        <p:spPr>
          <a:xfrm rot="10800000">
            <a:off x="2379662" y="2946400"/>
            <a:ext cx="1360487" cy="723900"/>
          </a:xfrm>
          <a:prstGeom prst="straightConnector1">
            <a:avLst/>
          </a:prstGeom>
          <a:noFill/>
          <a:ln cap="flat" cmpd="sng" w="12700">
            <a:solidFill>
              <a:srgbClr val="66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84"/>
          <p:cNvCxnSpPr/>
          <p:nvPr/>
        </p:nvCxnSpPr>
        <p:spPr>
          <a:xfrm rot="9060000">
            <a:off x="5262562" y="3560762"/>
            <a:ext cx="1450975" cy="292100"/>
          </a:xfrm>
          <a:prstGeom prst="straightConnector1">
            <a:avLst/>
          </a:prstGeom>
          <a:noFill/>
          <a:ln cap="flat" cmpd="sng" w="12700">
            <a:solidFill>
              <a:srgbClr val="66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84"/>
          <p:cNvCxnSpPr/>
          <p:nvPr/>
        </p:nvCxnSpPr>
        <p:spPr>
          <a:xfrm rot="9060000">
            <a:off x="5438775" y="4532312"/>
            <a:ext cx="520700" cy="623887"/>
          </a:xfrm>
          <a:prstGeom prst="straightConnector1">
            <a:avLst/>
          </a:prstGeom>
          <a:noFill/>
          <a:ln cap="flat" cmpd="sng" w="12700">
            <a:solidFill>
              <a:srgbClr val="66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" name="Google Shape;20;p84"/>
          <p:cNvCxnSpPr/>
          <p:nvPr/>
        </p:nvCxnSpPr>
        <p:spPr>
          <a:xfrm rot="7260000">
            <a:off x="2777331" y="4928393"/>
            <a:ext cx="1147762" cy="488950"/>
          </a:xfrm>
          <a:prstGeom prst="straightConnector1">
            <a:avLst/>
          </a:prstGeom>
          <a:noFill/>
          <a:ln cap="flat" cmpd="sng" w="12700">
            <a:solidFill>
              <a:srgbClr val="66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" name="Google Shape;21;p84"/>
          <p:cNvCxnSpPr/>
          <p:nvPr/>
        </p:nvCxnSpPr>
        <p:spPr>
          <a:xfrm rot="7020000">
            <a:off x="2698750" y="3900487"/>
            <a:ext cx="793750" cy="835025"/>
          </a:xfrm>
          <a:prstGeom prst="straightConnector1">
            <a:avLst/>
          </a:prstGeom>
          <a:noFill/>
          <a:ln cap="flat" cmpd="sng" w="12700">
            <a:solidFill>
              <a:srgbClr val="66CC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" name="Google Shape;22;p84"/>
          <p:cNvSpPr/>
          <p:nvPr/>
        </p:nvSpPr>
        <p:spPr>
          <a:xfrm>
            <a:off x="4848225" y="2401887"/>
            <a:ext cx="1358900" cy="1338262"/>
          </a:xfrm>
          <a:custGeom>
            <a:rect b="b" l="l" r="r" t="t"/>
            <a:pathLst>
              <a:path extrusionOk="0" h="843" w="928">
                <a:moveTo>
                  <a:pt x="0" y="843"/>
                </a:moveTo>
                <a:cubicBezTo>
                  <a:pt x="28" y="763"/>
                  <a:pt x="56" y="684"/>
                  <a:pt x="80" y="599"/>
                </a:cubicBezTo>
                <a:cubicBezTo>
                  <a:pt x="104" y="514"/>
                  <a:pt x="111" y="405"/>
                  <a:pt x="144" y="331"/>
                </a:cubicBezTo>
                <a:cubicBezTo>
                  <a:pt x="177" y="257"/>
                  <a:pt x="223" y="202"/>
                  <a:pt x="276" y="155"/>
                </a:cubicBezTo>
                <a:cubicBezTo>
                  <a:pt x="329" y="108"/>
                  <a:pt x="399" y="75"/>
                  <a:pt x="460" y="51"/>
                </a:cubicBezTo>
                <a:cubicBezTo>
                  <a:pt x="521" y="27"/>
                  <a:pt x="588" y="19"/>
                  <a:pt x="644" y="11"/>
                </a:cubicBezTo>
                <a:cubicBezTo>
                  <a:pt x="700" y="3"/>
                  <a:pt x="749" y="0"/>
                  <a:pt x="796" y="3"/>
                </a:cubicBezTo>
                <a:cubicBezTo>
                  <a:pt x="843" y="6"/>
                  <a:pt x="904" y="26"/>
                  <a:pt x="928" y="31"/>
                </a:cubicBezTo>
              </a:path>
            </a:pathLst>
          </a:custGeom>
          <a:noFill/>
          <a:ln cap="flat" cmpd="sng" w="19050">
            <a:solidFill>
              <a:srgbClr val="66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4"/>
          <p:cNvSpPr/>
          <p:nvPr/>
        </p:nvSpPr>
        <p:spPr>
          <a:xfrm rot="480000">
            <a:off x="3143250" y="2584450"/>
            <a:ext cx="1171575" cy="552450"/>
          </a:xfrm>
          <a:custGeom>
            <a:rect b="b" l="l" r="r" t="t"/>
            <a:pathLst>
              <a:path extrusionOk="0" h="364" w="935">
                <a:moveTo>
                  <a:pt x="935" y="0"/>
                </a:moveTo>
                <a:cubicBezTo>
                  <a:pt x="887" y="4"/>
                  <a:pt x="767" y="1"/>
                  <a:pt x="651" y="24"/>
                </a:cubicBezTo>
                <a:cubicBezTo>
                  <a:pt x="535" y="47"/>
                  <a:pt x="343" y="99"/>
                  <a:pt x="239" y="140"/>
                </a:cubicBezTo>
                <a:cubicBezTo>
                  <a:pt x="135" y="181"/>
                  <a:pt x="54" y="231"/>
                  <a:pt x="27" y="268"/>
                </a:cubicBezTo>
                <a:cubicBezTo>
                  <a:pt x="0" y="305"/>
                  <a:pt x="39" y="334"/>
                  <a:pt x="79" y="364"/>
                </a:cubicBezTo>
              </a:path>
            </a:pathLst>
          </a:custGeom>
          <a:noFill/>
          <a:ln cap="flat" cmpd="sng" w="9525">
            <a:solidFill>
              <a:srgbClr val="66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4"/>
          <p:cNvSpPr/>
          <p:nvPr/>
        </p:nvSpPr>
        <p:spPr>
          <a:xfrm>
            <a:off x="3879850" y="5135562"/>
            <a:ext cx="674687" cy="385762"/>
          </a:xfrm>
          <a:custGeom>
            <a:rect b="b" l="l" r="r" t="t"/>
            <a:pathLst>
              <a:path extrusionOk="0" h="211" w="644">
                <a:moveTo>
                  <a:pt x="644" y="197"/>
                </a:moveTo>
                <a:cubicBezTo>
                  <a:pt x="617" y="198"/>
                  <a:pt x="529" y="211"/>
                  <a:pt x="480" y="201"/>
                </a:cubicBezTo>
                <a:cubicBezTo>
                  <a:pt x="431" y="191"/>
                  <a:pt x="389" y="166"/>
                  <a:pt x="352" y="137"/>
                </a:cubicBezTo>
                <a:cubicBezTo>
                  <a:pt x="315" y="108"/>
                  <a:pt x="294" y="51"/>
                  <a:pt x="256" y="29"/>
                </a:cubicBezTo>
                <a:cubicBezTo>
                  <a:pt x="218" y="7"/>
                  <a:pt x="167" y="0"/>
                  <a:pt x="124" y="5"/>
                </a:cubicBezTo>
                <a:cubicBezTo>
                  <a:pt x="81" y="10"/>
                  <a:pt x="26" y="46"/>
                  <a:pt x="0" y="57"/>
                </a:cubicBezTo>
              </a:path>
            </a:pathLst>
          </a:custGeom>
          <a:noFill/>
          <a:ln cap="flat" cmpd="sng" w="15875">
            <a:solidFill>
              <a:srgbClr val="66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4"/>
          <p:cNvSpPr txBox="1"/>
          <p:nvPr/>
        </p:nvSpPr>
        <p:spPr>
          <a:xfrm>
            <a:off x="211137" y="76200"/>
            <a:ext cx="63531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" name="Google Shape;26;p84"/>
          <p:cNvSpPr txBox="1"/>
          <p:nvPr/>
        </p:nvSpPr>
        <p:spPr>
          <a:xfrm>
            <a:off x="433387" y="2413000"/>
            <a:ext cx="48418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4"/>
          <p:cNvSpPr txBox="1"/>
          <p:nvPr>
            <p:ph idx="1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&amp;R-Template-inside_header2" id="32" name="Google Shape;32;p86"/>
          <p:cNvPicPr preferRelativeResize="0"/>
          <p:nvPr/>
        </p:nvPicPr>
        <p:blipFill rotWithShape="1">
          <a:blip r:embed="rId1">
            <a:alphaModFix/>
          </a:blip>
          <a:srcRect b="0" l="3703" r="0" t="0"/>
          <a:stretch/>
        </p:blipFill>
        <p:spPr>
          <a:xfrm>
            <a:off x="-152400" y="-95250"/>
            <a:ext cx="91440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6"/>
          <p:cNvSpPr txBox="1"/>
          <p:nvPr/>
        </p:nvSpPr>
        <p:spPr>
          <a:xfrm>
            <a:off x="7197725" y="-196850"/>
            <a:ext cx="1689100" cy="1219200"/>
          </a:xfrm>
          <a:prstGeom prst="rect">
            <a:avLst/>
          </a:prstGeom>
          <a:gradFill>
            <a:gsLst>
              <a:gs pos="0">
                <a:srgbClr val="FFFFCC"/>
              </a:gs>
              <a:gs pos="100000">
                <a:srgbClr val="76765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6"/>
          <p:cNvSpPr txBox="1"/>
          <p:nvPr>
            <p:ph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6"/>
          <p:cNvSpPr txBox="1"/>
          <p:nvPr>
            <p:ph idx="1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6"/>
          <p:cNvSpPr txBox="1"/>
          <p:nvPr>
            <p:ph idx="12" type="sldNum"/>
          </p:nvPr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grpSp>
        <p:nvGrpSpPr>
          <p:cNvPr id="37" name="Google Shape;37;p86"/>
          <p:cNvGrpSpPr/>
          <p:nvPr/>
        </p:nvGrpSpPr>
        <p:grpSpPr>
          <a:xfrm>
            <a:off x="4316412" y="6357937"/>
            <a:ext cx="327025" cy="381000"/>
            <a:chOff x="4181" y="4125"/>
            <a:chExt cx="183" cy="192"/>
          </a:xfrm>
        </p:grpSpPr>
        <p:sp>
          <p:nvSpPr>
            <p:cNvPr id="38" name="Google Shape;38;p86"/>
            <p:cNvSpPr/>
            <p:nvPr/>
          </p:nvSpPr>
          <p:spPr>
            <a:xfrm>
              <a:off x="4181" y="4125"/>
              <a:ext cx="183" cy="192"/>
            </a:xfrm>
            <a:custGeom>
              <a:rect b="b" l="l" r="r" t="t"/>
              <a:pathLst>
                <a:path extrusionOk="0" h="578" w="364">
                  <a:moveTo>
                    <a:pt x="364" y="424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8"/>
                  </a:lnTo>
                  <a:lnTo>
                    <a:pt x="232" y="578"/>
                  </a:lnTo>
                  <a:lnTo>
                    <a:pt x="364" y="424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6"/>
            <p:cNvSpPr/>
            <p:nvPr/>
          </p:nvSpPr>
          <p:spPr>
            <a:xfrm>
              <a:off x="4297" y="4266"/>
              <a:ext cx="54" cy="42"/>
            </a:xfrm>
            <a:custGeom>
              <a:rect b="b" l="l" r="r" t="t"/>
              <a:pathLst>
                <a:path extrusionOk="0" h="127" w="109">
                  <a:moveTo>
                    <a:pt x="0" y="127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6"/>
            <p:cNvSpPr/>
            <p:nvPr/>
          </p:nvSpPr>
          <p:spPr>
            <a:xfrm>
              <a:off x="4297" y="4266"/>
              <a:ext cx="54" cy="42"/>
            </a:xfrm>
            <a:custGeom>
              <a:rect b="b" l="l" r="r" t="t"/>
              <a:pathLst>
                <a:path extrusionOk="0" h="127" w="109">
                  <a:moveTo>
                    <a:pt x="0" y="127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86"/>
          <p:cNvSpPr txBox="1"/>
          <p:nvPr/>
        </p:nvSpPr>
        <p:spPr>
          <a:xfrm>
            <a:off x="1033462" y="6381750"/>
            <a:ext cx="315753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39738" y="733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Relational Database Management System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81000" y="6172200"/>
            <a:ext cx="2438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772400" y="6096000"/>
            <a:ext cx="1066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22275" y="2298700"/>
            <a:ext cx="64008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74612" y="457200"/>
            <a:ext cx="876458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31750" lIns="58725" spcFirstLastPara="1" rIns="58725" wrap="square" tIns="317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61" name="Google Shape;161;p16"/>
          <p:cNvSpPr txBox="1"/>
          <p:nvPr>
            <p:ph idx="4294967295" type="title"/>
          </p:nvPr>
        </p:nvSpPr>
        <p:spPr>
          <a:xfrm>
            <a:off x="228600" y="239712"/>
            <a:ext cx="86598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Database Technology</a:t>
            </a:r>
            <a:endParaRPr/>
          </a:p>
        </p:txBody>
      </p:sp>
      <p:sp>
        <p:nvSpPr>
          <p:cNvPr id="162" name="Google Shape;162;p16"/>
          <p:cNvSpPr txBox="1"/>
          <p:nvPr>
            <p:ph idx="4294967295" type="body"/>
          </p:nvPr>
        </p:nvSpPr>
        <p:spPr>
          <a:xfrm>
            <a:off x="444500" y="1263650"/>
            <a:ext cx="7659687" cy="168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 based record-keeping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Organized collection of interrelated (persistent)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Records and maintains data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533400" y="3124200"/>
            <a:ext cx="8112125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Management System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interrelated files and set of programs which allows users to access and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modify files</a:t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Goal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 provide a convenient and efficient way to store, retrieve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and modify information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Layer of abstraction between the application programs and the file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17"/>
          <p:cNvSpPr txBox="1"/>
          <p:nvPr>
            <p:ph idx="4294967295" type="title"/>
          </p:nvPr>
        </p:nvSpPr>
        <p:spPr>
          <a:xfrm>
            <a:off x="314325" y="0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does the DBMS fit in?</a:t>
            </a:r>
            <a:endParaRPr/>
          </a:p>
        </p:txBody>
      </p:sp>
      <p:pic>
        <p:nvPicPr>
          <p:cNvPr id="170" name="Google Shape;170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143000"/>
            <a:ext cx="60198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18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Difference Between File and DBMS Operations</a:t>
            </a:r>
            <a:endParaRPr/>
          </a:p>
        </p:txBody>
      </p:sp>
      <p:pic>
        <p:nvPicPr>
          <p:cNvPr id="177" name="Google Shape;177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62012"/>
            <a:ext cx="71628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381000" y="304800"/>
            <a:ext cx="5181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Databases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38100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295400"/>
            <a:ext cx="43338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762000" y="5943600"/>
            <a:ext cx="259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Centralized Database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638800" y="5943600"/>
            <a:ext cx="259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Distributed Database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3989387" y="2974975"/>
            <a:ext cx="3492500" cy="8842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989387" y="4803775"/>
            <a:ext cx="3492500" cy="795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989387" y="3124200"/>
            <a:ext cx="2578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Conceptual Schema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4370387" y="4953000"/>
            <a:ext cx="2146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Internal Schema</a:t>
            </a: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>
            <a:off x="5735637" y="3865562"/>
            <a:ext cx="0" cy="917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/>
        </p:nvSpPr>
        <p:spPr>
          <a:xfrm>
            <a:off x="3151187" y="1131887"/>
            <a:ext cx="1282700" cy="6651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132387" y="1131887"/>
            <a:ext cx="1206500" cy="67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037387" y="1131887"/>
            <a:ext cx="1206500" cy="67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0"/>
          <p:cNvCxnSpPr/>
          <p:nvPr/>
        </p:nvCxnSpPr>
        <p:spPr>
          <a:xfrm>
            <a:off x="3830637" y="1811337"/>
            <a:ext cx="7620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5735637" y="1827212"/>
            <a:ext cx="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flipH="1">
            <a:off x="7107237" y="1811337"/>
            <a:ext cx="533400" cy="114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" name="Google Shape;205;p20"/>
          <p:cNvSpPr txBox="1"/>
          <p:nvPr/>
        </p:nvSpPr>
        <p:spPr>
          <a:xfrm>
            <a:off x="5132387" y="1155700"/>
            <a:ext cx="116205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B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227387" y="1143000"/>
            <a:ext cx="11684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A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7037387" y="1155700"/>
            <a:ext cx="11684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C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465387" y="990600"/>
            <a:ext cx="669290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>
            <p:ph idx="4294967295" type="title"/>
          </p:nvPr>
        </p:nvSpPr>
        <p:spPr>
          <a:xfrm>
            <a:off x="228600" y="304800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Three-layer Architecture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738187" y="4887912"/>
            <a:ext cx="1597025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Level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(Storage View)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425450" y="3227387"/>
            <a:ext cx="222885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 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(Common User View)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546100" y="1169987"/>
            <a:ext cx="22987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/ View Level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(Individual User View)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0" y="304800"/>
            <a:ext cx="76851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System </a:t>
            </a:r>
            <a:r>
              <a:rPr b="1" lang="en-US" sz="3200">
                <a:solidFill>
                  <a:schemeClr val="lt1"/>
                </a:solidFill>
              </a:rPr>
              <a:t>A</a:t>
            </a: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rchitecture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26" name="Google Shape;226;p22"/>
          <p:cNvGraphicFramePr/>
          <p:nvPr/>
        </p:nvGraphicFramePr>
        <p:xfrm>
          <a:off x="228600" y="1676400"/>
          <a:ext cx="8458200" cy="3810000"/>
        </p:xfrm>
        <a:graphic>
          <a:graphicData uri="http://schemas.openxmlformats.org/presentationml/2006/ole">
            <mc:AlternateContent>
              <mc:Choice Requires="v">
                <p:oleObj r:id="rId4" imgH="3810000" imgW="8458200" progId="Word.Picture.8" spid="_x0000_s1">
                  <p:embed/>
                </p:oleObj>
              </mc:Choice>
              <mc:Fallback>
                <p:oleObj r:id="rId5" imgH="3810000" imgW="8458200" progId="Word.Picture.8">
                  <p:embed/>
                  <p:pic>
                    <p:nvPicPr>
                      <p:cNvPr id="226" name="Google Shape;226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676400"/>
                        <a:ext cx="8458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Google Shape;227;p22"/>
          <p:cNvSpPr txBox="1"/>
          <p:nvPr/>
        </p:nvSpPr>
        <p:spPr>
          <a:xfrm>
            <a:off x="0" y="381000"/>
            <a:ext cx="8877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example of the three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23"/>
          <p:cNvSpPr txBox="1"/>
          <p:nvPr>
            <p:ph idx="4294967295" type="title"/>
          </p:nvPr>
        </p:nvSpPr>
        <p:spPr>
          <a:xfrm>
            <a:off x="457200" y="304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 of a DBMS</a:t>
            </a:r>
            <a:endParaRPr/>
          </a:p>
        </p:txBody>
      </p:sp>
      <p:sp>
        <p:nvSpPr>
          <p:cNvPr id="234" name="Google Shape;234;p23"/>
          <p:cNvSpPr txBox="1"/>
          <p:nvPr>
            <p:ph idx="4294967295" type="body"/>
          </p:nvPr>
        </p:nvSpPr>
        <p:spPr>
          <a:xfrm>
            <a:off x="298450" y="1263650"/>
            <a:ext cx="772795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Administrator (DBA)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Managing information contents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Liaison with users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Enforcing security and integrity rules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Strategizing backup &amp; recovery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Monitoring performance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designers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Application programmers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End users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24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 of a DBMS</a:t>
            </a:r>
            <a:endParaRPr/>
          </a:p>
        </p:txBody>
      </p:sp>
      <p:sp>
        <p:nvSpPr>
          <p:cNvPr id="241" name="Google Shape;241;p24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independence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Reduction in data redundancy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Better security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Better flexibility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Effective data sharing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Enforces integrity constraints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backup and recovery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25"/>
          <p:cNvSpPr txBox="1"/>
          <p:nvPr>
            <p:ph idx="4294967295" type="body"/>
          </p:nvPr>
        </p:nvSpPr>
        <p:spPr>
          <a:xfrm>
            <a:off x="684212" y="1350962"/>
            <a:ext cx="6357937" cy="3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data model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conceptual tool  used to describe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relationships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semantics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 constraints</a:t>
            </a:r>
            <a:endParaRPr/>
          </a:p>
        </p:txBody>
      </p:sp>
      <p:sp>
        <p:nvSpPr>
          <p:cNvPr id="248" name="Google Shape;248;p25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4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Objectives</a:t>
            </a:r>
            <a:endParaRPr/>
          </a:p>
        </p:txBody>
      </p:sp>
      <p:sp>
        <p:nvSpPr>
          <p:cNvPr id="99" name="Google Shape;99;p4"/>
          <p:cNvSpPr txBox="1"/>
          <p:nvPr>
            <p:ph idx="4294967295" type="body"/>
          </p:nvPr>
        </p:nvSpPr>
        <p:spPr>
          <a:xfrm>
            <a:off x="373062" y="1428750"/>
            <a:ext cx="776763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of basic RDBMS concepts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Familiarization with SQL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transaction 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26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data models</a:t>
            </a:r>
            <a:endParaRPr/>
          </a:p>
        </p:txBody>
      </p:sp>
      <p:sp>
        <p:nvSpPr>
          <p:cNvPr id="255" name="Google Shape;255;p26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based logical model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relationship model</a:t>
            </a:r>
            <a:endParaRPr/>
          </a:p>
          <a:p>
            <a:pPr indent="-158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based logical model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data model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 data model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 model</a:t>
            </a:r>
            <a:endParaRPr/>
          </a:p>
          <a:p>
            <a:pPr indent="-285750" lvl="1" marL="74295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27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Record based data model – Hierarchical data model</a:t>
            </a:r>
            <a:endParaRPr/>
          </a:p>
        </p:txBody>
      </p:sp>
      <p:graphicFrame>
        <p:nvGraphicFramePr>
          <p:cNvPr id="262" name="Google Shape;262;p27"/>
          <p:cNvGraphicFramePr/>
          <p:nvPr/>
        </p:nvGraphicFramePr>
        <p:xfrm>
          <a:off x="228600" y="1295400"/>
          <a:ext cx="8763000" cy="4648200"/>
        </p:xfrm>
        <a:graphic>
          <a:graphicData uri="http://schemas.openxmlformats.org/presentationml/2006/ole">
            <mc:AlternateContent>
              <mc:Choice Requires="v">
                <p:oleObj r:id="rId4" imgH="4648200" imgW="8763000" progId="Visio.Drawing.6" spid="_x0000_s1">
                  <p:embed/>
                </p:oleObj>
              </mc:Choice>
              <mc:Fallback>
                <p:oleObj r:id="rId5" imgH="4648200" imgW="8763000" progId="Visio.Drawing.6">
                  <p:embed/>
                  <p:pic>
                    <p:nvPicPr>
                      <p:cNvPr id="262" name="Google Shape;262;p27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295400"/>
                        <a:ext cx="8763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28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Record based data model – Network data model</a:t>
            </a:r>
            <a:endParaRPr/>
          </a:p>
        </p:txBody>
      </p:sp>
      <p:graphicFrame>
        <p:nvGraphicFramePr>
          <p:cNvPr id="269" name="Google Shape;269;p28"/>
          <p:cNvGraphicFramePr/>
          <p:nvPr/>
        </p:nvGraphicFramePr>
        <p:xfrm>
          <a:off x="228600" y="1447800"/>
          <a:ext cx="8686800" cy="4191000"/>
        </p:xfrm>
        <a:graphic>
          <a:graphicData uri="http://schemas.openxmlformats.org/presentationml/2006/ole">
            <mc:AlternateContent>
              <mc:Choice Requires="v">
                <p:oleObj r:id="rId4" imgH="4191000" imgW="8686800" progId="Visio.Drawing.6" spid="_x0000_s1">
                  <p:embed/>
                </p:oleObj>
              </mc:Choice>
              <mc:Fallback>
                <p:oleObj r:id="rId5" imgH="4191000" imgW="8686800" progId="Visio.Drawing.6">
                  <p:embed/>
                  <p:pic>
                    <p:nvPicPr>
                      <p:cNvPr id="269" name="Google Shape;269;p28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447800"/>
                        <a:ext cx="8686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9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Record based data model – Relational data model</a:t>
            </a:r>
            <a:endParaRPr/>
          </a:p>
        </p:txBody>
      </p:sp>
      <p:pic>
        <p:nvPicPr>
          <p:cNvPr id="276" name="Google Shape;276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37" y="1187450"/>
            <a:ext cx="7731125" cy="488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0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Relational model basics</a:t>
            </a:r>
            <a:endParaRPr/>
          </a:p>
        </p:txBody>
      </p:sp>
      <p:sp>
        <p:nvSpPr>
          <p:cNvPr id="283" name="Google Shape;283;p30"/>
          <p:cNvSpPr txBox="1"/>
          <p:nvPr>
            <p:ph idx="4294967295" type="body"/>
          </p:nvPr>
        </p:nvSpPr>
        <p:spPr>
          <a:xfrm>
            <a:off x="228600" y="9906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viewed as existing in two dimensional tables known as relations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relation (table) consists of unique attributes (columns) and tuples (rows)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are unique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value to be inserted into a particular cell may be unknown, or it may have no value. This is represented by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 is not the same as zero, blank or an empty string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Database: Any database whose logical organization is based on relational data model.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RDBMS: A  DBMS that manages the relational database.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</p:txBody>
      </p:sp>
      <p:sp>
        <p:nvSpPr>
          <p:cNvPr id="290" name="Google Shape;290;p31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Candidate key</a:t>
            </a:r>
            <a:endParaRPr/>
          </a:p>
          <a:p>
            <a:pPr indent="-190500" lvl="1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Candidate key is a set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attributes(minimal)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can uniquely identify a row in a given 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endParaRPr/>
          </a:p>
          <a:p>
            <a:pPr indent="-190500" lvl="1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During the creation of the table, the Database Designer chooses one of the Candidate Key from amongst the several available, to uniquely identify row in the given 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Alternate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candidate key that is chosen to perform the identification task is called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remaining candidate keys are known as alternate keys</a:t>
            </a: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of Alternate Keys = No of Candidate Keys  - 1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 Key</a:t>
            </a:r>
            <a:endParaRPr/>
          </a:p>
          <a:p>
            <a:pPr indent="-190500" lvl="1" marL="190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Any superset of a candidate Key is a super key.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32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and Non-key Attributes</a:t>
            </a:r>
            <a:endParaRPr/>
          </a:p>
        </p:txBody>
      </p:sp>
      <p:sp>
        <p:nvSpPr>
          <p:cNvPr id="297" name="Google Shape;297;p32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attributes that participate in the Candidate key are Key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Non-Key 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attributes other than the Candidate Key attributes in a table/relation are called Non-Key attributes.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attributes which do not participate in  the Candidate key.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05" name="Google Shape;305;p33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relation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Trainee(Empno, FirstName, LastName, Email, PhoneNo)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key: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{Empno},{Email},{PhoneNo},{FirstName,LastName}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{Empno}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Key: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{Email},{PhoneNo},{FirstName,LastName}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Key: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{Empno},{Empno,PhoneNo},{Email,FirstName}, etc…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38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Choosing a Primary key from Candidate keys</a:t>
            </a:r>
            <a:endParaRPr/>
          </a:p>
        </p:txBody>
      </p:sp>
      <p:sp>
        <p:nvSpPr>
          <p:cNvPr id="312" name="Google Shape;312;p38"/>
          <p:cNvSpPr txBox="1"/>
          <p:nvPr>
            <p:ph idx="4294967295" type="body"/>
          </p:nvPr>
        </p:nvSpPr>
        <p:spPr>
          <a:xfrm>
            <a:off x="152400" y="1187450"/>
            <a:ext cx="7935912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preference to numeric column(s)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preference to single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preference to minimal composite key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38"/>
          <p:cNvGraphicFramePr/>
          <p:nvPr/>
        </p:nvGraphicFramePr>
        <p:xfrm>
          <a:off x="228600" y="2133600"/>
          <a:ext cx="8686800" cy="2362200"/>
        </p:xfrm>
        <a:graphic>
          <a:graphicData uri="http://schemas.openxmlformats.org/presentationml/2006/ole">
            <mc:AlternateContent>
              <mc:Choice Requires="v">
                <p:oleObj r:id="rId4" imgH="2362200" imgW="8686800" progId="Visio.Drawing.6" spid="_x0000_s1">
                  <p:embed/>
                </p:oleObj>
              </mc:Choice>
              <mc:Fallback>
                <p:oleObj r:id="rId5" imgH="2362200" imgW="8686800" progId="Visio.Drawing.6">
                  <p:embed/>
                  <p:pic>
                    <p:nvPicPr>
                      <p:cNvPr id="313" name="Google Shape;313;p38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2133600"/>
                        <a:ext cx="8686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39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</p:txBody>
      </p:sp>
      <p:sp>
        <p:nvSpPr>
          <p:cNvPr id="320" name="Google Shape;320;p39"/>
          <p:cNvSpPr txBox="1"/>
          <p:nvPr>
            <p:ph idx="4294967295" type="body"/>
          </p:nvPr>
        </p:nvSpPr>
        <p:spPr>
          <a:xfrm>
            <a:off x="304800" y="12192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Foreign Key is a set of attribute (s) whose values are required to match values of a column in the same or another table. 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rPr b="1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	</a:t>
            </a:r>
            <a:r>
              <a:rPr b="1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rPr b="1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(Parent /Master/Referenced Table)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(Child /Referencing Table)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remember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 values do not (usually) have to be unique.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keys can also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39"/>
          <p:cNvGraphicFramePr/>
          <p:nvPr/>
        </p:nvGraphicFramePr>
        <p:xfrm>
          <a:off x="298450" y="34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1384300"/>
                <a:gridCol w="1382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IVS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39"/>
          <p:cNvGraphicFramePr/>
          <p:nvPr/>
        </p:nvGraphicFramePr>
        <p:xfrm>
          <a:off x="4303712" y="34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1311275"/>
                <a:gridCol w="1382700"/>
                <a:gridCol w="1347775"/>
              </a:tblGrid>
              <a:tr h="3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EDeptNo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Maida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5"/>
          <p:cNvSpPr txBox="1"/>
          <p:nvPr>
            <p:ph idx="4294967295" type="title"/>
          </p:nvPr>
        </p:nvSpPr>
        <p:spPr>
          <a:xfrm>
            <a:off x="228600" y="239712"/>
            <a:ext cx="86598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Plan </a:t>
            </a:r>
            <a:endParaRPr/>
          </a:p>
        </p:txBody>
      </p:sp>
      <p:sp>
        <p:nvSpPr>
          <p:cNvPr id="107" name="Google Shape;107;p5"/>
          <p:cNvSpPr txBox="1"/>
          <p:nvPr>
            <p:ph idx="4294967295" type="subTitle"/>
          </p:nvPr>
        </p:nvSpPr>
        <p:spPr>
          <a:xfrm>
            <a:off x="185737" y="1062037"/>
            <a:ext cx="82121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Traditional Approach, Why DBMS, People Using DBMS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Models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RDBMS, Keys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ER Modeling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ERD Case Studies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Transforming an ER model to Relational Schema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Functional Dependencies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Normalization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Introduction to SQL and SQL Plus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DDL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DML (Till Order By)</a:t>
            </a:r>
            <a:endParaRPr/>
          </a:p>
          <a:p>
            <a:pPr indent="-127000" lvl="1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Aggregate Functions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40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</p:txBody>
      </p:sp>
      <p:sp>
        <p:nvSpPr>
          <p:cNvPr id="329" name="Google Shape;329;p40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to remember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Foreign Key is a set of attributes of a table, whose values are required to match values of some Candidate Key in the same or another 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constraint that values of a given Foreign Key must match the values of the corresponding Candidate Key is known as Referential constraint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table which has a Foreign Key referring to its own Candidate Key is known as Self-Referencing table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idx="1" type="subTitle"/>
          </p:nvPr>
        </p:nvSpPr>
        <p:spPr>
          <a:xfrm>
            <a:off x="422275" y="2298700"/>
            <a:ext cx="6400800" cy="5715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Entity Relationship modeling</a:t>
            </a:r>
            <a:endParaRPr/>
          </a:p>
        </p:txBody>
      </p:sp>
      <p:sp>
        <p:nvSpPr>
          <p:cNvPr id="335" name="Google Shape;335;p41"/>
          <p:cNvSpPr txBox="1"/>
          <p:nvPr>
            <p:ph type="ctrTitle"/>
          </p:nvPr>
        </p:nvSpPr>
        <p:spPr>
          <a:xfrm>
            <a:off x="439738" y="733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42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Design Techniques</a:t>
            </a:r>
            <a:endParaRPr/>
          </a:p>
        </p:txBody>
      </p:sp>
      <p:sp>
        <p:nvSpPr>
          <p:cNvPr id="342" name="Google Shape;342;p42"/>
          <p:cNvSpPr txBox="1"/>
          <p:nvPr>
            <p:ph idx="4294967295" type="body"/>
          </p:nvPr>
        </p:nvSpPr>
        <p:spPr>
          <a:xfrm>
            <a:off x="457200" y="1066800"/>
            <a:ext cx="8458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down Approach</a:t>
            </a:r>
            <a:endParaRPr/>
          </a:p>
          <a:p>
            <a:pPr indent="-325437" lvl="1" marL="6699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R Modeling</a:t>
            </a:r>
            <a:endParaRPr/>
          </a:p>
          <a:p>
            <a:pPr indent="-342900" lvl="0" marL="342900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approach</a:t>
            </a:r>
            <a:endParaRPr/>
          </a:p>
          <a:p>
            <a:pPr indent="-325437" lvl="1" marL="669925" marR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43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modeling</a:t>
            </a:r>
            <a:endParaRPr/>
          </a:p>
        </p:txBody>
      </p:sp>
      <p:sp>
        <p:nvSpPr>
          <p:cNvPr id="349" name="Google Shape;349;p43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modeling: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graphical technique for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organizing the data independent of the actual database implementation.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thing that may have an independent existence and about which we intend to collect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Also known 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type.</a:t>
            </a: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instance: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particular member of the entity type e.g. a particular trainee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Properties/characteristics that describe entities.eg: Trainee name, Batchname, DOB, Address, etc.</a:t>
            </a:r>
            <a:endParaRPr b="1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Relationships:</a:t>
            </a:r>
            <a:r>
              <a:rPr b="1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Associations between entities.E.g.: Trainee belongs to a Batch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357" name="Google Shape;357;p44"/>
          <p:cNvSpPr txBox="1"/>
          <p:nvPr>
            <p:ph idx="4294967295" type="body"/>
          </p:nvPr>
        </p:nvSpPr>
        <p:spPr>
          <a:xfrm>
            <a:off x="152400" y="99060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possible values for an attribute is called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attribute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domain of attribute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having four values: single, married, divorced or widowed.</a:t>
            </a:r>
            <a:endParaRPr/>
          </a:p>
          <a:p>
            <a:pPr indent="-198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domain of the attribute month is having twelve values ranging from January to December.</a:t>
            </a:r>
            <a:endParaRPr/>
          </a:p>
          <a:p>
            <a:pPr indent="-198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attribute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 (or combination of attributes) that is unique for every entity instance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the account number of an account, the employee id of an employee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consists of two or more attributes in combination, it is called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key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45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Vs composite attribute</a:t>
            </a:r>
            <a:endParaRPr/>
          </a:p>
        </p:txBody>
      </p:sp>
      <p:sp>
        <p:nvSpPr>
          <p:cNvPr id="364" name="Google Shape;364;p45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attribute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divided into simpler components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E.g.: age of an employee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attribute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split into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E.g.:  Date of joining of the employee. </a:t>
            </a:r>
            <a:endParaRPr/>
          </a:p>
          <a:p>
            <a:pPr indent="-315912" lvl="3" marL="13398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split into day, month and year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p46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Vs Multi-valued Attributes</a:t>
            </a:r>
            <a:endParaRPr/>
          </a:p>
        </p:txBody>
      </p:sp>
      <p:sp>
        <p:nvSpPr>
          <p:cNvPr id="371" name="Google Shape;371;p46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valued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take on only a single value for each entity instance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E.g.: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employee. There can be only one value for this.</a:t>
            </a:r>
            <a:endParaRPr/>
          </a:p>
          <a:p>
            <a:pPr indent="-198437" lvl="2" marL="1022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Multi-valued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take up many values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E.g.: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 set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employee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47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Stored Vs Derived attribute</a:t>
            </a:r>
            <a:endParaRPr/>
          </a:p>
        </p:txBody>
      </p:sp>
      <p:sp>
        <p:nvSpPr>
          <p:cNvPr id="378" name="Google Shape;378;p47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Attribute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 that need to be stored permanently. 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name of an employee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Attribute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Attribute that can be calculated based on other attributes.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: years of service of employee can be calculated from date of joining and current 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48"/>
          <p:cNvSpPr txBox="1"/>
          <p:nvPr>
            <p:ph idx="4294967295" type="title"/>
          </p:nvPr>
        </p:nvSpPr>
        <p:spPr>
          <a:xfrm>
            <a:off x="228600" y="277812"/>
            <a:ext cx="8305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Regular Vs. Weak entity type</a:t>
            </a:r>
            <a:endParaRPr/>
          </a:p>
        </p:txBody>
      </p:sp>
      <p:sp>
        <p:nvSpPr>
          <p:cNvPr id="385" name="Google Shape;385;p48"/>
          <p:cNvSpPr txBox="1"/>
          <p:nvPr>
            <p:ph idx="4294967295" type="body"/>
          </p:nvPr>
        </p:nvSpPr>
        <p:spPr>
          <a:xfrm>
            <a:off x="152400" y="1282700"/>
            <a:ext cx="82296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Entity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 that has its own key attribute (s).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E.g.:  Employee, student ,customer, policy holder etc.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Entity that depends on other entity for its existence and doesn’t have key attribute (s) of its own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E.g. : spouse of employee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49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</p:txBody>
      </p:sp>
      <p:sp>
        <p:nvSpPr>
          <p:cNvPr id="392" name="Google Shape;392;p49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type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two entity types defines the set of all associations between these entity types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instance of the relationship between members of these entity types is called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instance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Works-for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relationship between the Employee entity and the department entity, then Rohan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works-fo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IVS department,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Riya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– 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ENR department ..etc are relationship instances of the relationship,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works-for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6"/>
          <p:cNvSpPr txBox="1"/>
          <p:nvPr>
            <p:ph idx="4294967295" type="title"/>
          </p:nvPr>
        </p:nvSpPr>
        <p:spPr>
          <a:xfrm>
            <a:off x="152400" y="239712"/>
            <a:ext cx="87360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Plan </a:t>
            </a:r>
            <a:endParaRPr/>
          </a:p>
        </p:txBody>
      </p:sp>
      <p:sp>
        <p:nvSpPr>
          <p:cNvPr id="115" name="Google Shape;115;p6"/>
          <p:cNvSpPr txBox="1"/>
          <p:nvPr>
            <p:ph idx="4294967295" type="body"/>
          </p:nvPr>
        </p:nvSpPr>
        <p:spPr>
          <a:xfrm>
            <a:off x="228600" y="914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By and Having clause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Joins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 Sub Queries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of EXISTS and NOT EXISTS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Correlated Sub queries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Views</a:t>
            </a:r>
            <a:endParaRPr/>
          </a:p>
          <a:p>
            <a:pPr indent="0" lvl="0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Transaction, OLTP, ACID properties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Serial Transactions and Serializability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Issues of Concurrency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Locking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50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Relationship</a:t>
            </a:r>
            <a:endParaRPr/>
          </a:p>
        </p:txBody>
      </p:sp>
      <p:sp>
        <p:nvSpPr>
          <p:cNvPr id="399" name="Google Shape;399;p50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entity types involved</a:t>
            </a:r>
            <a:endParaRPr/>
          </a:p>
          <a:p>
            <a:pPr indent="-315912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endParaRPr/>
          </a:p>
          <a:p>
            <a:pPr indent="-315912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  <a:p>
            <a:pPr indent="-315912" lvl="3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	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endParaRPr/>
          </a:p>
          <a:p>
            <a:pPr indent="-223837" lvl="2" marL="1022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employee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manager-of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employee is unary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employee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works-for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is binary</a:t>
            </a:r>
            <a:endParaRPr/>
          </a:p>
          <a:p>
            <a:pPr indent="-350837" lvl="2" marL="1022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customer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item, shop keeper is a ternary relationship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p51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Cardinality</a:t>
            </a:r>
            <a:endParaRPr/>
          </a:p>
        </p:txBody>
      </p:sp>
      <p:sp>
        <p:nvSpPr>
          <p:cNvPr id="406" name="Google Shape;406;p51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 can have different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one-to-one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(1:1)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one-to-many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(1:N)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 One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(M:1)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(M:N)</a:t>
            </a:r>
            <a:endParaRPr/>
          </a:p>
          <a:p>
            <a:pPr indent="-198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Employee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head-of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(1:1)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Lecturer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course (1:N) assuming a course is taught by a single lecturer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course (M:N)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52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Participation</a:t>
            </a:r>
            <a:endParaRPr/>
          </a:p>
        </p:txBody>
      </p:sp>
      <p:sp>
        <p:nvSpPr>
          <p:cNvPr id="413" name="Google Shape;413;p52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entity instance must be connected through the relationship to another instance of the other participating entity types</a:t>
            </a:r>
            <a:endParaRPr/>
          </a:p>
          <a:p>
            <a:pPr indent="-198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instances need not participate</a:t>
            </a:r>
            <a:endParaRPr/>
          </a:p>
          <a:p>
            <a:pPr indent="-198437" lvl="1" marL="669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E.g.: Employee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Head-of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Department</a:t>
            </a:r>
            <a:endParaRPr/>
          </a:p>
          <a:p>
            <a:pPr indent="-350837" lvl="2" marL="1022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Employee: partial</a:t>
            </a:r>
            <a:endParaRPr/>
          </a:p>
          <a:p>
            <a:pPr indent="-350837" lvl="2" marL="1022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Department: total 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54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Modeling -Notations</a:t>
            </a:r>
            <a:endParaRPr/>
          </a:p>
        </p:txBody>
      </p:sp>
      <p:sp>
        <p:nvSpPr>
          <p:cNvPr id="420" name="Google Shape;420;p54"/>
          <p:cNvSpPr txBox="1"/>
          <p:nvPr/>
        </p:nvSpPr>
        <p:spPr>
          <a:xfrm>
            <a:off x="4259262" y="3398837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2133600" cy="52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4"/>
          <p:cNvGraphicFramePr/>
          <p:nvPr/>
        </p:nvGraphicFramePr>
        <p:xfrm>
          <a:off x="3200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9550"/>
                <a:gridCol w="4819650"/>
              </a:tblGrid>
              <a:tr h="173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 Entity is an object or concept about which business user wants to store information.</a:t>
                      </a: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br>
                        <a:rPr b="1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3" name="Google Shape;423;p54"/>
          <p:cNvSpPr txBox="1"/>
          <p:nvPr/>
        </p:nvSpPr>
        <p:spPr>
          <a:xfrm>
            <a:off x="4251325" y="3535362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209800"/>
            <a:ext cx="2133600" cy="581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p54"/>
          <p:cNvGraphicFramePr/>
          <p:nvPr/>
        </p:nvGraphicFramePr>
        <p:xfrm>
          <a:off x="32766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7950"/>
                <a:gridCol w="5303825"/>
              </a:tblGrid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weak Entity is dependent on another Entity to exist. Example Order Item depends upon Order Number for its existence. Without Order Number it is impossible to identify Order Item uniquely.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6" name="Google Shape;426;p54"/>
          <p:cNvSpPr txBox="1"/>
          <p:nvPr/>
        </p:nvSpPr>
        <p:spPr>
          <a:xfrm>
            <a:off x="4259262" y="3398837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429000"/>
            <a:ext cx="2057400" cy="60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p54"/>
          <p:cNvGraphicFramePr/>
          <p:nvPr/>
        </p:nvGraphicFramePr>
        <p:xfrm>
          <a:off x="3200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325425"/>
                <a:gridCol w="5160950"/>
              </a:tblGrid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Attributes are the properties or characteristics of an Entity </a:t>
                      </a: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1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9" name="Google Shape;429;p54"/>
          <p:cNvSpPr txBox="1"/>
          <p:nvPr/>
        </p:nvSpPr>
        <p:spPr>
          <a:xfrm>
            <a:off x="4259262" y="3521075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" y="4267200"/>
            <a:ext cx="2133600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4"/>
          <p:cNvGraphicFramePr/>
          <p:nvPr/>
        </p:nvGraphicFramePr>
        <p:xfrm>
          <a:off x="32766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317500"/>
                <a:gridCol w="53213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key attribute is the unique, distinguishing characteristic of the Entity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32" name="Google Shape;432;p54"/>
          <p:cNvSpPr txBox="1"/>
          <p:nvPr/>
        </p:nvSpPr>
        <p:spPr>
          <a:xfrm>
            <a:off x="4175125" y="3444875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" y="5410200"/>
            <a:ext cx="2133600" cy="63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4"/>
          <p:cNvGraphicFramePr/>
          <p:nvPr/>
        </p:nvGraphicFramePr>
        <p:xfrm>
          <a:off x="34290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7950"/>
                <a:gridCol w="5137150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multi-valued attribute can have more than one value. For example, an employee Entity can have multiple skill values.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55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Modeling -Notations</a:t>
            </a:r>
            <a:endParaRPr/>
          </a:p>
        </p:txBody>
      </p:sp>
      <p:sp>
        <p:nvSpPr>
          <p:cNvPr id="441" name="Google Shape;441;p55"/>
          <p:cNvSpPr txBox="1"/>
          <p:nvPr/>
        </p:nvSpPr>
        <p:spPr>
          <a:xfrm>
            <a:off x="4479925" y="2944812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1905000" cy="695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3" name="Google Shape;443;p55"/>
          <p:cNvGraphicFramePr/>
          <p:nvPr/>
        </p:nvGraphicFramePr>
        <p:xfrm>
          <a:off x="25146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7950"/>
                <a:gridCol w="614202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 derived attribute is based on another attribute. For example, an employee's monthly salary is based on the employee's basic salary and House rent allowance</a:t>
                      </a:r>
                      <a:r>
                        <a:rPr b="0" i="0" lang="en-US" sz="16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.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4" name="Google Shape;444;p55"/>
          <p:cNvSpPr txBox="1"/>
          <p:nvPr/>
        </p:nvSpPr>
        <p:spPr>
          <a:xfrm>
            <a:off x="4479925" y="2711450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95600"/>
            <a:ext cx="1447800" cy="1162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6" name="Google Shape;446;p55"/>
          <p:cNvGraphicFramePr/>
          <p:nvPr/>
        </p:nvGraphicFramePr>
        <p:xfrm>
          <a:off x="2438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60350"/>
                <a:gridCol w="5835650"/>
              </a:tblGrid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Relationships illustrate how two entities share information in the database structure.</a:t>
                      </a: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1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1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7" name="Google Shape;447;p55"/>
          <p:cNvSpPr txBox="1"/>
          <p:nvPr/>
        </p:nvSpPr>
        <p:spPr>
          <a:xfrm>
            <a:off x="4479925" y="2635250"/>
            <a:ext cx="184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724400"/>
            <a:ext cx="1752600" cy="1314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5"/>
          <p:cNvGraphicFramePr/>
          <p:nvPr/>
        </p:nvGraphicFramePr>
        <p:xfrm>
          <a:off x="27432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28600"/>
                <a:gridCol w="55626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 connect a weak Entity with others, you should use a weak relationship notation.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56"/>
          <p:cNvSpPr txBox="1"/>
          <p:nvPr>
            <p:ph type="title"/>
          </p:nvPr>
        </p:nvSpPr>
        <p:spPr>
          <a:xfrm>
            <a:off x="228600" y="369887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Modeling -Notations</a:t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56"/>
          <p:cNvGraphicFramePr/>
          <p:nvPr/>
        </p:nvGraphicFramePr>
        <p:xfrm>
          <a:off x="3200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7950"/>
                <a:gridCol w="5761025"/>
              </a:tblGrid>
              <a:tr h="2012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800"/>
                        <a:buFont typeface="Trebuchet MS"/>
                        <a:buNone/>
                      </a:pPr>
                      <a:br>
                        <a:rPr b="0" i="0" lang="en-US" sz="1800" u="none">
                          <a:solidFill>
                            <a:srgbClr val="3366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0" i="0" lang="en-US" sz="1800" u="none">
                          <a:solidFill>
                            <a:srgbClr val="3366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Cardinality specifies how many instances of an Entity relate to one instance of another Entity. M,N both represent  ‘MANY’ and 1 represents  ‘ONE’  Cardinality </a:t>
                      </a: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b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59" name="Google Shape;459;p56"/>
          <p:cNvSpPr txBox="1"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72000"/>
            <a:ext cx="2667000" cy="175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1" name="Google Shape;461;p56"/>
          <p:cNvGraphicFramePr/>
          <p:nvPr/>
        </p:nvGraphicFramePr>
        <p:xfrm>
          <a:off x="37338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{63B62720-4406-422B-B260-BCBC38A4AEF7}</a:tableStyleId>
              </a:tblPr>
              <a:tblGrid>
                <a:gridCol w="207950"/>
                <a:gridCol w="471962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24542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en-US" sz="1800" u="none">
                          <a:solidFill>
                            <a:srgbClr val="42454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 some cases, entities can be self-linked. For example, employees can supervise other employees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2" name="Google Shape;462;p56"/>
          <p:cNvSpPr/>
          <p:nvPr/>
        </p:nvSpPr>
        <p:spPr>
          <a:xfrm>
            <a:off x="557212" y="1266825"/>
            <a:ext cx="2819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566737" y="1276350"/>
            <a:ext cx="714375" cy="573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566737" y="1276350"/>
            <a:ext cx="714375" cy="573087"/>
          </a:xfrm>
          <a:prstGeom prst="rect">
            <a:avLst/>
          </a:prstGeom>
          <a:solidFill>
            <a:srgbClr val="C0C0C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654050" y="1471612"/>
            <a:ext cx="6524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466" name="Google Shape;466;p56"/>
          <p:cNvSpPr txBox="1"/>
          <p:nvPr/>
        </p:nvSpPr>
        <p:spPr>
          <a:xfrm>
            <a:off x="566737" y="3351212"/>
            <a:ext cx="714375" cy="5730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566737" y="3351212"/>
            <a:ext cx="714375" cy="573087"/>
          </a:xfrm>
          <a:prstGeom prst="rect">
            <a:avLst/>
          </a:prstGeom>
          <a:solidFill>
            <a:srgbClr val="C0C0C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696912" y="3549650"/>
            <a:ext cx="5603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/>
          </a:p>
        </p:txBody>
      </p:sp>
      <p:sp>
        <p:nvSpPr>
          <p:cNvPr id="469" name="Google Shape;469;p56"/>
          <p:cNvSpPr txBox="1"/>
          <p:nvPr/>
        </p:nvSpPr>
        <p:spPr>
          <a:xfrm>
            <a:off x="2592387" y="3351212"/>
            <a:ext cx="774700" cy="573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2592387" y="3351212"/>
            <a:ext cx="774700" cy="573087"/>
          </a:xfrm>
          <a:prstGeom prst="rect">
            <a:avLst/>
          </a:prstGeom>
          <a:solidFill>
            <a:srgbClr val="C0C0C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2644775" y="3549650"/>
            <a:ext cx="7921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/>
          </a:p>
        </p:txBody>
      </p:sp>
      <p:sp>
        <p:nvSpPr>
          <p:cNvPr id="472" name="Google Shape;472;p56"/>
          <p:cNvSpPr/>
          <p:nvPr/>
        </p:nvSpPr>
        <p:spPr>
          <a:xfrm>
            <a:off x="684212" y="2349500"/>
            <a:ext cx="477837" cy="573087"/>
          </a:xfrm>
          <a:custGeom>
            <a:rect b="b" l="l" r="r" t="t"/>
            <a:pathLst>
              <a:path extrusionOk="0" h="361" w="326">
                <a:moveTo>
                  <a:pt x="0" y="181"/>
                </a:moveTo>
                <a:lnTo>
                  <a:pt x="163" y="0"/>
                </a:lnTo>
                <a:lnTo>
                  <a:pt x="326" y="181"/>
                </a:lnTo>
                <a:lnTo>
                  <a:pt x="163" y="361"/>
                </a:lnTo>
                <a:lnTo>
                  <a:pt x="0" y="18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6"/>
          <p:cNvSpPr/>
          <p:nvPr/>
        </p:nvSpPr>
        <p:spPr>
          <a:xfrm>
            <a:off x="684212" y="2349500"/>
            <a:ext cx="477837" cy="573087"/>
          </a:xfrm>
          <a:custGeom>
            <a:rect b="b" l="l" r="r" t="t"/>
            <a:pathLst>
              <a:path extrusionOk="0" h="361" w="326">
                <a:moveTo>
                  <a:pt x="0" y="181"/>
                </a:moveTo>
                <a:lnTo>
                  <a:pt x="163" y="0"/>
                </a:lnTo>
                <a:lnTo>
                  <a:pt x="326" y="181"/>
                </a:lnTo>
                <a:lnTo>
                  <a:pt x="163" y="361"/>
                </a:lnTo>
                <a:lnTo>
                  <a:pt x="0" y="18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6"/>
          <p:cNvSpPr/>
          <p:nvPr/>
        </p:nvSpPr>
        <p:spPr>
          <a:xfrm>
            <a:off x="1758950" y="3351212"/>
            <a:ext cx="476250" cy="573087"/>
          </a:xfrm>
          <a:custGeom>
            <a:rect b="b" l="l" r="r" t="t"/>
            <a:pathLst>
              <a:path extrusionOk="0" h="361" w="325">
                <a:moveTo>
                  <a:pt x="0" y="181"/>
                </a:moveTo>
                <a:lnTo>
                  <a:pt x="162" y="0"/>
                </a:lnTo>
                <a:lnTo>
                  <a:pt x="325" y="181"/>
                </a:lnTo>
                <a:lnTo>
                  <a:pt x="162" y="361"/>
                </a:lnTo>
                <a:lnTo>
                  <a:pt x="0" y="181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1758950" y="3351212"/>
            <a:ext cx="476250" cy="573087"/>
          </a:xfrm>
          <a:custGeom>
            <a:rect b="b" l="l" r="r" t="t"/>
            <a:pathLst>
              <a:path extrusionOk="0" h="361" w="325">
                <a:moveTo>
                  <a:pt x="0" y="181"/>
                </a:moveTo>
                <a:lnTo>
                  <a:pt x="162" y="0"/>
                </a:lnTo>
                <a:lnTo>
                  <a:pt x="325" y="181"/>
                </a:lnTo>
                <a:lnTo>
                  <a:pt x="162" y="361"/>
                </a:lnTo>
                <a:lnTo>
                  <a:pt x="0" y="18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56"/>
          <p:cNvCxnSpPr/>
          <p:nvPr/>
        </p:nvCxnSpPr>
        <p:spPr>
          <a:xfrm>
            <a:off x="923925" y="1849437"/>
            <a:ext cx="0" cy="500062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56"/>
          <p:cNvCxnSpPr/>
          <p:nvPr/>
        </p:nvCxnSpPr>
        <p:spPr>
          <a:xfrm>
            <a:off x="923925" y="2922587"/>
            <a:ext cx="0" cy="428625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56"/>
          <p:cNvCxnSpPr/>
          <p:nvPr/>
        </p:nvCxnSpPr>
        <p:spPr>
          <a:xfrm>
            <a:off x="1281112" y="3638550"/>
            <a:ext cx="477837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56"/>
          <p:cNvCxnSpPr/>
          <p:nvPr/>
        </p:nvCxnSpPr>
        <p:spPr>
          <a:xfrm>
            <a:off x="2235200" y="3638550"/>
            <a:ext cx="357187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56"/>
          <p:cNvSpPr txBox="1"/>
          <p:nvPr/>
        </p:nvSpPr>
        <p:spPr>
          <a:xfrm>
            <a:off x="1158875" y="1971675"/>
            <a:ext cx="841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1062037" y="3055937"/>
            <a:ext cx="109537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82" name="Google Shape;482;p56"/>
          <p:cNvSpPr txBox="1"/>
          <p:nvPr/>
        </p:nvSpPr>
        <p:spPr>
          <a:xfrm>
            <a:off x="1471612" y="340042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3" name="Google Shape;483;p56"/>
          <p:cNvSpPr txBox="1"/>
          <p:nvPr/>
        </p:nvSpPr>
        <p:spPr>
          <a:xfrm>
            <a:off x="2379662" y="3365500"/>
            <a:ext cx="1158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57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490" name="Google Shape;490;p57"/>
          <p:cNvSpPr txBox="1"/>
          <p:nvPr/>
        </p:nvSpPr>
        <p:spPr>
          <a:xfrm>
            <a:off x="3074987" y="3532187"/>
            <a:ext cx="22733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3581400" y="39624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492" name="Google Shape;492;p57"/>
          <p:cNvSpPr/>
          <p:nvPr/>
        </p:nvSpPr>
        <p:spPr>
          <a:xfrm>
            <a:off x="1093787" y="23891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636587" y="36845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6122987" y="3608387"/>
            <a:ext cx="2279650" cy="90805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3124200" y="16764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5589587" y="23891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57"/>
          <p:cNvCxnSpPr/>
          <p:nvPr/>
        </p:nvCxnSpPr>
        <p:spPr>
          <a:xfrm>
            <a:off x="2465387" y="3983037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57"/>
          <p:cNvCxnSpPr/>
          <p:nvPr/>
        </p:nvCxnSpPr>
        <p:spPr>
          <a:xfrm>
            <a:off x="2693987" y="2998787"/>
            <a:ext cx="673100" cy="52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57"/>
          <p:cNvCxnSpPr/>
          <p:nvPr/>
        </p:nvCxnSpPr>
        <p:spPr>
          <a:xfrm>
            <a:off x="4135437" y="2617787"/>
            <a:ext cx="0" cy="90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57"/>
          <p:cNvCxnSpPr/>
          <p:nvPr/>
        </p:nvCxnSpPr>
        <p:spPr>
          <a:xfrm flipH="1">
            <a:off x="4891087" y="2922587"/>
            <a:ext cx="850900" cy="59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57"/>
          <p:cNvCxnSpPr/>
          <p:nvPr/>
        </p:nvCxnSpPr>
        <p:spPr>
          <a:xfrm rot="10800000">
            <a:off x="5348287" y="3983037"/>
            <a:ext cx="774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2" name="Google Shape;502;p57"/>
          <p:cNvSpPr txBox="1"/>
          <p:nvPr/>
        </p:nvSpPr>
        <p:spPr>
          <a:xfrm>
            <a:off x="914400" y="3810000"/>
            <a:ext cx="554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E#</a:t>
            </a:r>
            <a:endParaRPr/>
          </a:p>
        </p:txBody>
      </p:sp>
      <p:sp>
        <p:nvSpPr>
          <p:cNvPr id="503" name="Google Shape;503;p57"/>
          <p:cNvSpPr txBox="1"/>
          <p:nvPr/>
        </p:nvSpPr>
        <p:spPr>
          <a:xfrm>
            <a:off x="1447800" y="2514600"/>
            <a:ext cx="9953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04" name="Google Shape;504;p57"/>
          <p:cNvSpPr txBox="1"/>
          <p:nvPr/>
        </p:nvSpPr>
        <p:spPr>
          <a:xfrm>
            <a:off x="3657600" y="1828800"/>
            <a:ext cx="841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endParaRPr/>
          </a:p>
        </p:txBody>
      </p:sp>
      <p:sp>
        <p:nvSpPr>
          <p:cNvPr id="505" name="Google Shape;505;p57"/>
          <p:cNvSpPr txBox="1"/>
          <p:nvPr/>
        </p:nvSpPr>
        <p:spPr>
          <a:xfrm>
            <a:off x="5867400" y="2514600"/>
            <a:ext cx="1300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506" name="Google Shape;506;p57"/>
          <p:cNvSpPr txBox="1"/>
          <p:nvPr/>
        </p:nvSpPr>
        <p:spPr>
          <a:xfrm>
            <a:off x="6421437" y="3906837"/>
            <a:ext cx="17938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58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attribute</a:t>
            </a:r>
            <a:endParaRPr/>
          </a:p>
        </p:txBody>
      </p:sp>
      <p:sp>
        <p:nvSpPr>
          <p:cNvPr id="514" name="Google Shape;514;p58"/>
          <p:cNvSpPr txBox="1"/>
          <p:nvPr/>
        </p:nvSpPr>
        <p:spPr>
          <a:xfrm>
            <a:off x="3379787" y="2922587"/>
            <a:ext cx="22733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8"/>
          <p:cNvSpPr txBox="1"/>
          <p:nvPr/>
        </p:nvSpPr>
        <p:spPr>
          <a:xfrm>
            <a:off x="3886200" y="33528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516" name="Google Shape;516;p58"/>
          <p:cNvSpPr/>
          <p:nvPr/>
        </p:nvSpPr>
        <p:spPr>
          <a:xfrm>
            <a:off x="1398587" y="17795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8"/>
          <p:cNvSpPr/>
          <p:nvPr/>
        </p:nvSpPr>
        <p:spPr>
          <a:xfrm>
            <a:off x="941387" y="30749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8"/>
          <p:cNvSpPr/>
          <p:nvPr/>
        </p:nvSpPr>
        <p:spPr>
          <a:xfrm>
            <a:off x="6427787" y="2998787"/>
            <a:ext cx="2279650" cy="90805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8"/>
          <p:cNvSpPr/>
          <p:nvPr/>
        </p:nvSpPr>
        <p:spPr>
          <a:xfrm>
            <a:off x="3532187" y="13223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8"/>
          <p:cNvSpPr/>
          <p:nvPr/>
        </p:nvSpPr>
        <p:spPr>
          <a:xfrm>
            <a:off x="5894387" y="17795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58"/>
          <p:cNvCxnSpPr/>
          <p:nvPr/>
        </p:nvCxnSpPr>
        <p:spPr>
          <a:xfrm>
            <a:off x="2770187" y="3373437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2" name="Google Shape;522;p58"/>
          <p:cNvCxnSpPr/>
          <p:nvPr/>
        </p:nvCxnSpPr>
        <p:spPr>
          <a:xfrm>
            <a:off x="2998787" y="2389187"/>
            <a:ext cx="673100" cy="52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" name="Google Shape;523;p58"/>
          <p:cNvCxnSpPr/>
          <p:nvPr/>
        </p:nvCxnSpPr>
        <p:spPr>
          <a:xfrm>
            <a:off x="4440237" y="2008187"/>
            <a:ext cx="0" cy="90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4" name="Google Shape;524;p58"/>
          <p:cNvCxnSpPr/>
          <p:nvPr/>
        </p:nvCxnSpPr>
        <p:spPr>
          <a:xfrm flipH="1">
            <a:off x="5195887" y="2312987"/>
            <a:ext cx="850900" cy="59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5" name="Google Shape;525;p58"/>
          <p:cNvCxnSpPr/>
          <p:nvPr/>
        </p:nvCxnSpPr>
        <p:spPr>
          <a:xfrm rot="10800000">
            <a:off x="5653087" y="3373437"/>
            <a:ext cx="774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6" name="Google Shape;526;p58"/>
          <p:cNvSpPr txBox="1"/>
          <p:nvPr/>
        </p:nvSpPr>
        <p:spPr>
          <a:xfrm>
            <a:off x="1219200" y="3200400"/>
            <a:ext cx="554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E#</a:t>
            </a:r>
            <a:endParaRPr/>
          </a:p>
        </p:txBody>
      </p:sp>
      <p:sp>
        <p:nvSpPr>
          <p:cNvPr id="527" name="Google Shape;527;p58"/>
          <p:cNvSpPr txBox="1"/>
          <p:nvPr/>
        </p:nvSpPr>
        <p:spPr>
          <a:xfrm>
            <a:off x="1752600" y="1905000"/>
            <a:ext cx="9953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28" name="Google Shape;528;p58"/>
          <p:cNvSpPr txBox="1"/>
          <p:nvPr/>
        </p:nvSpPr>
        <p:spPr>
          <a:xfrm>
            <a:off x="3962400" y="1447800"/>
            <a:ext cx="841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6172200" y="1905000"/>
            <a:ext cx="1300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530" name="Google Shape;530;p58"/>
          <p:cNvSpPr txBox="1"/>
          <p:nvPr/>
        </p:nvSpPr>
        <p:spPr>
          <a:xfrm>
            <a:off x="6726237" y="3297237"/>
            <a:ext cx="17938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/>
          </a:p>
        </p:txBody>
      </p:sp>
      <p:cxnSp>
        <p:nvCxnSpPr>
          <p:cNvPr id="531" name="Google Shape;531;p58"/>
          <p:cNvCxnSpPr/>
          <p:nvPr/>
        </p:nvCxnSpPr>
        <p:spPr>
          <a:xfrm>
            <a:off x="1676400" y="3733800"/>
            <a:ext cx="76200" cy="1143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2" name="Google Shape;532;p58"/>
          <p:cNvSpPr/>
          <p:nvPr/>
        </p:nvSpPr>
        <p:spPr>
          <a:xfrm>
            <a:off x="1219200" y="4876800"/>
            <a:ext cx="1981200" cy="838200"/>
          </a:xfrm>
          <a:prstGeom prst="flowChartDocumen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attribute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underlined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59"/>
          <p:cNvSpPr txBox="1"/>
          <p:nvPr>
            <p:ph idx="4294967295" type="title"/>
          </p:nvPr>
        </p:nvSpPr>
        <p:spPr>
          <a:xfrm>
            <a:off x="381000" y="304800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Multivalued Attribute</a:t>
            </a:r>
            <a:endParaRPr/>
          </a:p>
        </p:txBody>
      </p:sp>
      <p:sp>
        <p:nvSpPr>
          <p:cNvPr id="539" name="Google Shape;539;p59"/>
          <p:cNvSpPr txBox="1"/>
          <p:nvPr/>
        </p:nvSpPr>
        <p:spPr>
          <a:xfrm>
            <a:off x="2998787" y="2998787"/>
            <a:ext cx="22733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9"/>
          <p:cNvSpPr txBox="1"/>
          <p:nvPr/>
        </p:nvSpPr>
        <p:spPr>
          <a:xfrm>
            <a:off x="3505200" y="34290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541" name="Google Shape;541;p59"/>
          <p:cNvSpPr/>
          <p:nvPr/>
        </p:nvSpPr>
        <p:spPr>
          <a:xfrm>
            <a:off x="1017587" y="18557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9"/>
          <p:cNvSpPr/>
          <p:nvPr/>
        </p:nvSpPr>
        <p:spPr>
          <a:xfrm>
            <a:off x="560387" y="315118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9"/>
          <p:cNvSpPr/>
          <p:nvPr/>
        </p:nvSpPr>
        <p:spPr>
          <a:xfrm>
            <a:off x="5888037" y="2459037"/>
            <a:ext cx="2279650" cy="90805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9"/>
          <p:cNvSpPr/>
          <p:nvPr/>
        </p:nvSpPr>
        <p:spPr>
          <a:xfrm>
            <a:off x="3124200" y="13716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9"/>
          <p:cNvSpPr/>
          <p:nvPr/>
        </p:nvSpPr>
        <p:spPr>
          <a:xfrm>
            <a:off x="5202237" y="1544637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59"/>
          <p:cNvCxnSpPr/>
          <p:nvPr/>
        </p:nvCxnSpPr>
        <p:spPr>
          <a:xfrm>
            <a:off x="2389187" y="3449637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59"/>
          <p:cNvCxnSpPr/>
          <p:nvPr/>
        </p:nvCxnSpPr>
        <p:spPr>
          <a:xfrm>
            <a:off x="2617787" y="2465387"/>
            <a:ext cx="673100" cy="52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8" name="Google Shape;548;p59"/>
          <p:cNvCxnSpPr/>
          <p:nvPr/>
        </p:nvCxnSpPr>
        <p:spPr>
          <a:xfrm>
            <a:off x="4059237" y="2084387"/>
            <a:ext cx="0" cy="90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59"/>
          <p:cNvCxnSpPr/>
          <p:nvPr/>
        </p:nvCxnSpPr>
        <p:spPr>
          <a:xfrm flipH="1">
            <a:off x="4821237" y="2230437"/>
            <a:ext cx="77470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59"/>
          <p:cNvCxnSpPr/>
          <p:nvPr/>
        </p:nvCxnSpPr>
        <p:spPr>
          <a:xfrm flipH="1">
            <a:off x="5272087" y="3144837"/>
            <a:ext cx="76835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1" name="Google Shape;551;p59"/>
          <p:cNvSpPr txBox="1"/>
          <p:nvPr/>
        </p:nvSpPr>
        <p:spPr>
          <a:xfrm>
            <a:off x="838200" y="3276600"/>
            <a:ext cx="554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E#</a:t>
            </a:r>
            <a:endParaRPr/>
          </a:p>
        </p:txBody>
      </p:sp>
      <p:sp>
        <p:nvSpPr>
          <p:cNvPr id="552" name="Google Shape;552;p59"/>
          <p:cNvSpPr txBox="1"/>
          <p:nvPr/>
        </p:nvSpPr>
        <p:spPr>
          <a:xfrm>
            <a:off x="1371600" y="1981200"/>
            <a:ext cx="9953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53" name="Google Shape;553;p59"/>
          <p:cNvSpPr txBox="1"/>
          <p:nvPr/>
        </p:nvSpPr>
        <p:spPr>
          <a:xfrm>
            <a:off x="3581400" y="1524000"/>
            <a:ext cx="841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endParaRPr/>
          </a:p>
        </p:txBody>
      </p:sp>
      <p:sp>
        <p:nvSpPr>
          <p:cNvPr id="554" name="Google Shape;554;p59"/>
          <p:cNvSpPr txBox="1"/>
          <p:nvPr/>
        </p:nvSpPr>
        <p:spPr>
          <a:xfrm>
            <a:off x="5507037" y="1697037"/>
            <a:ext cx="1300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555" name="Google Shape;555;p59"/>
          <p:cNvSpPr txBox="1"/>
          <p:nvPr/>
        </p:nvSpPr>
        <p:spPr>
          <a:xfrm>
            <a:off x="6192837" y="2687637"/>
            <a:ext cx="17938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/>
          </a:p>
        </p:txBody>
      </p:sp>
      <p:sp>
        <p:nvSpPr>
          <p:cNvPr id="556" name="Google Shape;556;p59"/>
          <p:cNvSpPr/>
          <p:nvPr/>
        </p:nvSpPr>
        <p:spPr>
          <a:xfrm>
            <a:off x="5811837" y="3906837"/>
            <a:ext cx="2514600" cy="1371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9"/>
          <p:cNvSpPr/>
          <p:nvPr/>
        </p:nvSpPr>
        <p:spPr>
          <a:xfrm>
            <a:off x="6040437" y="4135437"/>
            <a:ext cx="2133600" cy="990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59"/>
          <p:cNvCxnSpPr/>
          <p:nvPr/>
        </p:nvCxnSpPr>
        <p:spPr>
          <a:xfrm>
            <a:off x="5278437" y="3754437"/>
            <a:ext cx="533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9" name="Google Shape;559;p59"/>
          <p:cNvSpPr txBox="1"/>
          <p:nvPr/>
        </p:nvSpPr>
        <p:spPr>
          <a:xfrm>
            <a:off x="6324600" y="44196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skill set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5" name="Google Shape;565;p60"/>
          <p:cNvSpPr txBox="1"/>
          <p:nvPr>
            <p:ph idx="4294967295" type="title"/>
          </p:nvPr>
        </p:nvSpPr>
        <p:spPr>
          <a:xfrm>
            <a:off x="228600" y="228600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Composite attribute</a:t>
            </a:r>
            <a:endParaRPr/>
          </a:p>
        </p:txBody>
      </p:sp>
      <p:sp>
        <p:nvSpPr>
          <p:cNvPr id="566" name="Google Shape;566;p60"/>
          <p:cNvSpPr txBox="1"/>
          <p:nvPr/>
        </p:nvSpPr>
        <p:spPr>
          <a:xfrm>
            <a:off x="3074987" y="4279900"/>
            <a:ext cx="22733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0"/>
          <p:cNvSpPr txBox="1"/>
          <p:nvPr/>
        </p:nvSpPr>
        <p:spPr>
          <a:xfrm>
            <a:off x="3581400" y="4710112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568" name="Google Shape;568;p60"/>
          <p:cNvSpPr/>
          <p:nvPr/>
        </p:nvSpPr>
        <p:spPr>
          <a:xfrm>
            <a:off x="1093787" y="31369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636587" y="44323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6122987" y="4356100"/>
            <a:ext cx="2279650" cy="90805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3227387" y="26797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0"/>
          <p:cNvSpPr/>
          <p:nvPr/>
        </p:nvSpPr>
        <p:spPr>
          <a:xfrm>
            <a:off x="5589587" y="3136900"/>
            <a:ext cx="1816100" cy="6731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60"/>
          <p:cNvCxnSpPr/>
          <p:nvPr/>
        </p:nvCxnSpPr>
        <p:spPr>
          <a:xfrm>
            <a:off x="2465387" y="4730750"/>
            <a:ext cx="596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60"/>
          <p:cNvCxnSpPr/>
          <p:nvPr/>
        </p:nvCxnSpPr>
        <p:spPr>
          <a:xfrm>
            <a:off x="2693987" y="3746500"/>
            <a:ext cx="673100" cy="52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60"/>
          <p:cNvCxnSpPr/>
          <p:nvPr/>
        </p:nvCxnSpPr>
        <p:spPr>
          <a:xfrm>
            <a:off x="4135437" y="3365500"/>
            <a:ext cx="0" cy="90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60"/>
          <p:cNvCxnSpPr/>
          <p:nvPr/>
        </p:nvCxnSpPr>
        <p:spPr>
          <a:xfrm flipH="1">
            <a:off x="4891087" y="3670300"/>
            <a:ext cx="850900" cy="59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60"/>
          <p:cNvCxnSpPr/>
          <p:nvPr/>
        </p:nvCxnSpPr>
        <p:spPr>
          <a:xfrm rot="10800000">
            <a:off x="5348287" y="4730750"/>
            <a:ext cx="774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8" name="Google Shape;578;p60"/>
          <p:cNvSpPr txBox="1"/>
          <p:nvPr/>
        </p:nvSpPr>
        <p:spPr>
          <a:xfrm>
            <a:off x="1198562" y="4557712"/>
            <a:ext cx="554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E#</a:t>
            </a:r>
            <a:endParaRPr/>
          </a:p>
        </p:txBody>
      </p:sp>
      <p:sp>
        <p:nvSpPr>
          <p:cNvPr id="579" name="Google Shape;579;p60"/>
          <p:cNvSpPr txBox="1"/>
          <p:nvPr/>
        </p:nvSpPr>
        <p:spPr>
          <a:xfrm>
            <a:off x="1447800" y="3262312"/>
            <a:ext cx="9953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580" name="Google Shape;580;p60"/>
          <p:cNvSpPr txBox="1"/>
          <p:nvPr/>
        </p:nvSpPr>
        <p:spPr>
          <a:xfrm>
            <a:off x="3657600" y="2805112"/>
            <a:ext cx="8413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endParaRPr/>
          </a:p>
        </p:txBody>
      </p:sp>
      <p:sp>
        <p:nvSpPr>
          <p:cNvPr id="581" name="Google Shape;581;p60"/>
          <p:cNvSpPr txBox="1"/>
          <p:nvPr/>
        </p:nvSpPr>
        <p:spPr>
          <a:xfrm>
            <a:off x="5867400" y="3262312"/>
            <a:ext cx="13001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582" name="Google Shape;582;p60"/>
          <p:cNvSpPr txBox="1"/>
          <p:nvPr/>
        </p:nvSpPr>
        <p:spPr>
          <a:xfrm>
            <a:off x="6421437" y="4572000"/>
            <a:ext cx="17938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Designation</a:t>
            </a:r>
            <a:endParaRPr/>
          </a:p>
        </p:txBody>
      </p:sp>
      <p:sp>
        <p:nvSpPr>
          <p:cNvPr id="583" name="Google Shape;583;p60"/>
          <p:cNvSpPr/>
          <p:nvPr/>
        </p:nvSpPr>
        <p:spPr>
          <a:xfrm>
            <a:off x="4267200" y="1281112"/>
            <a:ext cx="16764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0"/>
          <p:cNvSpPr/>
          <p:nvPr/>
        </p:nvSpPr>
        <p:spPr>
          <a:xfrm>
            <a:off x="6553200" y="1433512"/>
            <a:ext cx="2209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60"/>
          <p:cNvCxnSpPr/>
          <p:nvPr/>
        </p:nvCxnSpPr>
        <p:spPr>
          <a:xfrm>
            <a:off x="5410200" y="2043112"/>
            <a:ext cx="6858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60"/>
          <p:cNvCxnSpPr/>
          <p:nvPr/>
        </p:nvCxnSpPr>
        <p:spPr>
          <a:xfrm flipH="1">
            <a:off x="6781800" y="2119312"/>
            <a:ext cx="4572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7" name="Google Shape;587;p60"/>
          <p:cNvSpPr txBox="1"/>
          <p:nvPr/>
        </p:nvSpPr>
        <p:spPr>
          <a:xfrm>
            <a:off x="4724400" y="1371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floor</a:t>
            </a:r>
            <a:endParaRPr/>
          </a:p>
        </p:txBody>
      </p:sp>
      <p:sp>
        <p:nvSpPr>
          <p:cNvPr id="588" name="Google Shape;588;p60"/>
          <p:cNvSpPr txBox="1"/>
          <p:nvPr/>
        </p:nvSpPr>
        <p:spPr>
          <a:xfrm>
            <a:off x="7010400" y="1524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0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Plan</a:t>
            </a:r>
            <a:endParaRPr/>
          </a:p>
        </p:txBody>
      </p:sp>
      <p:sp>
        <p:nvSpPr>
          <p:cNvPr id="123" name="Google Shape;123;p10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 Modes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File Approach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a DBMS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layers of abstraction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of DBMS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Models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Databases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 Basics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Conceptual  Design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Modelling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Modelling Notations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 Case study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Merits &amp; Demerits of ER Modeling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61"/>
          <p:cNvSpPr txBox="1"/>
          <p:nvPr>
            <p:ph idx="4294967295" type="title"/>
          </p:nvPr>
        </p:nvSpPr>
        <p:spPr>
          <a:xfrm>
            <a:off x="228600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/>
          </a:p>
        </p:txBody>
      </p:sp>
      <p:sp>
        <p:nvSpPr>
          <p:cNvPr id="596" name="Google Shape;596;p61"/>
          <p:cNvSpPr txBox="1"/>
          <p:nvPr/>
        </p:nvSpPr>
        <p:spPr>
          <a:xfrm>
            <a:off x="914400" y="3130550"/>
            <a:ext cx="2051050" cy="11255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1"/>
          <p:cNvSpPr txBox="1"/>
          <p:nvPr/>
        </p:nvSpPr>
        <p:spPr>
          <a:xfrm>
            <a:off x="6454775" y="3130550"/>
            <a:ext cx="2051050" cy="11255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1"/>
          <p:cNvSpPr/>
          <p:nvPr/>
        </p:nvSpPr>
        <p:spPr>
          <a:xfrm>
            <a:off x="3740150" y="3054350"/>
            <a:ext cx="2051050" cy="128905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61"/>
          <p:cNvCxnSpPr/>
          <p:nvPr/>
        </p:nvCxnSpPr>
        <p:spPr>
          <a:xfrm>
            <a:off x="2965450" y="3689350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61"/>
          <p:cNvCxnSpPr/>
          <p:nvPr/>
        </p:nvCxnSpPr>
        <p:spPr>
          <a:xfrm>
            <a:off x="5778500" y="368935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1" name="Google Shape;601;p61"/>
          <p:cNvSpPr txBox="1"/>
          <p:nvPr/>
        </p:nvSpPr>
        <p:spPr>
          <a:xfrm>
            <a:off x="1116012" y="3408362"/>
            <a:ext cx="11811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602" name="Google Shape;602;p61"/>
          <p:cNvSpPr txBox="1"/>
          <p:nvPr/>
        </p:nvSpPr>
        <p:spPr>
          <a:xfrm>
            <a:off x="4189412" y="3255962"/>
            <a:ext cx="101282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</p:txBody>
      </p:sp>
      <p:sp>
        <p:nvSpPr>
          <p:cNvPr id="603" name="Google Shape;603;p61"/>
          <p:cNvSpPr txBox="1"/>
          <p:nvPr/>
        </p:nvSpPr>
        <p:spPr>
          <a:xfrm>
            <a:off x="6732587" y="3408362"/>
            <a:ext cx="10969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Google Shape;609;p62"/>
          <p:cNvSpPr txBox="1"/>
          <p:nvPr>
            <p:ph idx="4294967295" type="title"/>
          </p:nvPr>
        </p:nvSpPr>
        <p:spPr>
          <a:xfrm>
            <a:off x="228600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Unary Relationship</a:t>
            </a:r>
            <a:endParaRPr/>
          </a:p>
        </p:txBody>
      </p:sp>
      <p:sp>
        <p:nvSpPr>
          <p:cNvPr id="610" name="Google Shape;610;p62"/>
          <p:cNvSpPr txBox="1"/>
          <p:nvPr/>
        </p:nvSpPr>
        <p:spPr>
          <a:xfrm>
            <a:off x="1322387" y="2160587"/>
            <a:ext cx="21971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62"/>
          <p:cNvSpPr/>
          <p:nvPr/>
        </p:nvSpPr>
        <p:spPr>
          <a:xfrm>
            <a:off x="4821237" y="2001837"/>
            <a:ext cx="1968500" cy="12065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2"/>
          <p:cNvSpPr/>
          <p:nvPr/>
        </p:nvSpPr>
        <p:spPr>
          <a:xfrm rot="1500000">
            <a:off x="3632200" y="2466975"/>
            <a:ext cx="1444625" cy="958850"/>
          </a:xfrm>
          <a:custGeom>
            <a:rect b="b" l="l" r="r" t="t"/>
            <a:pathLst>
              <a:path extrusionOk="0" fill="none" h="22039" w="2160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</a:path>
              <a:path extrusionOk="0" h="22039" w="2160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  <a:lnTo>
                  <a:pt x="0" y="439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2"/>
          <p:cNvSpPr/>
          <p:nvPr/>
        </p:nvSpPr>
        <p:spPr>
          <a:xfrm rot="960000">
            <a:off x="2459037" y="1697037"/>
            <a:ext cx="3040062" cy="887412"/>
          </a:xfrm>
          <a:custGeom>
            <a:rect b="b" l="l" r="r" t="t"/>
            <a:pathLst>
              <a:path extrusionOk="0" fill="none" h="21600" w="2160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</a:path>
              <a:path extrusionOk="0" h="21600" w="2160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  <a:lnTo>
                  <a:pt x="21600" y="216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2"/>
          <p:cNvSpPr txBox="1"/>
          <p:nvPr/>
        </p:nvSpPr>
        <p:spPr>
          <a:xfrm>
            <a:off x="1600200" y="25146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615" name="Google Shape;615;p62"/>
          <p:cNvSpPr txBox="1"/>
          <p:nvPr/>
        </p:nvSpPr>
        <p:spPr>
          <a:xfrm>
            <a:off x="5126037" y="2306637"/>
            <a:ext cx="14366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63"/>
          <p:cNvSpPr txBox="1"/>
          <p:nvPr>
            <p:ph idx="4294967295" type="title"/>
          </p:nvPr>
        </p:nvSpPr>
        <p:spPr>
          <a:xfrm>
            <a:off x="228600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 names</a:t>
            </a:r>
            <a:endParaRPr/>
          </a:p>
        </p:txBody>
      </p:sp>
      <p:sp>
        <p:nvSpPr>
          <p:cNvPr id="622" name="Google Shape;622;p63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names may be added to make the meaning more explicit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3"/>
          <p:cNvSpPr txBox="1"/>
          <p:nvPr/>
        </p:nvSpPr>
        <p:spPr>
          <a:xfrm>
            <a:off x="1600200" y="2819400"/>
            <a:ext cx="2197100" cy="1282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3"/>
          <p:cNvSpPr/>
          <p:nvPr/>
        </p:nvSpPr>
        <p:spPr>
          <a:xfrm>
            <a:off x="5099050" y="2660650"/>
            <a:ext cx="1968500" cy="12065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3"/>
          <p:cNvSpPr/>
          <p:nvPr/>
        </p:nvSpPr>
        <p:spPr>
          <a:xfrm rot="1500000">
            <a:off x="3910012" y="3125787"/>
            <a:ext cx="1444625" cy="958850"/>
          </a:xfrm>
          <a:custGeom>
            <a:rect b="b" l="l" r="r" t="t"/>
            <a:pathLst>
              <a:path extrusionOk="0" fill="none" h="22039" w="2160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</a:path>
              <a:path extrusionOk="0" h="22039" w="2160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  <a:lnTo>
                  <a:pt x="0" y="439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3"/>
          <p:cNvSpPr/>
          <p:nvPr/>
        </p:nvSpPr>
        <p:spPr>
          <a:xfrm rot="960000">
            <a:off x="2736850" y="2355850"/>
            <a:ext cx="3040062" cy="887412"/>
          </a:xfrm>
          <a:custGeom>
            <a:rect b="b" l="l" r="r" t="t"/>
            <a:pathLst>
              <a:path extrusionOk="0" fill="none" h="21600" w="2160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</a:path>
              <a:path extrusionOk="0" h="21600" w="2160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  <a:lnTo>
                  <a:pt x="21600" y="216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3"/>
          <p:cNvSpPr txBox="1"/>
          <p:nvPr/>
        </p:nvSpPr>
        <p:spPr>
          <a:xfrm>
            <a:off x="1878012" y="3173412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628" name="Google Shape;628;p63"/>
          <p:cNvSpPr txBox="1"/>
          <p:nvPr/>
        </p:nvSpPr>
        <p:spPr>
          <a:xfrm>
            <a:off x="5403850" y="2965450"/>
            <a:ext cx="14366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  <a:endParaRPr/>
          </a:p>
        </p:txBody>
      </p:sp>
      <p:sp>
        <p:nvSpPr>
          <p:cNvPr id="629" name="Google Shape;629;p63"/>
          <p:cNvSpPr txBox="1"/>
          <p:nvPr/>
        </p:nvSpPr>
        <p:spPr>
          <a:xfrm>
            <a:off x="4495800" y="40386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630" name="Google Shape;630;p63"/>
          <p:cNvSpPr txBox="1"/>
          <p:nvPr/>
        </p:nvSpPr>
        <p:spPr>
          <a:xfrm>
            <a:off x="4191000" y="1981200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subordinate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64"/>
          <p:cNvSpPr txBox="1"/>
          <p:nvPr>
            <p:ph idx="4294967295" type="title"/>
          </p:nvPr>
        </p:nvSpPr>
        <p:spPr>
          <a:xfrm>
            <a:off x="228600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 Relationship</a:t>
            </a:r>
            <a:endParaRPr/>
          </a:p>
        </p:txBody>
      </p:sp>
      <p:sp>
        <p:nvSpPr>
          <p:cNvPr id="637" name="Google Shape;637;p64"/>
          <p:cNvSpPr txBox="1"/>
          <p:nvPr/>
        </p:nvSpPr>
        <p:spPr>
          <a:xfrm>
            <a:off x="687387" y="2084387"/>
            <a:ext cx="1739900" cy="1054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4"/>
          <p:cNvSpPr txBox="1"/>
          <p:nvPr/>
        </p:nvSpPr>
        <p:spPr>
          <a:xfrm>
            <a:off x="6097587" y="2084387"/>
            <a:ext cx="2051050" cy="1054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4"/>
          <p:cNvSpPr/>
          <p:nvPr/>
        </p:nvSpPr>
        <p:spPr>
          <a:xfrm>
            <a:off x="3430587" y="2008187"/>
            <a:ext cx="1739900" cy="12065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64"/>
          <p:cNvCxnSpPr/>
          <p:nvPr/>
        </p:nvCxnSpPr>
        <p:spPr>
          <a:xfrm>
            <a:off x="2439987" y="2611437"/>
            <a:ext cx="977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64"/>
          <p:cNvCxnSpPr/>
          <p:nvPr/>
        </p:nvCxnSpPr>
        <p:spPr>
          <a:xfrm>
            <a:off x="5183187" y="2611437"/>
            <a:ext cx="901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2" name="Google Shape;642;p64"/>
          <p:cNvSpPr txBox="1"/>
          <p:nvPr/>
        </p:nvSpPr>
        <p:spPr>
          <a:xfrm>
            <a:off x="889000" y="23622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643" name="Google Shape;643;p64"/>
          <p:cNvSpPr txBox="1"/>
          <p:nvPr/>
        </p:nvSpPr>
        <p:spPr>
          <a:xfrm>
            <a:off x="3733800" y="2209800"/>
            <a:ext cx="1128712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</p:txBody>
      </p:sp>
      <p:sp>
        <p:nvSpPr>
          <p:cNvPr id="644" name="Google Shape;644;p64"/>
          <p:cNvSpPr txBox="1"/>
          <p:nvPr/>
        </p:nvSpPr>
        <p:spPr>
          <a:xfrm>
            <a:off x="6375400" y="2362200"/>
            <a:ext cx="1774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0" name="Google Shape;650;p65"/>
          <p:cNvSpPr txBox="1"/>
          <p:nvPr>
            <p:ph idx="4294967295" type="title"/>
          </p:nvPr>
        </p:nvSpPr>
        <p:spPr>
          <a:xfrm>
            <a:off x="188912" y="228600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Ternary Relationship</a:t>
            </a:r>
            <a:endParaRPr/>
          </a:p>
        </p:txBody>
      </p:sp>
      <p:sp>
        <p:nvSpPr>
          <p:cNvPr id="651" name="Google Shape;651;p65"/>
          <p:cNvSpPr txBox="1"/>
          <p:nvPr/>
        </p:nvSpPr>
        <p:spPr>
          <a:xfrm>
            <a:off x="642937" y="374650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5"/>
          <p:cNvSpPr txBox="1"/>
          <p:nvPr/>
        </p:nvSpPr>
        <p:spPr>
          <a:xfrm>
            <a:off x="6434137" y="374650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5"/>
          <p:cNvSpPr txBox="1"/>
          <p:nvPr/>
        </p:nvSpPr>
        <p:spPr>
          <a:xfrm>
            <a:off x="3684587" y="137160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5"/>
          <p:cNvSpPr/>
          <p:nvPr/>
        </p:nvSpPr>
        <p:spPr>
          <a:xfrm>
            <a:off x="3614737" y="3670300"/>
            <a:ext cx="2279650" cy="13589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65"/>
          <p:cNvCxnSpPr/>
          <p:nvPr/>
        </p:nvCxnSpPr>
        <p:spPr>
          <a:xfrm>
            <a:off x="4751387" y="2514600"/>
            <a:ext cx="0" cy="11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" name="Google Shape;656;p65"/>
          <p:cNvCxnSpPr/>
          <p:nvPr/>
        </p:nvCxnSpPr>
        <p:spPr>
          <a:xfrm>
            <a:off x="2624137" y="4349750"/>
            <a:ext cx="977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7" name="Google Shape;657;p65"/>
          <p:cNvCxnSpPr/>
          <p:nvPr/>
        </p:nvCxnSpPr>
        <p:spPr>
          <a:xfrm>
            <a:off x="5894387" y="4349750"/>
            <a:ext cx="5270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8" name="Google Shape;658;p65"/>
          <p:cNvSpPr txBox="1"/>
          <p:nvPr/>
        </p:nvSpPr>
        <p:spPr>
          <a:xfrm>
            <a:off x="996950" y="4100512"/>
            <a:ext cx="10795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endParaRPr/>
          </a:p>
        </p:txBody>
      </p:sp>
      <p:sp>
        <p:nvSpPr>
          <p:cNvPr id="659" name="Google Shape;659;p65"/>
          <p:cNvSpPr txBox="1"/>
          <p:nvPr/>
        </p:nvSpPr>
        <p:spPr>
          <a:xfrm>
            <a:off x="4044950" y="1655762"/>
            <a:ext cx="14033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endParaRPr/>
          </a:p>
        </p:txBody>
      </p:sp>
      <p:sp>
        <p:nvSpPr>
          <p:cNvPr id="660" name="Google Shape;660;p65"/>
          <p:cNvSpPr txBox="1"/>
          <p:nvPr/>
        </p:nvSpPr>
        <p:spPr>
          <a:xfrm>
            <a:off x="6635750" y="4100512"/>
            <a:ext cx="11303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/>
          </a:p>
        </p:txBody>
      </p:sp>
      <p:sp>
        <p:nvSpPr>
          <p:cNvPr id="661" name="Google Shape;661;p65"/>
          <p:cNvSpPr txBox="1"/>
          <p:nvPr/>
        </p:nvSpPr>
        <p:spPr>
          <a:xfrm>
            <a:off x="3913187" y="4121150"/>
            <a:ext cx="1792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66"/>
          <p:cNvSpPr txBox="1"/>
          <p:nvPr>
            <p:ph idx="4294967295" type="title"/>
          </p:nvPr>
        </p:nvSpPr>
        <p:spPr>
          <a:xfrm>
            <a:off x="265112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participation</a:t>
            </a:r>
            <a:endParaRPr/>
          </a:p>
        </p:txBody>
      </p:sp>
      <p:cxnSp>
        <p:nvCxnSpPr>
          <p:cNvPr id="668" name="Google Shape;668;p66"/>
          <p:cNvCxnSpPr/>
          <p:nvPr/>
        </p:nvCxnSpPr>
        <p:spPr>
          <a:xfrm>
            <a:off x="5410200" y="24384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9" name="Google Shape;669;p66"/>
          <p:cNvCxnSpPr/>
          <p:nvPr/>
        </p:nvCxnSpPr>
        <p:spPr>
          <a:xfrm>
            <a:off x="5410200" y="2362200"/>
            <a:ext cx="1143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0" name="Google Shape;670;p66"/>
          <p:cNvSpPr txBox="1"/>
          <p:nvPr/>
        </p:nvSpPr>
        <p:spPr>
          <a:xfrm>
            <a:off x="768350" y="1835150"/>
            <a:ext cx="2044700" cy="1054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6"/>
          <p:cNvSpPr txBox="1"/>
          <p:nvPr/>
        </p:nvSpPr>
        <p:spPr>
          <a:xfrm>
            <a:off x="6559550" y="1835150"/>
            <a:ext cx="2044700" cy="1054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6"/>
          <p:cNvSpPr/>
          <p:nvPr/>
        </p:nvSpPr>
        <p:spPr>
          <a:xfrm>
            <a:off x="3917950" y="1752600"/>
            <a:ext cx="1511300" cy="12065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66"/>
          <p:cNvCxnSpPr/>
          <p:nvPr/>
        </p:nvCxnSpPr>
        <p:spPr>
          <a:xfrm>
            <a:off x="2825750" y="2362200"/>
            <a:ext cx="113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4" name="Google Shape;674;p66"/>
          <p:cNvSpPr txBox="1"/>
          <p:nvPr/>
        </p:nvSpPr>
        <p:spPr>
          <a:xfrm>
            <a:off x="6684962" y="2112962"/>
            <a:ext cx="17240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endParaRPr/>
          </a:p>
        </p:txBody>
      </p:sp>
      <p:sp>
        <p:nvSpPr>
          <p:cNvPr id="675" name="Google Shape;675;p66"/>
          <p:cNvSpPr txBox="1"/>
          <p:nvPr/>
        </p:nvSpPr>
        <p:spPr>
          <a:xfrm>
            <a:off x="914400" y="2057400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676" name="Google Shape;676;p66"/>
          <p:cNvSpPr txBox="1"/>
          <p:nvPr/>
        </p:nvSpPr>
        <p:spPr>
          <a:xfrm>
            <a:off x="4222750" y="1981200"/>
            <a:ext cx="86042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/>
          </a:p>
        </p:txBody>
      </p:sp>
      <p:sp>
        <p:nvSpPr>
          <p:cNvPr id="677" name="Google Shape;677;p66"/>
          <p:cNvSpPr txBox="1"/>
          <p:nvPr/>
        </p:nvSpPr>
        <p:spPr>
          <a:xfrm>
            <a:off x="3103562" y="1884362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8" name="Google Shape;678;p66"/>
          <p:cNvSpPr txBox="1"/>
          <p:nvPr/>
        </p:nvSpPr>
        <p:spPr>
          <a:xfrm>
            <a:off x="5618162" y="1884362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79" name="Google Shape;679;p66"/>
          <p:cNvSpPr/>
          <p:nvPr/>
        </p:nvSpPr>
        <p:spPr>
          <a:xfrm rot="10020000">
            <a:off x="2292350" y="3111500"/>
            <a:ext cx="1676400" cy="2057400"/>
          </a:xfrm>
          <a:prstGeom prst="cloudCallout">
            <a:avLst>
              <a:gd fmla="val 1640" name="adj1"/>
              <a:gd fmla="val 257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/>
          </a:p>
        </p:txBody>
      </p:sp>
      <p:sp>
        <p:nvSpPr>
          <p:cNvPr id="680" name="Google Shape;680;p66"/>
          <p:cNvSpPr/>
          <p:nvPr/>
        </p:nvSpPr>
        <p:spPr>
          <a:xfrm rot="9000000">
            <a:off x="5949950" y="2971800"/>
            <a:ext cx="1676400" cy="2057400"/>
          </a:xfrm>
          <a:prstGeom prst="cloudCallout">
            <a:avLst>
              <a:gd fmla="val 15342" name="adj1"/>
              <a:gd fmla="val 28903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67"/>
          <p:cNvSpPr txBox="1"/>
          <p:nvPr>
            <p:ph idx="4294967295" type="title"/>
          </p:nvPr>
        </p:nvSpPr>
        <p:spPr>
          <a:xfrm>
            <a:off x="265112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Attributes of a Relationship</a:t>
            </a:r>
            <a:endParaRPr/>
          </a:p>
        </p:txBody>
      </p:sp>
      <p:sp>
        <p:nvSpPr>
          <p:cNvPr id="687" name="Google Shape;687;p67"/>
          <p:cNvSpPr txBox="1"/>
          <p:nvPr/>
        </p:nvSpPr>
        <p:spPr>
          <a:xfrm>
            <a:off x="463550" y="358775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7"/>
          <p:cNvSpPr txBox="1"/>
          <p:nvPr/>
        </p:nvSpPr>
        <p:spPr>
          <a:xfrm>
            <a:off x="6254750" y="358775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7"/>
          <p:cNvSpPr txBox="1"/>
          <p:nvPr/>
        </p:nvSpPr>
        <p:spPr>
          <a:xfrm>
            <a:off x="3505200" y="1257300"/>
            <a:ext cx="1968500" cy="113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7"/>
          <p:cNvSpPr/>
          <p:nvPr/>
        </p:nvSpPr>
        <p:spPr>
          <a:xfrm>
            <a:off x="3435350" y="3511550"/>
            <a:ext cx="2279650" cy="13589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67"/>
          <p:cNvCxnSpPr/>
          <p:nvPr/>
        </p:nvCxnSpPr>
        <p:spPr>
          <a:xfrm>
            <a:off x="4572000" y="2400300"/>
            <a:ext cx="0" cy="113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2" name="Google Shape;692;p67"/>
          <p:cNvCxnSpPr/>
          <p:nvPr/>
        </p:nvCxnSpPr>
        <p:spPr>
          <a:xfrm>
            <a:off x="2444750" y="4191000"/>
            <a:ext cx="977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" name="Google Shape;693;p67"/>
          <p:cNvCxnSpPr/>
          <p:nvPr/>
        </p:nvCxnSpPr>
        <p:spPr>
          <a:xfrm>
            <a:off x="5715000" y="4191000"/>
            <a:ext cx="5270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4" name="Google Shape;694;p67"/>
          <p:cNvSpPr txBox="1"/>
          <p:nvPr/>
        </p:nvSpPr>
        <p:spPr>
          <a:xfrm>
            <a:off x="817562" y="3941762"/>
            <a:ext cx="10795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endParaRPr/>
          </a:p>
        </p:txBody>
      </p:sp>
      <p:sp>
        <p:nvSpPr>
          <p:cNvPr id="695" name="Google Shape;695;p67"/>
          <p:cNvSpPr txBox="1"/>
          <p:nvPr/>
        </p:nvSpPr>
        <p:spPr>
          <a:xfrm>
            <a:off x="3865562" y="1541462"/>
            <a:ext cx="140335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endParaRPr/>
          </a:p>
        </p:txBody>
      </p:sp>
      <p:sp>
        <p:nvSpPr>
          <p:cNvPr id="696" name="Google Shape;696;p67"/>
          <p:cNvSpPr txBox="1"/>
          <p:nvPr/>
        </p:nvSpPr>
        <p:spPr>
          <a:xfrm>
            <a:off x="6456362" y="3941762"/>
            <a:ext cx="11303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endParaRPr/>
          </a:p>
        </p:txBody>
      </p:sp>
      <p:sp>
        <p:nvSpPr>
          <p:cNvPr id="697" name="Google Shape;697;p67"/>
          <p:cNvSpPr txBox="1"/>
          <p:nvPr/>
        </p:nvSpPr>
        <p:spPr>
          <a:xfrm>
            <a:off x="3733800" y="3962400"/>
            <a:ext cx="1792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Prescription</a:t>
            </a:r>
            <a:endParaRPr/>
          </a:p>
        </p:txBody>
      </p:sp>
      <p:sp>
        <p:nvSpPr>
          <p:cNvPr id="698" name="Google Shape;698;p67"/>
          <p:cNvSpPr/>
          <p:nvPr/>
        </p:nvSpPr>
        <p:spPr>
          <a:xfrm>
            <a:off x="2514600" y="3200400"/>
            <a:ext cx="16764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7"/>
          <p:cNvSpPr txBox="1"/>
          <p:nvPr/>
        </p:nvSpPr>
        <p:spPr>
          <a:xfrm>
            <a:off x="2895600" y="3352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dosage</a:t>
            </a:r>
            <a:endParaRPr/>
          </a:p>
        </p:txBody>
      </p:sp>
      <p:cxnSp>
        <p:nvCxnSpPr>
          <p:cNvPr id="700" name="Google Shape;700;p67"/>
          <p:cNvCxnSpPr/>
          <p:nvPr/>
        </p:nvCxnSpPr>
        <p:spPr>
          <a:xfrm>
            <a:off x="3448050" y="38100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1" name="Google Shape;701;p67"/>
          <p:cNvSpPr/>
          <p:nvPr/>
        </p:nvSpPr>
        <p:spPr>
          <a:xfrm>
            <a:off x="4953000" y="2438400"/>
            <a:ext cx="2362200" cy="106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7"/>
          <p:cNvSpPr txBox="1"/>
          <p:nvPr/>
        </p:nvSpPr>
        <p:spPr>
          <a:xfrm>
            <a:off x="5105400" y="2819400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Number of days</a:t>
            </a:r>
            <a:endParaRPr/>
          </a:p>
        </p:txBody>
      </p:sp>
      <p:cxnSp>
        <p:nvCxnSpPr>
          <p:cNvPr id="703" name="Google Shape;703;p67"/>
          <p:cNvCxnSpPr/>
          <p:nvPr/>
        </p:nvCxnSpPr>
        <p:spPr>
          <a:xfrm flipH="1" rot="10800000">
            <a:off x="5181600" y="34290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4" name="Google Shape;704;p67"/>
          <p:cNvSpPr txBox="1"/>
          <p:nvPr/>
        </p:nvSpPr>
        <p:spPr>
          <a:xfrm>
            <a:off x="152400" y="5715000"/>
            <a:ext cx="815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1" name="Google Shape;711;p68"/>
          <p:cNvSpPr txBox="1"/>
          <p:nvPr>
            <p:ph idx="4294967295" type="title"/>
          </p:nvPr>
        </p:nvSpPr>
        <p:spPr>
          <a:xfrm>
            <a:off x="304800" y="239712"/>
            <a:ext cx="85740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Weak entity</a:t>
            </a:r>
            <a:endParaRPr/>
          </a:p>
        </p:txBody>
      </p:sp>
      <p:cxnSp>
        <p:nvCxnSpPr>
          <p:cNvPr id="712" name="Google Shape;712;p68"/>
          <p:cNvCxnSpPr/>
          <p:nvPr/>
        </p:nvCxnSpPr>
        <p:spPr>
          <a:xfrm>
            <a:off x="2971800" y="33528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3" name="Google Shape;713;p68"/>
          <p:cNvCxnSpPr/>
          <p:nvPr/>
        </p:nvCxnSpPr>
        <p:spPr>
          <a:xfrm>
            <a:off x="5410200" y="3352800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4" name="Google Shape;714;p68"/>
          <p:cNvCxnSpPr/>
          <p:nvPr/>
        </p:nvCxnSpPr>
        <p:spPr>
          <a:xfrm>
            <a:off x="5410200" y="3429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5" name="Google Shape;715;p68"/>
          <p:cNvSpPr/>
          <p:nvPr/>
        </p:nvSpPr>
        <p:spPr>
          <a:xfrm>
            <a:off x="3505200" y="2667000"/>
            <a:ext cx="1981200" cy="13716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8"/>
          <p:cNvSpPr txBox="1"/>
          <p:nvPr/>
        </p:nvSpPr>
        <p:spPr>
          <a:xfrm>
            <a:off x="914400" y="2743200"/>
            <a:ext cx="2044700" cy="1206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8"/>
          <p:cNvSpPr txBox="1"/>
          <p:nvPr/>
        </p:nvSpPr>
        <p:spPr>
          <a:xfrm>
            <a:off x="6019800" y="2743200"/>
            <a:ext cx="2044700" cy="1206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8"/>
          <p:cNvSpPr/>
          <p:nvPr/>
        </p:nvSpPr>
        <p:spPr>
          <a:xfrm>
            <a:off x="3657600" y="2743200"/>
            <a:ext cx="1663700" cy="12065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8"/>
          <p:cNvSpPr/>
          <p:nvPr/>
        </p:nvSpPr>
        <p:spPr>
          <a:xfrm>
            <a:off x="1066800" y="1600200"/>
            <a:ext cx="1816100" cy="596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8"/>
          <p:cNvSpPr/>
          <p:nvPr/>
        </p:nvSpPr>
        <p:spPr>
          <a:xfrm>
            <a:off x="4953000" y="1600200"/>
            <a:ext cx="1816100" cy="5969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68"/>
          <p:cNvCxnSpPr/>
          <p:nvPr/>
        </p:nvCxnSpPr>
        <p:spPr>
          <a:xfrm>
            <a:off x="1974850" y="2209800"/>
            <a:ext cx="0" cy="520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68"/>
          <p:cNvCxnSpPr/>
          <p:nvPr/>
        </p:nvCxnSpPr>
        <p:spPr>
          <a:xfrm>
            <a:off x="6248400" y="2133600"/>
            <a:ext cx="679450" cy="59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3" name="Google Shape;723;p68"/>
          <p:cNvSpPr txBox="1"/>
          <p:nvPr/>
        </p:nvSpPr>
        <p:spPr>
          <a:xfrm>
            <a:off x="1133475" y="3097212"/>
            <a:ext cx="15382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/>
          </a:p>
        </p:txBody>
      </p:sp>
      <p:sp>
        <p:nvSpPr>
          <p:cNvPr id="724" name="Google Shape;724;p68"/>
          <p:cNvSpPr txBox="1"/>
          <p:nvPr/>
        </p:nvSpPr>
        <p:spPr>
          <a:xfrm>
            <a:off x="1622425" y="1649412"/>
            <a:ext cx="554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E#</a:t>
            </a:r>
            <a:endParaRPr/>
          </a:p>
        </p:txBody>
      </p:sp>
      <p:sp>
        <p:nvSpPr>
          <p:cNvPr id="725" name="Google Shape;725;p68"/>
          <p:cNvSpPr txBox="1"/>
          <p:nvPr/>
        </p:nvSpPr>
        <p:spPr>
          <a:xfrm>
            <a:off x="4152900" y="3021012"/>
            <a:ext cx="6731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/>
          </a:p>
        </p:txBody>
      </p:sp>
      <p:sp>
        <p:nvSpPr>
          <p:cNvPr id="726" name="Google Shape;726;p68"/>
          <p:cNvSpPr txBox="1"/>
          <p:nvPr/>
        </p:nvSpPr>
        <p:spPr>
          <a:xfrm>
            <a:off x="6096000" y="2819400"/>
            <a:ext cx="1892300" cy="1054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8"/>
          <p:cNvSpPr txBox="1"/>
          <p:nvPr/>
        </p:nvSpPr>
        <p:spPr>
          <a:xfrm>
            <a:off x="6248400" y="2971800"/>
            <a:ext cx="162401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dependant</a:t>
            </a:r>
            <a:endParaRPr/>
          </a:p>
        </p:txBody>
      </p:sp>
      <p:sp>
        <p:nvSpPr>
          <p:cNvPr id="728" name="Google Shape;728;p68"/>
          <p:cNvSpPr txBox="1"/>
          <p:nvPr/>
        </p:nvSpPr>
        <p:spPr>
          <a:xfrm>
            <a:off x="5562600" y="1676400"/>
            <a:ext cx="4191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729" name="Google Shape;729;p68"/>
          <p:cNvSpPr txBox="1"/>
          <p:nvPr/>
        </p:nvSpPr>
        <p:spPr>
          <a:xfrm>
            <a:off x="3048000" y="28956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30" name="Google Shape;730;p68"/>
          <p:cNvSpPr txBox="1"/>
          <p:nvPr/>
        </p:nvSpPr>
        <p:spPr>
          <a:xfrm>
            <a:off x="5562600" y="2895600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31" name="Google Shape;731;p68"/>
          <p:cNvSpPr/>
          <p:nvPr/>
        </p:nvSpPr>
        <p:spPr>
          <a:xfrm>
            <a:off x="7162800" y="1447800"/>
            <a:ext cx="15240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8"/>
          <p:cNvSpPr txBox="1"/>
          <p:nvPr/>
        </p:nvSpPr>
        <p:spPr>
          <a:xfrm>
            <a:off x="7391400" y="16764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cxnSp>
        <p:nvCxnSpPr>
          <p:cNvPr id="733" name="Google Shape;733;p68"/>
          <p:cNvCxnSpPr/>
          <p:nvPr/>
        </p:nvCxnSpPr>
        <p:spPr>
          <a:xfrm flipH="1">
            <a:off x="7467600" y="21336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4" name="Google Shape;734;p68"/>
          <p:cNvSpPr txBox="1"/>
          <p:nvPr/>
        </p:nvSpPr>
        <p:spPr>
          <a:xfrm>
            <a:off x="685800" y="4419600"/>
            <a:ext cx="7391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dependant entity is represented by a double lined rectangle and the identifying relationship by a double lined diamond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p69"/>
          <p:cNvSpPr txBox="1"/>
          <p:nvPr>
            <p:ph idx="4294967295" type="body"/>
          </p:nvPr>
        </p:nvSpPr>
        <p:spPr>
          <a:xfrm>
            <a:off x="152400" y="1187450"/>
            <a:ext cx="7642225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college contains many departments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department can offer any number of courses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instructors can work in a department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instructor can work only in one department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department there is a Head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instructor can be head of only one department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instructor can take any number of courses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course can be taken by only one instructor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student can enroll for any number of courses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course can have any number of students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9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 – ER Model For a college DB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0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7" name="Google Shape;747;p70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48" name="Google Shape;748;p70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Entities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relationships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 key attributes for every Entity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other relevant attributes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complete E-R diagram with all attributes including Primary Key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your results with your Business users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11"/>
          <p:cNvSpPr txBox="1"/>
          <p:nvPr>
            <p:ph idx="4294967295" type="title"/>
          </p:nvPr>
        </p:nvSpPr>
        <p:spPr>
          <a:xfrm>
            <a:off x="152400" y="85725"/>
            <a:ext cx="67183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381000" y="1219200"/>
            <a:ext cx="41148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31750" lIns="58725" spcFirstLastPara="1" rIns="58725" wrap="square" tIns="31750">
            <a:spAutoFit/>
          </a:bodyPr>
          <a:lstStyle/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 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Summarizing</a:t>
            </a:r>
            <a:endParaRPr/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5651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4" name="Google Shape;754;p71"/>
          <p:cNvSpPr txBox="1"/>
          <p:nvPr>
            <p:ph idx="4294967295" type="body"/>
          </p:nvPr>
        </p:nvSpPr>
        <p:spPr>
          <a:xfrm>
            <a:off x="225425" y="1187450"/>
            <a:ext cx="8156575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Identify the Entities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1"/>
          <p:cNvSpPr txBox="1"/>
          <p:nvPr/>
        </p:nvSpPr>
        <p:spPr>
          <a:xfrm>
            <a:off x="152400" y="3810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Steps in ER Modeling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1" name="Google Shape;761;p72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62" name="Google Shape;762;p72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Find the relationships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course is enrolled by multiple students and one student enrolls for multiple courses, hence the   cardinality between course and student  is Many to Many.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department offers many courses  and each course belongs to only one department, hence the cardinality between department and course is  One to Many.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department has multiple instructors and one instructor belongs to one and only one department , hence the  cardinality between department and instructor is  one  to Many. 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department there is a “Head of department” and one instructor is  “Head of  department “,hence the cardinality is one to one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course is taught by only one instructor, but the instructor teaches many courses, hence the cardinality between course   and instructor is  many  to one.</a:t>
            </a:r>
            <a:endParaRPr b="0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rgbClr val="003366"/>
              </a:buClr>
              <a:buSzPts val="400"/>
              <a:buFont typeface="Noto Sans Symbols"/>
              <a:buNone/>
            </a:pPr>
            <a:r>
              <a:t/>
            </a:r>
            <a:endParaRPr b="1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rgbClr val="003366"/>
              </a:buClr>
              <a:buSzPts val="400"/>
              <a:buFont typeface="Noto Sans Symbols"/>
              <a:buNone/>
            </a:pPr>
            <a:r>
              <a:t/>
            </a:r>
            <a:endParaRPr b="1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rgbClr val="003366"/>
              </a:buClr>
              <a:buSzPts val="400"/>
              <a:buFont typeface="Noto Sans Symbols"/>
              <a:buNone/>
            </a:pPr>
            <a:r>
              <a:t/>
            </a:r>
            <a:endParaRPr b="1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rgbClr val="003366"/>
              </a:buClr>
              <a:buSzPts val="400"/>
              <a:buFont typeface="Noto Sans Symbols"/>
              <a:buNone/>
            </a:pPr>
            <a:r>
              <a:t/>
            </a:r>
            <a:endParaRPr b="1" i="0" sz="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"/>
              </a:spcBef>
              <a:spcAft>
                <a:spcPts val="0"/>
              </a:spcAft>
              <a:buClr>
                <a:srgbClr val="003366"/>
              </a:buClr>
              <a:buSzPts val="200"/>
              <a:buFont typeface="Noto Sans Symbols"/>
              <a:buNone/>
            </a:pPr>
            <a:r>
              <a:rPr b="0" i="0" lang="en-US" sz="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30200" lvl="0" marL="342900" marR="0" rtl="0" algn="l">
              <a:spcBef>
                <a:spcPts val="40"/>
              </a:spcBef>
              <a:spcAft>
                <a:spcPts val="0"/>
              </a:spcAft>
              <a:buClr>
                <a:srgbClr val="003366"/>
              </a:buClr>
              <a:buSzPts val="200"/>
              <a:buFont typeface="Noto Sans Symbols"/>
              <a:buNone/>
            </a:pPr>
            <a:r>
              <a:t/>
            </a:r>
            <a:endParaRPr b="0" i="0" sz="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8" name="Google Shape;768;p73"/>
          <p:cNvSpPr txBox="1"/>
          <p:nvPr>
            <p:ph idx="4294967295" type="body"/>
          </p:nvPr>
        </p:nvSpPr>
        <p:spPr>
          <a:xfrm>
            <a:off x="304800" y="11430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Identify the key attributes</a:t>
            </a:r>
            <a:r>
              <a:rPr b="1" i="0" lang="en-US" sz="20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Deptname is the key attribute for the Entity “Department”, as it identifies the 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Department uniquely.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Course# (CourseId) is the key attribute for “Course” Entity.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Student# (Student Number) is the key attribute for “Student” Entity.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Instructor Name  is the key attribute for “Instructor” Entity.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Identify other relevant attributes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department entity, the relevant attribute is location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course entity, course name,duration,prerequisite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instructor entity, room#, telephone#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student entity, student name, date of birth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3"/>
          <p:cNvSpPr txBox="1"/>
          <p:nvPr/>
        </p:nvSpPr>
        <p:spPr>
          <a:xfrm>
            <a:off x="0" y="228600"/>
            <a:ext cx="7620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5" name="Google Shape;775;p75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 – Banking Business Scenario </a:t>
            </a:r>
            <a:endParaRPr/>
          </a:p>
        </p:txBody>
      </p:sp>
      <p:sp>
        <p:nvSpPr>
          <p:cNvPr id="776" name="Google Shape;776;p75"/>
          <p:cNvSpPr txBox="1"/>
          <p:nvPr>
            <p:ph idx="4294967295" type="body"/>
          </p:nvPr>
        </p:nvSpPr>
        <p:spPr>
          <a:xfrm>
            <a:off x="152400" y="1187450"/>
            <a:ext cx="4041775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 :</a:t>
            </a:r>
            <a:r>
              <a:rPr b="1" i="0" lang="en-US" sz="20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multiple banks and each bank has many branches. Each branch has multiple customers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have various types of accounts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Customers also had taken different types of loans from these bank branches </a:t>
            </a:r>
            <a:endParaRPr/>
          </a:p>
          <a:p>
            <a:pPr indent="-2286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customer can have multiple accounts and Loans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7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1550" y="1504950"/>
            <a:ext cx="3163887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5"/>
          <p:cNvSpPr txBox="1"/>
          <p:nvPr>
            <p:ph idx="4294967295" type="body"/>
          </p:nvPr>
        </p:nvSpPr>
        <p:spPr>
          <a:xfrm>
            <a:off x="4781550" y="1187450"/>
            <a:ext cx="3600450" cy="236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6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4" name="Google Shape;784;p76"/>
          <p:cNvSpPr txBox="1"/>
          <p:nvPr>
            <p:ph idx="4294967295" type="body"/>
          </p:nvPr>
        </p:nvSpPr>
        <p:spPr>
          <a:xfrm>
            <a:off x="225425" y="1187450"/>
            <a:ext cx="8156575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Identify the Entities</a:t>
            </a:r>
            <a:r>
              <a:rPr b="1" i="0" lang="en-US" sz="20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0500" lvl="1" marL="762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CUSTOMER.</a:t>
            </a:r>
            <a:endParaRPr/>
          </a:p>
          <a:p>
            <a:pPr indent="-304800" lvl="1" marL="7620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6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7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1" name="Google Shape;791;p77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Find the relationships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Bank has many branches and each branch belongs to only one bank, hence the  cardinality between Bank and Branch is One to Many. </a:t>
            </a:r>
            <a:endParaRPr/>
          </a:p>
          <a:p>
            <a:pPr indent="-2413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Branch offers many loans and each loan is associated with one branch, hence the    cardinality between Branch and Loan is One to Many.</a:t>
            </a:r>
            <a:endParaRPr/>
          </a:p>
          <a:p>
            <a:pPr indent="-2413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Branch maintains multiple accounts and each account is associated to one and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only one Branch, hence the cardinality between Branch and Account is One to Many </a:t>
            </a:r>
            <a:endParaRPr/>
          </a:p>
          <a:p>
            <a:pPr indent="-2413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 Loan can be availed by multiple customers, and each Customer can avail multiple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loans, hence the   cardinality between Loan and Customer is Many to Many.</a:t>
            </a:r>
            <a:endParaRPr/>
          </a:p>
          <a:p>
            <a:pPr indent="-2413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 Customer can hold multiple accounts, and each Account can be held by multiple  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Customers, hence the  cardinality between Customer and Account is Many to Many 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92100" lvl="0" marL="342900" marR="0" rtl="0" algn="l">
              <a:spcBef>
                <a:spcPts val="16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7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8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8" name="Google Shape;798;p78"/>
          <p:cNvSpPr txBox="1"/>
          <p:nvPr>
            <p:ph idx="4294967295" type="body"/>
          </p:nvPr>
        </p:nvSpPr>
        <p:spPr>
          <a:xfrm>
            <a:off x="152400" y="1263650"/>
            <a:ext cx="8156575" cy="4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Identify the key attributes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BankCode (Bank Code) is the key attribute for the Entity “Bank”, as it identifies the bank uniquely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Branch# (Branch Number) is the key attribute for “Branch” Entity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Customer# (Customer Number) is the key attribute for “Customer” Entity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Loan# (Loan Number) is the key attribute for “Loan” Entity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 No (Account Number) is the key attribute for “Account” Entity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8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9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5" name="Google Shape;805;p79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ER Modeling</a:t>
            </a:r>
            <a:endParaRPr/>
          </a:p>
        </p:txBody>
      </p:sp>
      <p:sp>
        <p:nvSpPr>
          <p:cNvPr id="806" name="Google Shape;806;p79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Identify other relevant attributes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“Bank” Entity, the relevant attributes other than “BankCode” would be “Name” and “Address”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“Branch” Entity, the relevant attributes other than “Branch#” would be “Name” and “Address”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“Loan” Entity, the relevant attribute other than “Loan#” would be “Loan Type”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“Account” Entity, the relevant attribute other than “Account No” would be “Account Type”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“Customer” Entity, the relevant attributes other than “Customer#” would be “Name”, “Telephone#” and “Address”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1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2" name="Google Shape;812;p81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Merits and Demerits of ER Modeling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13" name="Google Shape;813;p81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Merits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understand. Represented in Business Users Language. Can be understood by non-technical specialist.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helps in Physical Database creation.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generalized and specialized based on needs.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help in database design.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a higher level description of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Demerits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design derived from E-R Model may have some amount of ambiguities or inconsistency.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 diagrams may lead to misinterpretations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2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9" name="Google Shape;819;p82"/>
          <p:cNvSpPr txBox="1"/>
          <p:nvPr>
            <p:ph idx="4294967295" type="title"/>
          </p:nvPr>
        </p:nvSpPr>
        <p:spPr>
          <a:xfrm>
            <a:off x="152400" y="-82550"/>
            <a:ext cx="7456487" cy="973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820" name="Google Shape;820;p82"/>
          <p:cNvSpPr txBox="1"/>
          <p:nvPr>
            <p:ph idx="4294967295" type="body"/>
          </p:nvPr>
        </p:nvSpPr>
        <p:spPr>
          <a:xfrm>
            <a:off x="152400" y="1187450"/>
            <a:ext cx="822960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application errors are because of miscommunication between the application user and the designer and between the designer and the developer.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always better to represent business findings in terms of picture to avoid miscommunication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practically impossible to review the complete requirement document by business users.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E-R diagram is one of the many ways to represent business findings in pictorial format.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E-R Modeling will also help the database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E-R modeling has some amount of inconsistency and anomalies associated with it.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152400" y="239712"/>
            <a:ext cx="87360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Traditional Method of Data Storage</a:t>
            </a:r>
            <a:endParaRPr/>
          </a:p>
        </p:txBody>
      </p:sp>
      <p:pic>
        <p:nvPicPr>
          <p:cNvPr id="137" name="Google Shape;137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62" y="1684337"/>
            <a:ext cx="7715250" cy="385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p14"/>
          <p:cNvSpPr txBox="1"/>
          <p:nvPr>
            <p:ph idx="4294967295" type="title"/>
          </p:nvPr>
        </p:nvSpPr>
        <p:spPr>
          <a:xfrm>
            <a:off x="0" y="0"/>
            <a:ext cx="87360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Ways of storing data in files – 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data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1143000" y="1295400"/>
            <a:ext cx="5434012" cy="17208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2075" lIns="92075" spcFirstLastPara="1" rIns="92075" wrap="square" tIns="9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4176       Aniruddha Sarkar		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4181       Manoj Saha			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4183       Moushumi Dharchoudhury       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4203       Suryanarayana D.V.S.S.	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4204       Vivek Rai			SBU1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066800" y="3429000"/>
            <a:ext cx="5486400" cy="17208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2075" lIns="92075" spcFirstLastPara="1" rIns="92075" wrap="square" tIns="9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4176  AniruddhaSarkar                            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4181  ManojSaha                                     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4183  MoushumiDharchoudhury              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4203  SuryanarayanaD.V.S.                    SBU1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4204  Vivek Rai	                                       SBU1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5721350" y="1751012"/>
            <a:ext cx="34210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 length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4114800" y="6381750"/>
            <a:ext cx="773112" cy="47625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idx="4294967295" type="title"/>
          </p:nvPr>
        </p:nvSpPr>
        <p:spPr>
          <a:xfrm>
            <a:off x="228600" y="239712"/>
            <a:ext cx="86598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Problems: Traditional approach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609600" y="1447800"/>
            <a:ext cx="3954462" cy="369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 Security </a:t>
            </a:r>
            <a:endParaRPr/>
          </a:p>
          <a:p>
            <a:pPr indent="-127000" lvl="0" marL="0" marR="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Redundancy </a:t>
            </a:r>
            <a:endParaRPr/>
          </a:p>
          <a:p>
            <a:pPr indent="-127000" lvl="0" marL="0" marR="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Isolation </a:t>
            </a:r>
            <a:endParaRPr/>
          </a:p>
          <a:p>
            <a:pPr indent="-127000" lvl="0" marL="0" marR="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Program / Data Dependence </a:t>
            </a:r>
            <a:endParaRPr/>
          </a:p>
          <a:p>
            <a:pPr indent="-127000" lvl="0" marL="0" marR="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Lack of Flexibility </a:t>
            </a:r>
            <a:endParaRPr/>
          </a:p>
          <a:p>
            <a:pPr indent="-127000" lvl="0" marL="0" marR="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Concurrent Access Anomalies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2004-03-02T05:12:21Z</dcterms:created>
  <dc:creator>dharini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