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78BD2C-5F15-43FC-B5D0-9583241C0112}">
  <a:tblStyle styleId="{CC78BD2C-5F15-43FC-B5D0-9583241C01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779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38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001aea17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e001aea1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846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001aea1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e001aea1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81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001aea17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5e001aea1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38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001aea1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001aea1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e001aea1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00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001aea17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e001aea1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089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0ef611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0ef611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881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001aea17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e001aea1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958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001aea17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5e001aea1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452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001aea17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e001aea1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40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001aea17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e001aea1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001aea1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e001aea1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726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001aea17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5e001aea1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200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001aea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001aea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347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0ef6115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0ef6115f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e0ef6115f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108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0ef611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5e0ef6115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e0ef6115f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73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0ef611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5e0ef6115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e0ef6115f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3146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0ef611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5e0ef6115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5e0ef6115f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165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0ef6115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5e0ef6115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e0ef6115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25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e0ef6115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e0ef6115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43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e0ef6115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5e0ef6115f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e0ef6115f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300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0ef6115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0ef6115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6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001aea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001aea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805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0ef6115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0ef6115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865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0ef6115f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0ef6115f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35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e0ef6115f_0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e0ef6115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070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0f88497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5e0f88497e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5e0f88497e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485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0f88497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5e0f8849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01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0f88497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5e0f8849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7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0f88497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5e0f88497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523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e0f88497e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5e0f88497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018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0f88497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5e0f88497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894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e0f88497e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5e0f88497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06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001aea1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001aea17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5e001aea17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7300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e0f88497e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5e0f88497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498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0f88497e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5e0f88497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614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0f88497e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5e0f88497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822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0f88497e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5e0f88497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66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15190a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15190a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528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e15190a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e15190a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225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15190a8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15190a8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811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15190a8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15190a8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0545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15190a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15190a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252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15190a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e15190a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91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0ef611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0ef611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58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001aea17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5e001aea1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30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001aea17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e001aea1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74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001aea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001aea17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e001aea17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6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001aea17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e001aea1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4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Table creation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825" y="977125"/>
            <a:ext cx="1671690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324530" y="453118"/>
            <a:ext cx="8493000" cy="45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Back-Quoted Identifiers (</a:t>
            </a:r>
            <a:r>
              <a:rPr lang="en" sz="1500" b="1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`name`</a:t>
            </a:r>
            <a:r>
              <a:rPr lang="en" sz="1500" b="1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500" b="1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Unquoted names or identifiers (such as database name, table name and column name) cannot contain blank and special characters, or crash with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keywords (such as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You can include blanks and special characters or use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 as identifier by enclosing it with a pair of back-quote, in the form of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robustness,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back-quotes all the identifiers, as illustrated in the above example.</a:t>
            </a:r>
            <a:endParaRPr sz="1100"/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Comments and Version Comments</a:t>
            </a:r>
            <a:endParaRPr sz="1500" b="1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multi-line comments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enclosed within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end-of-line comments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begins with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(followed by a space)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/*!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 ...... */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known as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comment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will only be run if the server is at or above this version number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.00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To check the version of your </a:t>
            </a:r>
            <a:r>
              <a:rPr lang="en" sz="1400">
                <a:solidFill>
                  <a:schemeClr val="dk1"/>
                </a:solidFill>
              </a:rPr>
              <a:t>MariaDB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server, issue query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version()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marL="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244929" y="728663"/>
            <a:ext cx="8670300" cy="3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Setting the Default Database - </a:t>
            </a:r>
            <a:r>
              <a:rPr lang="en" sz="1800" b="1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endParaRPr sz="18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sets a particular database as the default (or current) database. You can reference a table in the default database using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directly. But you need to use the fully-qualified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databaseName.tableName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reference a table NOT in the default database.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example, database named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with a table named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we issue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set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the default database, we can simply call the table as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endParaRPr sz="1100"/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we need to reference the table as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geodb.products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display the current default database, issue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DATABASE()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263298" y="306161"/>
            <a:ext cx="65946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Create the database "training"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training;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(0.01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databases in the 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  to confirm that "training" database has been created.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Database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training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......             |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Set "training" as the default database so as to reference its table directly.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training;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 changed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2249719" y="1709175"/>
            <a:ext cx="4568400" cy="1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        Tables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/>
          <p:nvPr/>
        </p:nvSpPr>
        <p:spPr>
          <a:xfrm>
            <a:off x="342900" y="704169"/>
            <a:ext cx="8296800" cy="31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Creating and Deleting a Table - </a:t>
            </a:r>
            <a:r>
              <a:rPr lang="en" sz="1500" b="1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" sz="15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500" b="1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a new table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default database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You can also apply condition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or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</a:t>
            </a:r>
            <a:endParaRPr sz="1100"/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table, you need to define all its columns, by providing the columns'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Let's create a table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in our database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geodb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0" y="0"/>
            <a:ext cx="9144000" cy="5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[IF EXISTS]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[IF NOT EXISTS]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 columnType columnAttribute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 PRIMARY KEY(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FOREIGN KEY 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REFERENCES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TABLES                     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 -- Show all the tables in the default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DESCRIBE|DESC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Describe the details for a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Modify a table, e.g., ADD COLUMN and DROP COLUMN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columnDefinition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FOREIGN KEY 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REFERENCES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columnNmae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FOREIGN KEY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CREATE TABLE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 -- Show the CREATE TABLE statement for this </a:t>
            </a:r>
            <a:r>
              <a:rPr lang="en" sz="1800" i="1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1800">
              <a:solidFill>
                <a:srgbClr val="6893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/>
          <p:nvPr/>
        </p:nvSpPr>
        <p:spPr>
          <a:xfrm>
            <a:off x="373517" y="467363"/>
            <a:ext cx="7758000" cy="3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tables in the current database.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"geodb" has no table (empty set).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TABLES;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set (0.00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Create the table "products". Read "explanations" below for the column defintions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IF NOT EXISTS products (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productID    INT UNSIGNED  NOT NULL AUTO_INCREMENT,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productCode  CHAR(3)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name         VARCHAR(30)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quantity     INT UNSIGNED  NOT NULL DEFAULT 0,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price        DECIMAL(7,2)  NOT NULL DEFAULT 99999.99,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PRIMARY KEY  (productID)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(0.08 sec)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41"/>
          <p:cNvGraphicFramePr/>
          <p:nvPr/>
        </p:nvGraphicFramePr>
        <p:xfrm>
          <a:off x="814387" y="86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{CC78BD2C-5F15-43FC-B5D0-9583241C0112}</a:tableStyleId>
              </a:tblPr>
              <a:tblGrid>
                <a:gridCol w="1257325"/>
                <a:gridCol w="1469900"/>
                <a:gridCol w="1477425"/>
                <a:gridCol w="1142750"/>
                <a:gridCol w="1706575"/>
              </a:tblGrid>
              <a:tr h="7332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Database: </a:t>
                      </a:r>
                      <a:r>
                        <a:rPr lang="en" sz="1800"/>
                        <a:t>geodb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Table: products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productID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INT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productCode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CHAR(3)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name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VARCHAR(30)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quantity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INT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price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DECIMAL(10,2)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</a:tr>
              <a:tr h="3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1001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 Red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5000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1.23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1002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 Blue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8000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1.25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1003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 Black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2000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1.25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1004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Pencil 2B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10000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0.48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1005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Pencil 2H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8000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0.49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195943" y="336777"/>
            <a:ext cx="85233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all the tables to confirm that the "products" table has been created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TABLES;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Tables_in_geodb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products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Describe the fields (columns) of the "products"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products;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Field       | Type             | Null | Key | Default    | Extra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  | int(10) unsigned | NO   | PRI | NULL       | auto_increment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productCode | char(3)          | NO   |     |  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  | varchar(30)      | NO   |     |  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quantity    | int(10) unsigned | NO   |     | 0       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price       | decimal(7,2)     | NO   |     | 99999.99   |               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+-------------+------------------+------+-----+------------+----------------+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>
            <a:off x="300037" y="642938"/>
            <a:ext cx="8346000" cy="32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Show the complete CREATE TABLE statement used by MariaDB  to create this table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TABLE products \G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 1. row ***************************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Table: products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`products` (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`productID`    int(10) unsigned  NOT NULL AUTO_INCREMENT,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`productCode`  char(3)    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`name`         varchar(30)       NOT NULL DEFAULT '',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`quantity`     int(10) unsigned  NOT NULL DEFAULT '0',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`price`        decimal(7,2)      NOT NULL DEFAULT '99999.99',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  PRIMARY KEY (`productID`)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) ENGINE=InnoDB DEFAULT CHARSET=latin1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Introduction to MariaDB 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 MariaDB  database server contains many databases (or schemas). Each database consists of one or more tables. A table is made up of columns (or fields) and rows (records).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The SQL keywords and commands are NOT case-sensitive. For clarity, they are shown in uppercase. The </a:t>
            </a:r>
            <a:r>
              <a:rPr lang="en" i="1"/>
              <a:t>names</a:t>
            </a:r>
            <a:r>
              <a:rPr lang="en"/>
              <a:t> or </a:t>
            </a:r>
            <a:r>
              <a:rPr lang="en" i="1"/>
              <a:t>identifiers</a:t>
            </a:r>
            <a:r>
              <a:rPr lang="en"/>
              <a:t> (database names, table names, column names, etc.) are case-sensitive in some systems, but not in other systems. Hence, it is best to treat </a:t>
            </a:r>
            <a:r>
              <a:rPr lang="en" i="1"/>
              <a:t>identifiers</a:t>
            </a:r>
            <a:r>
              <a:rPr lang="en"/>
              <a:t> as case-sensitive.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/>
          <p:nvPr/>
        </p:nvSpPr>
        <p:spPr>
          <a:xfrm>
            <a:off x="398008" y="657049"/>
            <a:ext cx="8400900" cy="4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Explanations</a:t>
            </a:r>
            <a:endParaRPr sz="1500" b="1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define 5 columns in the table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types are: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UNSIGNED 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non-negative integers.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CHAR(3)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 fixed-length alphanumeric string of 3 characters.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VARCHAR(30)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 variable-length string of up to 30 characters.</a:t>
            </a:r>
            <a:b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fixed-length string for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we assume that the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 </a:t>
            </a:r>
            <a:r>
              <a:rPr lang="en" sz="140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characters. On the other hand, we use variable-length string for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its length varies -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more efficient than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UNSIGNED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(non-negative integers).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DECIMAL(10,2) 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 decimal number with 2 decimal places.</a:t>
            </a:r>
            <a:b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40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(represented as integer with a fix decimal point). On the other hand,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(real numbers) are not precise and are approximated. </a:t>
            </a:r>
            <a:r>
              <a:rPr lang="en" sz="14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is recommended for currency.</a:t>
            </a:r>
            <a:endParaRPr sz="1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535353"/>
                </a:solidFill>
                <a:highlight>
                  <a:srgbClr val="FFFFFF"/>
                </a:highlight>
              </a:rPr>
              <a:t>Syntax</a:t>
            </a:r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5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In its simplest form, the syntax for the CREATE TABLE statement in MariaDB is: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table_name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column1 datatype [ NULL | NOT NULL ],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column2 datatype [ NULL | NOT NULL ],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l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highlight>
                  <a:srgbClr val="EFF1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333333"/>
              </a:solidFill>
              <a:highlight>
                <a:srgbClr val="EFF1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/>
        </p:nvSpPr>
        <p:spPr>
          <a:xfrm>
            <a:off x="955856" y="1964756"/>
            <a:ext cx="7395900" cy="13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            Inserting Rows 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/>
        </p:nvSpPr>
        <p:spPr>
          <a:xfrm>
            <a:off x="0" y="439763"/>
            <a:ext cx="9144000" cy="4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456220"/>
                </a:solidFill>
                <a:latin typeface="Calibri"/>
                <a:ea typeface="Calibri"/>
                <a:cs typeface="Calibri"/>
                <a:sym typeface="Calibri"/>
              </a:rPr>
              <a:t>Inserting Rows - INSERT INTO</a:t>
            </a:r>
            <a:endParaRPr sz="2300"/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fill up our "products" table with rows.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set the productID of the first record to 1001, and use AUTO_INCREMENT for the rest of records by inserting a NULL, or with a missing column value.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note that strings must be enclosed with a pair of single quotes (or double quotes).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Insert a row with all the column values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 (1001, 'PEN', 'Pen Red', 5000, 1.23);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1 row affected (0.04 sec)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 Insert multiple rows in one command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Inserting NULL to the auto_increment column results in max_value + 1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(NULL, 'PEN', 'Pen Blue',  8000, 1.25),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(NULL, 'PEN', 'Pen Black', 2000, 1.25);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195231" y="256151"/>
            <a:ext cx="8818800" cy="4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Syntax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INSERT INTO statement to insert a new row with all the column values, using the following syntax: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VALUES (firstColumnValue, ..., lastColumnValue)  -- All column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list the values in the same order in which the columns are defined in the CREATE TABLE, separated by commas.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 of string data type (CHAR, VARCHAR), enclosed the value with a pair of single quotes (or double quotes).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 of numeric data type (INT, DECIMAL, FLOAT, DOUBLE), simply place the number.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insert multiple rows in one INSERT INTO statement: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VALUES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(row1FirstColumnValue, ..., row1lastColumnValue),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(row2FirstColumnValue, ..., row2lastColumnValue),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insert a row with values on selected columns only, use: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Insert single record with selected columns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(column1Name, ..., columnNName) VALUES (column1Value, ..., columnNValue)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Alternately, use SET to set the values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tableName SET column1=value1, column2=value2, ...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/>
        </p:nvSpPr>
        <p:spPr>
          <a:xfrm>
            <a:off x="471488" y="673555"/>
            <a:ext cx="7911300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to selected columns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Missing value for the auto_increment column also results in max_value + 1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(productCode, name, quantity, price) VALUES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('PEC', 'Pencil 2B', 10000, 0.48),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('PEC', 'Pencil 2H', 8000, 0.49);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2 row affected (0.03 sec)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columns get their default values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(productCode, name) VALUES ('PEC', 'Pencil HB');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1 row affected (0.04 sec)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- 2nd column (productCode) is defined to be NOT NULL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INSERT INTO products values (NULL, NULL, NULL, NULL, NULL);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1048 (23000): Column 'productCode' cannot be null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/>
        </p:nvSpPr>
        <p:spPr>
          <a:xfrm>
            <a:off x="1130926" y="505608"/>
            <a:ext cx="6051600" cy="3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Query the table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* FROM products;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productID | productCode | name      | quantity | price     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1001 | PEN         | Pen Red   |     5000 |       1.23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1002 | PEN         | Pen Blue  |     8000 |       1.25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1003 | PEN         | Pen Black |     2000 |       1.25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1004 | PEC         | Pencil 2B |    10000 |       0.48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1005 | PEC         | Pencil 2H |     8000 |       0.49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  1006 | PEC         | Pencil HB |        0 | 9999999.99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+-----------+-------------+-----------+----------+------------+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rows in set (0.02 sec)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/>
        </p:nvSpPr>
        <p:spPr>
          <a:xfrm>
            <a:off x="1392425" y="1449275"/>
            <a:ext cx="6661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Statement without Table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/>
        </p:nvSpPr>
        <p:spPr>
          <a:xfrm>
            <a:off x="128587" y="0"/>
            <a:ext cx="8805300" cy="5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issue SELECT without a table.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you can SELECT an expression or evaluate a built-in function.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1+1;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1+1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2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row in set (0.00 sec)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NOW();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Multiple columns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1+1, NOW();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1+1 | NOW()              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2 | 201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-24 22:16:34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+-----+---------------------+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row in set (0.00 sec)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1830625" y="1662400"/>
            <a:ext cx="6052800" cy="1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Update Statement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container (usually a file or set of files) to store organized data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Modifying Data - </a:t>
            </a:r>
            <a:r>
              <a:rPr lang="en" sz="2000" b="1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2000" b="1">
              <a:solidFill>
                <a:srgbClr val="666666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o modify existing data, use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... SET </a:t>
            </a:r>
            <a:r>
              <a:rPr lang="en">
                <a:solidFill>
                  <a:schemeClr val="dk1"/>
                </a:solidFill>
              </a:rPr>
              <a:t>command, with the following syntax: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31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 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|NULL|DEFAULT}, ...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Increase the price by 10% for all products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price = price * 1.1;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Modify selected rows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quantity = quantity - 100 WHERE name = 'Pen Red';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WHERE name = 'Pen Red';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You can modify more than one values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quantity = quantity + 50, price = 1.23 WHERE name = 'Pen Red';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WHERE name = 'Pen Red';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/>
        </p:nvSpPr>
        <p:spPr>
          <a:xfrm>
            <a:off x="1134400" y="1548725"/>
            <a:ext cx="7118400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Delete statement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/>
          <p:nvPr/>
        </p:nvSpPr>
        <p:spPr>
          <a:xfrm>
            <a:off x="385763" y="367393"/>
            <a:ext cx="8327400" cy="44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Deleting Rows - </a:t>
            </a:r>
            <a:r>
              <a:rPr lang="en" sz="1500" b="1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DELELE FROM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to delete row(s) from a table, with the following syntax:</a:t>
            </a:r>
            <a:endParaRPr sz="110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all rows from the table. Use with extreme care! Records are NOT recoverable!!!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Delete only row(s) that meets the </a:t>
            </a:r>
            <a:r>
              <a:rPr lang="en" sz="1400" i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</a:t>
            </a:r>
            <a:endParaRPr sz="110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products WHERE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LIKE 'Pencil%';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2 row affected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this with extreme care, as the deleted records are irrecoverable!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3 rows affected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Empty set (0.00 sec)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/>
          <p:nvPr/>
        </p:nvSpPr>
        <p:spPr>
          <a:xfrm>
            <a:off x="67355" y="275544"/>
            <a:ext cx="88359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Comparison Operators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numbers (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you could use comparison operators: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'!='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(not 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(greater than),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(less than),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'&gt;='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(greater than or equal to),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(less than or equal to), to compare two numbers. For example,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&gt; 1.0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 &lt;= 500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name, price FROM products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price &lt; 1.0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| price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Pencil 2B |  0.48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Pencil 2H |  0.49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rows in set (0.00 sec)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name, quantity FROM products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quantity &lt;= 2000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| quantity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Black |     2000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row in set (0.00 sec)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/>
          <p:nvPr/>
        </p:nvSpPr>
        <p:spPr>
          <a:xfrm>
            <a:off x="142874" y="171370"/>
            <a:ext cx="8790900" cy="4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String Pattern Matching -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strings, in addition to full matching using operators like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'&lt;&gt;'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perform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matching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operator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wildcard characters. The wildcard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'_'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any single character;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'%'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any number of characters (including zero).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"name" begins with 'PENCIL'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name, price FROM products </a:t>
            </a: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name LIKE 'PENCIL%'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name      | price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Pencil 2B |  0.48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Pencil 2H |  0.49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"name" begins with 'P', followed by any two characters,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  followed by space, followed by zero or more characters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name, price FROM products </a:t>
            </a: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name LIKE 'P__ %'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name      | price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Red   |  1.23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Blue  |  1.25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Pen Black |  1.25 |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+-----------+-------+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/>
          <p:nvPr/>
        </p:nvSpPr>
        <p:spPr>
          <a:xfrm>
            <a:off x="506267" y="367322"/>
            <a:ext cx="2192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Arithmetic Operators</a:t>
            </a:r>
            <a:endParaRPr sz="1100"/>
          </a:p>
        </p:txBody>
      </p:sp>
      <p:graphicFrame>
        <p:nvGraphicFramePr>
          <p:cNvPr id="315" name="Google Shape;315;p59"/>
          <p:cNvGraphicFramePr/>
          <p:nvPr/>
        </p:nvGraphicFramePr>
        <p:xfrm>
          <a:off x="532719" y="1033317"/>
          <a:ext cx="5425175" cy="2511950"/>
        </p:xfrm>
        <a:graphic>
          <a:graphicData uri="http://schemas.openxmlformats.org/drawingml/2006/table">
            <a:tbl>
              <a:tblPr>
                <a:noFill/>
                <a:tableStyleId>{CC78BD2C-5F15-43FC-B5D0-9583241C0112}</a:tableStyleId>
              </a:tblPr>
              <a:tblGrid>
                <a:gridCol w="1934200"/>
                <a:gridCol w="3490975"/>
              </a:tblGrid>
              <a:tr h="37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Operator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Description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28575" marB="28575"/>
                </a:tc>
              </a:tr>
              <a:tr h="35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+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Addition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-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Subtraction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*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Multiplication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/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Division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DIV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Integer Division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  <a:tr h="35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%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Modulus (Remainder)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7150" marR="57150" marT="19050" marB="190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0"/>
          <p:cNvSpPr/>
          <p:nvPr/>
        </p:nvSpPr>
        <p:spPr>
          <a:xfrm>
            <a:off x="565376" y="520363"/>
            <a:ext cx="7829400" cy="4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Logical Operators -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combine multiple conditions with boolean operators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You can also invert a condition using operator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select from members of a set with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operator. This is easier and clearer than the equivalent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AND-OR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expression.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NOT BETWEEN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check if the value is within a range, you could use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BETWEEN ... AND ...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operator. Again, this is easier and clearer than the equivalent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AND-OR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expression.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special value, which represent "no value", "missing value" or "unknown value". You can checking if a column contains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/>
          <p:nvPr/>
        </p:nvSpPr>
        <p:spPr>
          <a:xfrm>
            <a:off x="246969" y="271148"/>
            <a:ext cx="85338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21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sz="18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order the rows selected using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clause, with the following syntax: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" sz="14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columnA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ASC|DESC, </a:t>
            </a:r>
            <a:r>
              <a:rPr lang="en" sz="14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columnB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ASC|DESC, 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Order the results by price in descending order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* FROM products WHERE name LIKE 'Pen %'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price DESC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| productCode | name      | quantity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1002 | PEN         | Pen Blue  |     8000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1003 | PEN         | Pen Black |     2000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1001 | PEN         | Pen Red   |     5000 |  1.23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/>
          <p:nvPr/>
        </p:nvSpPr>
        <p:spPr>
          <a:xfrm>
            <a:off x="373517" y="652722"/>
            <a:ext cx="68580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21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sz="18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on a large database may produce many rows. You could use the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to limit the number of rows displayed, e.g.,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Display the first two rows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* FROM products ORDER BY price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 2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productID | productCode | name      | quantity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1004 | PEC         | Pencil 2B |    10000 |  0.48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1005 | PEC         | Pencil 2H |     8000 |  0.49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+-----------+-------------+-----------+----------+-------+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/>
          <p:nvPr/>
        </p:nvSpPr>
        <p:spPr>
          <a:xfrm>
            <a:off x="373516" y="556993"/>
            <a:ext cx="8462400" cy="4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- Alias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could use the keyword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define an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 identifier (such as column name, table name). The alias will be used in displaying the name. It can also be used as reference. For example,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productID AS 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 AS Code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AS Description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AS `Unit Price`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Define aliases to be used as display names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ID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 ID as reference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ID   | Code | Description | Unit Price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1001 | PEN  | Pen Red     |       1.23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1002 | PEN  | Pen Blue    |       1.25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1003 | PEN  | Pen Black   |       1.25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1004 | PEC  | Pencil 2B   |       0.48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1005 | PEC  | Pencil 2H   |       0.49 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+------+------+-------------+------------+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1461199" y="1996700"/>
            <a:ext cx="5200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   Database Creation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/>
          <p:nvPr/>
        </p:nvSpPr>
        <p:spPr>
          <a:xfrm>
            <a:off x="455158" y="427630"/>
            <a:ext cx="8221500" cy="3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lang="en" sz="21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CONCAT()</a:t>
            </a:r>
            <a:endParaRPr sz="18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concatenate a few columns as one (e.g., joining the last name and first name) using function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CONCAT()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example,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CONCAT(productCode, ' - ', name) AS `Product Description`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price FROM products;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Product Description | price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Red       |  1.23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Blue     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PEN - Pen Black     |  1.25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PEC - Pencil 2B     |  0.48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PEC - Pencil 2H     |  0.49 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+---------------------+-------+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/>
          <p:nvPr/>
        </p:nvSpPr>
        <p:spPr>
          <a:xfrm>
            <a:off x="140834" y="620777"/>
            <a:ext cx="8646000" cy="4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Producing Summary Reports</a:t>
            </a:r>
            <a:endParaRPr sz="18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produce a summary report, we often need to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 related rows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column may have duplicate values, we could use keyword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select only distinct values. We can also apply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several columns to select distinct combinations of these columns.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Without DISTINCT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price FROM products;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With DISTINCT on price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DISTINCT price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 `Distinct Price` FROM products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8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allows you to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collapse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multiple records with a common value into groups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products ORDER BY productCode, productID;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</a:t>
            </a: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products GROUP BY productCode;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/>
          <p:nvPr/>
        </p:nvSpPr>
        <p:spPr>
          <a:xfrm>
            <a:off x="189820" y="219844"/>
            <a:ext cx="8462400" cy="4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Aggregate Functions: </a:t>
            </a: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GROUP_CONCAT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the rows selected;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COUNT(</a:t>
            </a:r>
            <a:r>
              <a:rPr lang="en" sz="1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counts only the non-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of the given column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Function COUNT(*) returns the number of rows selected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COUNT(*)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AS `Count` FROM products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productCode, COUNT(*)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 products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 productCode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productCode, COUNT(*) AS count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 productCode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ORDER BY </a:t>
            </a:r>
            <a:r>
              <a:rPr lang="en" sz="12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Besides COUNT(), there are many other GROUP BY aggregate functions such as AVG(), MAX(), MIN() and SUM().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MAX(price), MIN(price), AVG(price), STD(price), SUM(quantity)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productCode, MAX(price) AS `Highest Price`, MIN(price) AS `Lowest Price`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GROUP BY productCode;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&gt; SELECT productCode, MAX(price), MIN(price),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CAST(AVG(price) AS DECIMAL(7,2)) AS `Average`,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CAST(STD(price) AS DECIMAL(7,2)) AS `Std Dev`,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SUM(quantity)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FROM products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GROUP BY productCode;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-- Use CAST(... AS ...) function to format floating-point numbers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/>
          <p:nvPr/>
        </p:nvSpPr>
        <p:spPr>
          <a:xfrm>
            <a:off x="349024" y="104094"/>
            <a:ext cx="7617300" cy="4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500" b="1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 clause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it can operate on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aggregate functions; whereas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operates only on columns.</a:t>
            </a:r>
            <a:endParaRPr sz="110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productCode AS `Product Code`,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COUNT(*) AS `Count`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CAST(AVG(price) AS DECIMAL(7,2)) AS `Average`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GROUP BY productCode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HAVING Count &gt;=3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endParaRPr sz="15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 shows the </a:t>
            </a:r>
            <a:r>
              <a:rPr lang="en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group summary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</a:t>
            </a:r>
            <a:endParaRPr sz="110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SELECT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productCode,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MAX(price),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MIN(price),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CAST(AVG(price) AS DECIMAL(7,2)) AS `Average`,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SUM(quantity)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productCode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WITH ROLLUP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/>
          <p:nvPr/>
        </p:nvSpPr>
        <p:spPr>
          <a:xfrm>
            <a:off x="0" y="0"/>
            <a:ext cx="9077100" cy="5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suppliers (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supplierID  INT UNSIGNED  NOT NULL AUTO_INCREMENT,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name        VARCHAR(30)   NOT NULL DEFAULT '',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phone       CHAR(8)       NOT NULL DEFAULT '',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PRIMARY KEY (supplierID)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suppliers VALUE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(501, 'ABC Traders', '88881111'),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(502, 'XYZ Company', '88882222'),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(503, 'QQ Corp', '88883333');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Altering Products table to add supllier id as foreign key</a:t>
            </a:r>
            <a:endParaRPr b="1" u="sng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 TABLE products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ADD COLUMN supplierID INT UNSIGNED NOT NULL;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D7EC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just" rtl="0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501;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products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ADD FOREIGN KEY (supplierID) REFERENCES suppliers (supplierID);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502 WHERE productID  = 2004;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Unmatched child record</a:t>
            </a:r>
            <a:endParaRPr b="1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products SET supplierID = 512 WHERE productID  = 2002;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 txBox="1"/>
          <p:nvPr/>
        </p:nvSpPr>
        <p:spPr>
          <a:xfrm>
            <a:off x="836025" y="2159700"/>
            <a:ext cx="7516200" cy="12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/>
        </p:nvSpPr>
        <p:spPr>
          <a:xfrm>
            <a:off x="0" y="-653600"/>
            <a:ext cx="9144000" cy="57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just" rtl="0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Child table definition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CONSTRAINT 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FOREIGN KEY (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REFERENCES 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parentTableName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[ON DELETE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CASCADE | SET NULL | NO ACTION]   </a:t>
            </a: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On DELETE reference action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[ON UPDATE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RESTRICT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CASCADE | SET NULL | NO ACTION]   </a:t>
            </a: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On UPDATE reference action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Try deleting a row from parent table with matching rows in the child table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DELETE FROM suppliers WHERE </a:t>
            </a:r>
            <a:r>
              <a:rPr lang="en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supplierID = 501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"/>
          <p:cNvSpPr txBox="1"/>
          <p:nvPr/>
        </p:nvSpPr>
        <p:spPr>
          <a:xfrm>
            <a:off x="2327925" y="1647200"/>
            <a:ext cx="52287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Joins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3"/>
          <p:cNvSpPr txBox="1"/>
          <p:nvPr/>
        </p:nvSpPr>
        <p:spPr>
          <a:xfrm>
            <a:off x="0" y="0"/>
            <a:ext cx="9048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Join/Equi Join: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products.name, price, suppliers.name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ON products.supplierID = suppliers.supplierID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aliases for column names for display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products.name AS `Product Name`, price, suppliers.name AS `Supplier Name`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ON products.supplierID = suppliers.supplierID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Use aliases for table names too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mysql&gt; SELECT p.name AS `Product Name`, p.price, s.name AS `Supplier Name`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products AS p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JOIN suppliers AS s ON p.supplierID = s.supplierID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WHERE p.price &lt; 0.6;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101600" lvl="0" indent="0" algn="just" rtl="0">
              <a:lnSpc>
                <a:spcPct val="131625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0" y="0"/>
            <a:ext cx="9077100" cy="4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Database-Level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</a:t>
            </a:r>
            <a:r>
              <a:rPr lang="en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Delete the database (irrecoverable!)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IF EXISTS </a:t>
            </a:r>
            <a:r>
              <a:rPr lang="en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Delete if it exists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Create a new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IF NOT EXISTS </a:t>
            </a:r>
            <a:r>
              <a:rPr lang="en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Create only if it does not exists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DATABASES                          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all the databases in this 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Set the default (current)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DATABASE()                          	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the default database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CREATE DATABASE </a:t>
            </a:r>
            <a:r>
              <a:rPr lang="en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databaseName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" sz="20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-- Show the CREATE DATABASE statement</a:t>
            </a:r>
            <a:endParaRPr sz="2000">
              <a:solidFill>
                <a:srgbClr val="6893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" y="0"/>
            <a:ext cx="9144000" cy="4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</a:t>
            </a:r>
            <a:endParaRPr sz="1100"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</a:t>
            </a: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list all the existing databases in the server.</a:t>
            </a:r>
            <a:endParaRPr sz="1100"/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DATABASES;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Database           |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information_schema |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|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performance_schema |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test               |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databases "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</a:t>
            </a: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information_schema</a:t>
            </a: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lang="en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performance_schema</a:t>
            </a: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are system databases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0" y="492530"/>
            <a:ext cx="91869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2.1  Creating and Deleting a Database - </a:t>
            </a:r>
            <a:r>
              <a:rPr lang="en" sz="1400" b="1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lang="en" sz="1400" b="1">
                <a:solidFill>
                  <a:srgbClr val="0A8464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400" b="1">
                <a:solidFill>
                  <a:srgbClr val="0A8464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</a:t>
            </a:r>
            <a:endParaRPr sz="1400"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a new database using SQL command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"; and delete a database using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 You could optionally apply condition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or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EXISTS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these commands. For example,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(0.03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(0.11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IF NOT EXISTS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 affected (0.01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IF EXISTS geodb;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1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0 rows affected (0.00 sec)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0" y="559069"/>
            <a:ext cx="9022500" cy="4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Remove the database "geodb", if it exists.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-- Beware that DROP (and DELETE) actions are irreversible and not recoverable!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IF EXISTS geodb;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Query OK, 1 rows affected (0.31 sec)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122464" y="398009"/>
            <a:ext cx="8394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</a:t>
            </a:r>
            <a:endParaRPr sz="1500" b="1" u="sng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commands uses some defaults. You can issue a 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 </a:t>
            </a:r>
            <a:r>
              <a:rPr lang="en" sz="14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databaseName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to display the full command and check these default values. We use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(instead of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display the results vertically. (Try comparing the outputs produced by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\G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IF NOT EXISTS geodb;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MariaDB &gt; </a:t>
            </a:r>
            <a:r>
              <a:rPr lang="en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CREATE DATABASE geodb \G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 1. row ***************************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Database: geodb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Database: </a:t>
            </a:r>
            <a:r>
              <a:rPr lang="en" sz="1400">
                <a:solidFill>
                  <a:srgbClr val="E31B23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`geodb` /*!10200 DEFAULT CHARACTER SET latin1 */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4265</Words>
  <Application>Microsoft Office PowerPoint</Application>
  <PresentationFormat>On-screen Show (16:9)</PresentationFormat>
  <Paragraphs>562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Courier New</vt:lpstr>
      <vt:lpstr>Verdana</vt:lpstr>
      <vt:lpstr>Simple Light</vt:lpstr>
      <vt:lpstr>Office Theme</vt:lpstr>
      <vt:lpstr>      </vt:lpstr>
      <vt:lpstr>Introduction to MariaDB 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cp:lastModifiedBy>Abridge Solutions</cp:lastModifiedBy>
  <cp:revision>1</cp:revision>
  <dcterms:modified xsi:type="dcterms:W3CDTF">2019-08-05T13:53:10Z</dcterms:modified>
</cp:coreProperties>
</file>