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jw23Y2U/VW6gkTpfG5f72iGRy5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42338-43A3-49D7-8E82-174D3D6EF812}">
  <a:tblStyle styleId="{6AE42338-43A3-49D7-8E82-174D3D6EF81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56839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54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9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07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1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e0b3fad8b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5e0b3fad8b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13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0b3fad8b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0b3fad8b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5e0b3fad8b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extLst>
      <p:ext uri="{BB962C8B-B14F-4D97-AF65-F5344CB8AC3E}">
        <p14:creationId xmlns:p14="http://schemas.microsoft.com/office/powerpoint/2010/main" val="25377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622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84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e0b3fad8b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5e0b3fad8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684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19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96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911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0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e0b3fad8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e0b3fad8b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5e0b3fad8b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extLst>
      <p:ext uri="{BB962C8B-B14F-4D97-AF65-F5344CB8AC3E}">
        <p14:creationId xmlns:p14="http://schemas.microsoft.com/office/powerpoint/2010/main" val="193766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356567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e0b3fad8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5e0b3fad8b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5e0b3fad8b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62973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44626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90681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629076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3265288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2836578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17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894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275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389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640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855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337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203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037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1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625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8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971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665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131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038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135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584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880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65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8768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4535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06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6208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165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6957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911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495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0108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9887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01324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4625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6053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850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2690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8137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6274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2130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4325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6111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562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7056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8397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0097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1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e0b3fad8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e0b3fad8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5e0b3fad8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extLst>
      <p:ext uri="{BB962C8B-B14F-4D97-AF65-F5344CB8AC3E}">
        <p14:creationId xmlns:p14="http://schemas.microsoft.com/office/powerpoint/2010/main" val="36622964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0294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312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1053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2311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1747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5050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5080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8633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2960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2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6514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1595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1039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7986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7695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4527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0126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1660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7465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6228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e0b3fad8b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e0b3fad8b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5e0b3fad8b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31151727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5167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64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62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
        <p:cNvGrpSpPr/>
        <p:nvPr/>
      </p:nvGrpSpPr>
      <p:grpSpPr>
        <a:xfrm>
          <a:off x="0" y="0"/>
          <a:ext cx="0" cy="0"/>
          <a:chOff x="0" y="0"/>
          <a:chExt cx="0" cy="0"/>
        </a:xfrm>
      </p:grpSpPr>
      <p:sp>
        <p:nvSpPr>
          <p:cNvPr id="32" name="Google Shape;32;p9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4" name="Google Shape;34;p9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 name="Google Shape;35;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9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9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9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9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9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9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rgbClr val="FAFAFA"/>
            </a:gs>
            <a:gs pos="100000">
              <a:srgbClr val="CECECE"/>
            </a:gs>
          </a:gsLst>
          <a:lin ang="5400000" scaled="0"/>
        </a:gradFill>
        <a:effectLst/>
      </p:bgPr>
    </p:bg>
    <p:spTree>
      <p:nvGrpSpPr>
        <p:cNvPr id="1" name="Shape 9"/>
        <p:cNvGrpSpPr/>
        <p:nvPr/>
      </p:nvGrpSpPr>
      <p:grpSpPr>
        <a:xfrm>
          <a:off x="0" y="0"/>
          <a:ext cx="0" cy="0"/>
          <a:chOff x="0" y="0"/>
          <a:chExt cx="0" cy="0"/>
        </a:xfrm>
      </p:grpSpPr>
      <p:sp>
        <p:nvSpPr>
          <p:cNvPr id="10" name="Google Shape;10;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b="1"/>
              <a:t>MariaDB  for Developers</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p:nvPr/>
        </p:nvSpPr>
        <p:spPr>
          <a:xfrm>
            <a:off x="163285" y="530679"/>
            <a:ext cx="11193235" cy="475925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u="sng">
                <a:solidFill>
                  <a:srgbClr val="444444"/>
                </a:solidFill>
                <a:latin typeface="Courier New"/>
                <a:ea typeface="Courier New"/>
                <a:cs typeface="Courier New"/>
                <a:sym typeface="Courier New"/>
              </a:rPr>
              <a:t>SHOW CREATE DATABASE</a:t>
            </a:r>
            <a:endParaRPr sz="2000" b="1" u="sng">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CREATE DATABASE</a:t>
            </a:r>
            <a:r>
              <a:rPr lang="en-IN" sz="1800">
                <a:solidFill>
                  <a:schemeClr val="dk1"/>
                </a:solidFill>
                <a:latin typeface="Arial"/>
                <a:ea typeface="Arial"/>
                <a:cs typeface="Arial"/>
                <a:sym typeface="Arial"/>
              </a:rPr>
              <a:t> commands uses some defaults. You can issue a "</a:t>
            </a:r>
            <a:r>
              <a:rPr lang="en-IN" sz="1800">
                <a:solidFill>
                  <a:schemeClr val="dk1"/>
                </a:solidFill>
                <a:latin typeface="Courier New"/>
                <a:ea typeface="Courier New"/>
                <a:cs typeface="Courier New"/>
                <a:sym typeface="Courier New"/>
              </a:rPr>
              <a:t>SHOW CREATE DATABASE </a:t>
            </a:r>
            <a:r>
              <a:rPr lang="en-IN" sz="1800" i="1">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to display the full command and check these default values. We use </a:t>
            </a:r>
            <a:r>
              <a:rPr lang="en-IN" sz="1800">
                <a:solidFill>
                  <a:schemeClr val="dk1"/>
                </a:solidFill>
                <a:latin typeface="Courier New"/>
                <a:ea typeface="Courier New"/>
                <a:cs typeface="Courier New"/>
                <a:sym typeface="Courier New"/>
              </a:rPr>
              <a:t>\G</a:t>
            </a:r>
            <a:r>
              <a:rPr lang="en-IN" sz="1800">
                <a:solidFill>
                  <a:schemeClr val="dk1"/>
                </a:solidFill>
                <a:latin typeface="Arial"/>
                <a:ea typeface="Arial"/>
                <a:cs typeface="Arial"/>
                <a:sym typeface="Arial"/>
              </a:rPr>
              <a:t> (instead of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to display the results vertically. (Try comparing the outputs produced by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\G</a:t>
            </a:r>
            <a:r>
              <a:rPr lang="en-IN" sz="1800">
                <a:solidFill>
                  <a:schemeClr val="dk1"/>
                </a:solidFill>
                <a:latin typeface="Arial"/>
                <a:ea typeface="Arial"/>
                <a:cs typeface="Arial"/>
                <a:sym typeface="Arial"/>
              </a:rPr>
              <a:t>.)</a:t>
            </a:r>
            <a:endParaRPr/>
          </a:p>
          <a:p>
            <a:pPr marL="0" marR="0" lvl="0" indent="0" algn="l" rtl="0">
              <a:lnSpc>
                <a:spcPct val="150000"/>
              </a:lnSpc>
              <a:spcBef>
                <a:spcPts val="40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CREATE DATABASE IF NOT EXISTS geodb;</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SHOW CREATE DATABASE geodb \G</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1. row ***************************</a:t>
            </a:r>
            <a:endParaRPr sz="18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Database: geodb</a:t>
            </a:r>
            <a:endParaRPr sz="1800">
              <a:solidFill>
                <a:schemeClr val="dk1"/>
              </a:solidFill>
              <a:latin typeface="Arial"/>
              <a:ea typeface="Arial"/>
              <a:cs typeface="Arial"/>
              <a:sym typeface="Arial"/>
            </a:endParaRPr>
          </a:p>
          <a:p>
            <a:pPr marL="0" marR="0" lvl="0" indent="0" algn="just" rtl="0">
              <a:lnSpc>
                <a:spcPct val="150000"/>
              </a:lnSpc>
              <a:spcBef>
                <a:spcPts val="400"/>
              </a:spcBef>
              <a:spcAft>
                <a:spcPts val="0"/>
              </a:spcAft>
              <a:buNone/>
            </a:pPr>
            <a:r>
              <a:rPr lang="en-IN" sz="1800">
                <a:solidFill>
                  <a:schemeClr val="dk1"/>
                </a:solidFill>
                <a:latin typeface="Courier New"/>
                <a:ea typeface="Courier New"/>
                <a:cs typeface="Courier New"/>
                <a:sym typeface="Courier New"/>
              </a:rPr>
              <a:t>Create Database: </a:t>
            </a:r>
            <a:r>
              <a:rPr lang="en-IN" sz="1800">
                <a:solidFill>
                  <a:srgbClr val="E31B23"/>
                </a:solidFill>
                <a:latin typeface="Courier New"/>
                <a:ea typeface="Courier New"/>
                <a:cs typeface="Courier New"/>
                <a:sym typeface="Courier New"/>
              </a:rPr>
              <a:t>CREATE DATABASE `geodb` /*!10200 DEFAULT CHARACTER SET latin1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p:nvPr/>
        </p:nvSpPr>
        <p:spPr>
          <a:xfrm>
            <a:off x="432707" y="604157"/>
            <a:ext cx="11323864" cy="608371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u="sng">
                <a:solidFill>
                  <a:srgbClr val="444444"/>
                </a:solidFill>
                <a:latin typeface="Verdana"/>
                <a:ea typeface="Verdana"/>
                <a:cs typeface="Verdana"/>
                <a:sym typeface="Verdana"/>
              </a:rPr>
              <a:t>Back-Quoted Identifiers (</a:t>
            </a:r>
            <a:r>
              <a:rPr lang="en-IN" sz="2000" b="1" u="sng">
                <a:solidFill>
                  <a:srgbClr val="444444"/>
                </a:solidFill>
                <a:latin typeface="Courier New"/>
                <a:ea typeface="Courier New"/>
                <a:cs typeface="Courier New"/>
                <a:sym typeface="Courier New"/>
              </a:rPr>
              <a:t>`name`</a:t>
            </a:r>
            <a:r>
              <a:rPr lang="en-IN" sz="2000" b="1" u="sng">
                <a:solidFill>
                  <a:srgbClr val="444444"/>
                </a:solidFill>
                <a:latin typeface="Verdana"/>
                <a:ea typeface="Verdana"/>
                <a:cs typeface="Verdana"/>
                <a:sym typeface="Verdana"/>
              </a:rPr>
              <a:t>)</a:t>
            </a:r>
            <a:endParaRPr sz="2000" b="1" u="sng">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Unquoted names or identifiers (such as database name, table name and column name) cannot contain blank and special characters, or crash with </a:t>
            </a:r>
            <a:r>
              <a:rPr lang="en-IN" sz="1800">
                <a:solidFill>
                  <a:schemeClr val="dk1"/>
                </a:solidFill>
              </a:rPr>
              <a:t>MariaDB </a:t>
            </a:r>
            <a:r>
              <a:rPr lang="en-IN" sz="1800">
                <a:solidFill>
                  <a:schemeClr val="dk1"/>
                </a:solidFill>
                <a:latin typeface="Arial"/>
                <a:ea typeface="Arial"/>
                <a:cs typeface="Arial"/>
                <a:sym typeface="Arial"/>
              </a:rPr>
              <a:t> keywords (such as </a:t>
            </a:r>
            <a:r>
              <a:rPr lang="en-IN" sz="1800">
                <a:solidFill>
                  <a:schemeClr val="dk1"/>
                </a:solidFill>
                <a:latin typeface="Courier New"/>
                <a:ea typeface="Courier New"/>
                <a:cs typeface="Courier New"/>
                <a:sym typeface="Courier New"/>
              </a:rPr>
              <a:t>ORDER</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DESC</a:t>
            </a:r>
            <a:r>
              <a:rPr lang="en-IN" sz="1800">
                <a:solidFill>
                  <a:schemeClr val="dk1"/>
                </a:solidFill>
                <a:latin typeface="Arial"/>
                <a:ea typeface="Arial"/>
                <a:cs typeface="Arial"/>
                <a:sym typeface="Arial"/>
              </a:rPr>
              <a:t>). You can include blanks and special characters or use </a:t>
            </a:r>
            <a:r>
              <a:rPr lang="en-IN" sz="1800">
                <a:solidFill>
                  <a:schemeClr val="dk1"/>
                </a:solidFill>
              </a:rPr>
              <a:t>MariaDB </a:t>
            </a:r>
            <a:r>
              <a:rPr lang="en-IN" sz="1800">
                <a:solidFill>
                  <a:schemeClr val="dk1"/>
                </a:solidFill>
                <a:latin typeface="Arial"/>
                <a:ea typeface="Arial"/>
                <a:cs typeface="Arial"/>
                <a:sym typeface="Arial"/>
              </a:rPr>
              <a:t> keyword as identifier by enclosing it with a pair of back-quote, in the form of </a:t>
            </a:r>
            <a:r>
              <a:rPr lang="en-IN" sz="1800">
                <a:solidFill>
                  <a:schemeClr val="dk1"/>
                </a:solidFill>
                <a:latin typeface="Courier New"/>
                <a:ea typeface="Courier New"/>
                <a:cs typeface="Courier New"/>
                <a:sym typeface="Courier New"/>
              </a:rPr>
              <a:t>`</a:t>
            </a:r>
            <a:r>
              <a:rPr lang="en-IN" sz="1800" i="1">
                <a:solidFill>
                  <a:schemeClr val="dk1"/>
                </a:solidFill>
                <a:latin typeface="Courier New"/>
                <a:ea typeface="Courier New"/>
                <a:cs typeface="Courier New"/>
                <a:sym typeface="Courier New"/>
              </a:rPr>
              <a:t>name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For robustness, the </a:t>
            </a:r>
            <a:r>
              <a:rPr lang="en-IN" sz="1800">
                <a:solidFill>
                  <a:schemeClr val="dk1"/>
                </a:solidFill>
                <a:latin typeface="Courier New"/>
                <a:ea typeface="Courier New"/>
                <a:cs typeface="Courier New"/>
                <a:sym typeface="Courier New"/>
              </a:rPr>
              <a:t>SHOW </a:t>
            </a:r>
            <a:r>
              <a:rPr lang="en-IN" sz="1800">
                <a:solidFill>
                  <a:schemeClr val="dk1"/>
                </a:solidFill>
                <a:latin typeface="Arial"/>
                <a:ea typeface="Arial"/>
                <a:cs typeface="Arial"/>
                <a:sym typeface="Arial"/>
              </a:rPr>
              <a:t>command back-quotes all the identifiers, as illustrated in the above example.</a:t>
            </a:r>
            <a:endParaRPr/>
          </a:p>
          <a:p>
            <a:pPr marL="0" marR="0" lvl="0" indent="0" algn="l" rtl="0">
              <a:lnSpc>
                <a:spcPct val="120000"/>
              </a:lnSpc>
              <a:spcBef>
                <a:spcPts val="1600"/>
              </a:spcBef>
              <a:spcAft>
                <a:spcPts val="0"/>
              </a:spcAft>
              <a:buNone/>
            </a:pPr>
            <a:r>
              <a:rPr lang="en-IN" sz="2000" b="1" u="sng">
                <a:solidFill>
                  <a:srgbClr val="444444"/>
                </a:solidFill>
                <a:latin typeface="Verdana"/>
                <a:ea typeface="Verdana"/>
                <a:cs typeface="Verdana"/>
                <a:sym typeface="Verdana"/>
              </a:rPr>
              <a:t>Comments and Version Comments</a:t>
            </a:r>
            <a:endParaRPr sz="2000" b="1" u="sng">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rPr>
              <a:t>MariaDB </a:t>
            </a:r>
            <a:r>
              <a:rPr lang="en-IN" sz="1800">
                <a:solidFill>
                  <a:schemeClr val="dk1"/>
                </a:solidFill>
                <a:latin typeface="Arial"/>
                <a:ea typeface="Arial"/>
                <a:cs typeface="Arial"/>
                <a:sym typeface="Arial"/>
              </a:rPr>
              <a:t> </a:t>
            </a:r>
            <a:r>
              <a:rPr lang="en-IN" sz="1800" i="1">
                <a:solidFill>
                  <a:schemeClr val="dk1"/>
                </a:solidFill>
                <a:latin typeface="Arial"/>
                <a:ea typeface="Arial"/>
                <a:cs typeface="Arial"/>
                <a:sym typeface="Arial"/>
              </a:rPr>
              <a:t>multi-line comments</a:t>
            </a:r>
            <a:r>
              <a:rPr lang="en-IN" sz="1800">
                <a:solidFill>
                  <a:schemeClr val="dk1"/>
                </a:solidFill>
                <a:latin typeface="Arial"/>
                <a:ea typeface="Arial"/>
                <a:cs typeface="Arial"/>
                <a:sym typeface="Arial"/>
              </a:rPr>
              <a:t> are enclosed within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i="1">
                <a:solidFill>
                  <a:schemeClr val="dk1"/>
                </a:solidFill>
                <a:latin typeface="Arial"/>
                <a:ea typeface="Arial"/>
                <a:cs typeface="Arial"/>
                <a:sym typeface="Arial"/>
              </a:rPr>
              <a:t>end-of-line comments</a:t>
            </a:r>
            <a:r>
              <a:rPr lang="en-IN" sz="1800">
                <a:solidFill>
                  <a:schemeClr val="dk1"/>
                </a:solidFill>
                <a:latin typeface="Arial"/>
                <a:ea typeface="Arial"/>
                <a:cs typeface="Arial"/>
                <a:sym typeface="Arial"/>
              </a:rPr>
              <a:t> begins with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(followed by a space) or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a:t>
            </a:r>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/*!10200 ...... */</a:t>
            </a:r>
            <a:r>
              <a:rPr lang="en-IN" sz="1800">
                <a:solidFill>
                  <a:schemeClr val="dk1"/>
                </a:solidFill>
                <a:latin typeface="Arial"/>
                <a:ea typeface="Arial"/>
                <a:cs typeface="Arial"/>
                <a:sym typeface="Arial"/>
              </a:rPr>
              <a:t> is known as </a:t>
            </a:r>
            <a:r>
              <a:rPr lang="en-IN" sz="1800" i="1">
                <a:solidFill>
                  <a:schemeClr val="dk1"/>
                </a:solidFill>
                <a:latin typeface="Arial"/>
                <a:ea typeface="Arial"/>
                <a:cs typeface="Arial"/>
                <a:sym typeface="Arial"/>
              </a:rPr>
              <a:t>version comment</a:t>
            </a:r>
            <a:r>
              <a:rPr lang="en-IN" sz="1800">
                <a:solidFill>
                  <a:schemeClr val="dk1"/>
                </a:solidFill>
                <a:latin typeface="Arial"/>
                <a:ea typeface="Arial"/>
                <a:cs typeface="Arial"/>
                <a:sym typeface="Arial"/>
              </a:rPr>
              <a:t>, which will only be run if the server is at or above this version number </a:t>
            </a:r>
            <a:r>
              <a:rPr lang="en-IN" sz="1800">
                <a:solidFill>
                  <a:schemeClr val="dk1"/>
                </a:solidFill>
                <a:latin typeface="Courier New"/>
                <a:ea typeface="Courier New"/>
                <a:cs typeface="Courier New"/>
                <a:sym typeface="Courier New"/>
              </a:rPr>
              <a:t>10.2.00</a:t>
            </a:r>
            <a:r>
              <a:rPr lang="en-IN" sz="1800">
                <a:solidFill>
                  <a:schemeClr val="dk1"/>
                </a:solidFill>
                <a:latin typeface="Arial"/>
                <a:ea typeface="Arial"/>
                <a:cs typeface="Arial"/>
                <a:sym typeface="Arial"/>
              </a:rPr>
              <a:t>. To check the version of your </a:t>
            </a:r>
            <a:r>
              <a:rPr lang="en-IN" sz="1800">
                <a:solidFill>
                  <a:schemeClr val="dk1"/>
                </a:solidFill>
              </a:rPr>
              <a:t>MariaDB </a:t>
            </a:r>
            <a:r>
              <a:rPr lang="en-IN" sz="1800">
                <a:solidFill>
                  <a:schemeClr val="dk1"/>
                </a:solidFill>
                <a:latin typeface="Arial"/>
                <a:ea typeface="Arial"/>
                <a:cs typeface="Arial"/>
                <a:sym typeface="Arial"/>
              </a:rPr>
              <a:t> server, issue query "</a:t>
            </a:r>
            <a:r>
              <a:rPr lang="en-IN" sz="1800">
                <a:solidFill>
                  <a:schemeClr val="dk1"/>
                </a:solidFill>
                <a:latin typeface="Courier New"/>
                <a:ea typeface="Courier New"/>
                <a:cs typeface="Courier New"/>
                <a:sym typeface="Courier New"/>
              </a:rPr>
              <a:t>SELECT version()</a:t>
            </a:r>
            <a:r>
              <a:rPr lang="en-IN" sz="1800">
                <a:solidFill>
                  <a:schemeClr val="dk1"/>
                </a:solidFill>
                <a:latin typeface="Arial"/>
                <a:ea typeface="Arial"/>
                <a:cs typeface="Arial"/>
                <a:sym typeface="Arial"/>
              </a:rPr>
              <a:t>".</a:t>
            </a:r>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p:nvPr/>
        </p:nvSpPr>
        <p:spPr>
          <a:xfrm>
            <a:off x="326572" y="971550"/>
            <a:ext cx="11560627" cy="4449423"/>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0A8464"/>
                </a:solidFill>
                <a:latin typeface="Verdana"/>
                <a:ea typeface="Verdana"/>
                <a:cs typeface="Verdana"/>
                <a:sym typeface="Verdana"/>
              </a:rPr>
              <a:t>Setting the Default Database - </a:t>
            </a:r>
            <a:r>
              <a:rPr lang="en-IN" sz="2400" b="1">
                <a:solidFill>
                  <a:srgbClr val="0A8464"/>
                </a:solidFill>
                <a:latin typeface="Courier New"/>
                <a:ea typeface="Courier New"/>
                <a:cs typeface="Courier New"/>
                <a:sym typeface="Courier New"/>
              </a:rPr>
              <a:t>USE</a:t>
            </a:r>
            <a:endParaRPr sz="2400" b="1">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The command "</a:t>
            </a:r>
            <a:r>
              <a:rPr lang="en-IN" sz="1800">
                <a:solidFill>
                  <a:schemeClr val="dk1"/>
                </a:solidFill>
                <a:latin typeface="Courier New"/>
                <a:ea typeface="Courier New"/>
                <a:cs typeface="Courier New"/>
                <a:sym typeface="Courier New"/>
              </a:rPr>
              <a:t>USE </a:t>
            </a:r>
            <a:r>
              <a:rPr lang="en-IN" sz="1800" i="1">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sets a particular database as the default (or current) database. You can reference a table in the default database using </a:t>
            </a:r>
            <a:r>
              <a:rPr lang="en-IN" sz="1800" i="1">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directly. But you need to use the fully-qualified </a:t>
            </a:r>
            <a:r>
              <a:rPr lang="en-IN" sz="1800" i="1">
                <a:solidFill>
                  <a:schemeClr val="dk1"/>
                </a:solidFill>
                <a:latin typeface="Courier New"/>
                <a:ea typeface="Courier New"/>
                <a:cs typeface="Courier New"/>
                <a:sym typeface="Courier New"/>
              </a:rPr>
              <a:t>databaseName.tableName</a:t>
            </a:r>
            <a:r>
              <a:rPr lang="en-IN" sz="1800">
                <a:solidFill>
                  <a:schemeClr val="dk1"/>
                </a:solidFill>
                <a:latin typeface="Arial"/>
                <a:ea typeface="Arial"/>
                <a:cs typeface="Arial"/>
                <a:sym typeface="Arial"/>
              </a:rPr>
              <a:t> to reference a table NOT in the default database.</a:t>
            </a:r>
            <a:endParaRPr sz="20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In our example, database named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 with a table named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a:t>
            </a:r>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 If we issue "</a:t>
            </a:r>
            <a:r>
              <a:rPr lang="en-IN" sz="1800">
                <a:solidFill>
                  <a:schemeClr val="dk1"/>
                </a:solidFill>
                <a:latin typeface="Courier New"/>
                <a:ea typeface="Courier New"/>
                <a:cs typeface="Courier New"/>
                <a:sym typeface="Courier New"/>
              </a:rPr>
              <a:t>USE geodb</a:t>
            </a:r>
            <a:r>
              <a:rPr lang="en-IN" sz="1800">
                <a:solidFill>
                  <a:schemeClr val="dk1"/>
                </a:solidFill>
                <a:latin typeface="Arial"/>
                <a:ea typeface="Arial"/>
                <a:cs typeface="Arial"/>
                <a:sym typeface="Arial"/>
              </a:rPr>
              <a:t>" to set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 as the default database, we can simply call the table as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a:t>
            </a:r>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Otherwise, we need to reference the table as "</a:t>
            </a:r>
            <a:r>
              <a:rPr lang="en-IN" sz="1800">
                <a:solidFill>
                  <a:schemeClr val="dk1"/>
                </a:solidFill>
                <a:latin typeface="Courier New"/>
                <a:ea typeface="Courier New"/>
                <a:cs typeface="Courier New"/>
                <a:sym typeface="Courier New"/>
              </a:rPr>
              <a:t>geodb.products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To display the current default database, issue command "</a:t>
            </a:r>
            <a:r>
              <a:rPr lang="en-IN" sz="1800">
                <a:solidFill>
                  <a:schemeClr val="dk1"/>
                </a:solidFill>
                <a:latin typeface="Courier New"/>
                <a:ea typeface="Courier New"/>
                <a:cs typeface="Courier New"/>
                <a:sym typeface="Courier New"/>
              </a:rPr>
              <a:t>SELECT DATABASE()</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52"/>
        <p:cNvGrpSpPr/>
        <p:nvPr/>
      </p:nvGrpSpPr>
      <p:grpSpPr>
        <a:xfrm>
          <a:off x="0" y="0"/>
          <a:ext cx="0" cy="0"/>
          <a:chOff x="0" y="0"/>
          <a:chExt cx="0" cy="0"/>
        </a:xfrm>
      </p:grpSpPr>
      <p:sp>
        <p:nvSpPr>
          <p:cNvPr id="153" name="Google Shape;153;g5e0b3fad8b_0_22"/>
          <p:cNvSpPr/>
          <p:nvPr/>
        </p:nvSpPr>
        <p:spPr>
          <a:xfrm>
            <a:off x="351064" y="408215"/>
            <a:ext cx="8793000" cy="5687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the database "training"</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CREATE DATABASE training;</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Query OK, 1 row affected (0.01 sec)</a:t>
            </a:r>
            <a:endParaRPr sz="240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databases in the server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to confirm that "training" database has been created.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SHOW DATABASES;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Database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training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             |</a:t>
            </a:r>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Set "training" as the default database so as to reference its table directly.</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USE training;</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Database changed</a:t>
            </a:r>
            <a:endParaRPr sz="180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5e0b3fad8b_0_13"/>
          <p:cNvSpPr txBox="1"/>
          <p:nvPr/>
        </p:nvSpPr>
        <p:spPr>
          <a:xfrm>
            <a:off x="2999625" y="2278900"/>
            <a:ext cx="6091200" cy="21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6000">
                <a:latin typeface="Calibri"/>
                <a:ea typeface="Calibri"/>
                <a:cs typeface="Calibri"/>
                <a:sym typeface="Calibri"/>
              </a:rPr>
              <a:t>        Tables</a:t>
            </a:r>
            <a:endParaRPr sz="6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p:nvPr/>
        </p:nvSpPr>
        <p:spPr>
          <a:xfrm>
            <a:off x="457200" y="938892"/>
            <a:ext cx="11062608" cy="417037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0A8464"/>
                </a:solidFill>
                <a:latin typeface="Verdana"/>
                <a:ea typeface="Verdana"/>
                <a:cs typeface="Verdana"/>
                <a:sym typeface="Verdana"/>
              </a:rPr>
              <a:t>Creating and Deleting a Table - </a:t>
            </a:r>
            <a:r>
              <a:rPr lang="en-IN" sz="2000" b="1">
                <a:solidFill>
                  <a:srgbClr val="0A8464"/>
                </a:solidFill>
                <a:latin typeface="Courier New"/>
                <a:ea typeface="Courier New"/>
                <a:cs typeface="Courier New"/>
                <a:sym typeface="Courier New"/>
              </a:rPr>
              <a:t>CREATE TABLE</a:t>
            </a:r>
            <a:r>
              <a:rPr lang="en-IN" sz="2000" b="1">
                <a:solidFill>
                  <a:srgbClr val="0A8464"/>
                </a:solidFill>
                <a:latin typeface="Verdana"/>
                <a:ea typeface="Verdana"/>
                <a:cs typeface="Verdana"/>
                <a:sym typeface="Verdana"/>
              </a:rPr>
              <a:t> and </a:t>
            </a:r>
            <a:r>
              <a:rPr lang="en-IN" sz="2000" b="1">
                <a:solidFill>
                  <a:srgbClr val="0A8464"/>
                </a:solidFill>
                <a:latin typeface="Courier New"/>
                <a:ea typeface="Courier New"/>
                <a:cs typeface="Courier New"/>
                <a:sym typeface="Courier New"/>
              </a:rPr>
              <a:t>DROP TABLE</a:t>
            </a:r>
            <a:endParaRPr sz="2000" b="1">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You can create a new table </a:t>
            </a:r>
            <a:r>
              <a:rPr lang="en-IN" sz="1800" i="1">
                <a:solidFill>
                  <a:schemeClr val="dk1"/>
                </a:solidFill>
                <a:latin typeface="Arial"/>
                <a:ea typeface="Arial"/>
                <a:cs typeface="Arial"/>
                <a:sym typeface="Arial"/>
              </a:rPr>
              <a:t>in the default database</a:t>
            </a:r>
            <a:r>
              <a:rPr lang="en-IN" sz="1800">
                <a:solidFill>
                  <a:schemeClr val="dk1"/>
                </a:solidFill>
                <a:latin typeface="Arial"/>
                <a:ea typeface="Arial"/>
                <a:cs typeface="Arial"/>
                <a:sym typeface="Arial"/>
              </a:rPr>
              <a:t> using command "</a:t>
            </a:r>
            <a:r>
              <a:rPr lang="en-IN" sz="1800">
                <a:solidFill>
                  <a:schemeClr val="dk1"/>
                </a:solidFill>
                <a:latin typeface="Courier New"/>
                <a:ea typeface="Courier New"/>
                <a:cs typeface="Courier New"/>
                <a:sym typeface="Courier New"/>
              </a:rPr>
              <a:t>CREATE TABLE </a:t>
            </a:r>
            <a:r>
              <a:rPr lang="en-IN" sz="1800" i="1">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DROP TABLE </a:t>
            </a:r>
            <a:r>
              <a:rPr lang="en-IN" sz="1800" i="1">
                <a:solidFill>
                  <a:schemeClr val="dk1"/>
                </a:solidFill>
                <a:latin typeface="Courier New"/>
                <a:ea typeface="Courier New"/>
                <a:cs typeface="Courier New"/>
                <a:sym typeface="Courier New"/>
              </a:rPr>
              <a:t>tableName</a:t>
            </a:r>
            <a:r>
              <a:rPr lang="en-IN" sz="1800">
                <a:solidFill>
                  <a:schemeClr val="dk1"/>
                </a:solidFill>
                <a:latin typeface="Arial"/>
                <a:ea typeface="Arial"/>
                <a:cs typeface="Arial"/>
                <a:sym typeface="Arial"/>
              </a:rPr>
              <a:t>". You can also apply condition "</a:t>
            </a:r>
            <a:r>
              <a:rPr lang="en-IN" sz="1800">
                <a:solidFill>
                  <a:schemeClr val="dk1"/>
                </a:solidFill>
                <a:latin typeface="Courier New"/>
                <a:ea typeface="Courier New"/>
                <a:cs typeface="Courier New"/>
                <a:sym typeface="Courier New"/>
              </a:rPr>
              <a:t>IF EXISTS</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IF NOT EXISTS</a:t>
            </a:r>
            <a:r>
              <a:rPr lang="en-IN" sz="1800">
                <a:solidFill>
                  <a:schemeClr val="dk1"/>
                </a:solidFill>
                <a:latin typeface="Arial"/>
                <a:ea typeface="Arial"/>
                <a:cs typeface="Arial"/>
                <a:sym typeface="Arial"/>
              </a:rPr>
              <a:t>". </a:t>
            </a:r>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To create a table, you need to define all its columns, by providing the columns' </a:t>
            </a:r>
            <a:r>
              <a:rPr lang="en-IN" sz="1800" i="1">
                <a:solidFill>
                  <a:schemeClr val="dk1"/>
                </a:solidFill>
                <a:latin typeface="Arial"/>
                <a:ea typeface="Arial"/>
                <a:cs typeface="Arial"/>
                <a:sym typeface="Arial"/>
              </a:rPr>
              <a:t>name</a:t>
            </a:r>
            <a:r>
              <a:rPr lang="en-IN" sz="1800">
                <a:solidFill>
                  <a:schemeClr val="dk1"/>
                </a:solidFill>
                <a:latin typeface="Arial"/>
                <a:ea typeface="Arial"/>
                <a:cs typeface="Arial"/>
                <a:sym typeface="Arial"/>
              </a:rPr>
              <a:t>, </a:t>
            </a:r>
            <a:r>
              <a:rPr lang="en-IN" sz="1800" i="1">
                <a:solidFill>
                  <a:schemeClr val="dk1"/>
                </a:solidFill>
                <a:latin typeface="Arial"/>
                <a:ea typeface="Arial"/>
                <a:cs typeface="Arial"/>
                <a:sym typeface="Arial"/>
              </a:rPr>
              <a:t>type</a:t>
            </a:r>
            <a:r>
              <a:rPr lang="en-IN" sz="1800">
                <a:solidFill>
                  <a:schemeClr val="dk1"/>
                </a:solidFill>
                <a:latin typeface="Arial"/>
                <a:ea typeface="Arial"/>
                <a:cs typeface="Arial"/>
                <a:sym typeface="Arial"/>
              </a:rPr>
              <a:t>, and </a:t>
            </a:r>
            <a:r>
              <a:rPr lang="en-IN" sz="1800" i="1">
                <a:solidFill>
                  <a:schemeClr val="dk1"/>
                </a:solidFill>
                <a:latin typeface="Arial"/>
                <a:ea typeface="Arial"/>
                <a:cs typeface="Arial"/>
                <a:sym typeface="Arial"/>
              </a:rPr>
              <a:t>attributes</a:t>
            </a:r>
            <a:r>
              <a:rPr lang="en-IN" sz="1800">
                <a:solidFill>
                  <a:schemeClr val="dk1"/>
                </a:solidFill>
                <a:latin typeface="Arial"/>
                <a:ea typeface="Arial"/>
                <a:cs typeface="Arial"/>
                <a:sym typeface="Arial"/>
              </a:rPr>
              <a:t>.</a:t>
            </a:r>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Let's create a table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in our database "</a:t>
            </a:r>
            <a:r>
              <a:rPr lang="en-IN" sz="1800">
                <a:solidFill>
                  <a:schemeClr val="dk1"/>
                </a:solidFill>
                <a:latin typeface="Courier New"/>
                <a:ea typeface="Courier New"/>
                <a:cs typeface="Courier New"/>
                <a:sym typeface="Courier New"/>
              </a:rPr>
              <a:t>geodb</a:t>
            </a:r>
            <a:r>
              <a:rPr lang="en-IN" sz="1800">
                <a:solidFill>
                  <a:schemeClr val="dk1"/>
                </a:solidFill>
                <a:latin typeface="Arial"/>
                <a:ea typeface="Arial"/>
                <a:cs typeface="Arial"/>
                <a:sym typeface="Arial"/>
              </a:rPr>
              <a:t>".</a:t>
            </a:r>
            <a:endParaRPr/>
          </a:p>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p:nvPr/>
        </p:nvSpPr>
        <p:spPr>
          <a:xfrm>
            <a:off x="498022" y="623151"/>
            <a:ext cx="10344149" cy="5189113"/>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tables in the current database.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"geodb" has no table (empty set).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SHOW TABLES;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Empty set (0.00 sec)</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the table "products". Read "explanations" below for the column defintions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CREATE TABLE IF NOT EXISTS products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productID    INT UNSIGNED  NOT NULL AUTO_INCREMENT,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productCode  CHAR(3)       NOT NULL DEFAULT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quantity     INT UNSIGNED  NOT NULL DEFAULT 0,</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price        DECIMAL(7,2)  NOT NULL DEFAULT 99999.99,</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PRIMARY KEY  (productID)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Query OK, 0 rows affected (0.08 sec)</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g5e0b3fad8b_0_9"/>
          <p:cNvGraphicFramePr/>
          <p:nvPr/>
        </p:nvGraphicFramePr>
        <p:xfrm>
          <a:off x="1085849" y="1159324"/>
          <a:ext cx="3000000" cy="3000000"/>
        </p:xfrm>
        <a:graphic>
          <a:graphicData uri="http://schemas.openxmlformats.org/drawingml/2006/table">
            <a:tbl>
              <a:tblPr>
                <a:noFill/>
                <a:tableStyleId>{6AE42338-43A3-49D7-8E82-174D3D6EF812}</a:tableStyleId>
              </a:tblPr>
              <a:tblGrid>
                <a:gridCol w="1676425"/>
                <a:gridCol w="1959850"/>
                <a:gridCol w="1969900"/>
                <a:gridCol w="1523650"/>
                <a:gridCol w="2275425"/>
              </a:tblGrid>
              <a:tr h="977675">
                <a:tc gridSpan="5">
                  <a:txBody>
                    <a:bodyPr/>
                    <a:lstStyle/>
                    <a:p>
                      <a:pPr marL="0" marR="0" lvl="0" indent="0" algn="l" rtl="0">
                        <a:lnSpc>
                          <a:spcPct val="115000"/>
                        </a:lnSpc>
                        <a:spcBef>
                          <a:spcPts val="0"/>
                        </a:spcBef>
                        <a:spcAft>
                          <a:spcPts val="0"/>
                        </a:spcAft>
                        <a:buNone/>
                      </a:pPr>
                      <a:r>
                        <a:rPr lang="en-IN" sz="2400" u="none" strike="noStrike" cap="none"/>
                        <a:t>Database: </a:t>
                      </a:r>
                      <a:r>
                        <a:rPr lang="en-IN" sz="2400"/>
                        <a:t>geodb</a:t>
                      </a:r>
                      <a:endParaRPr sz="2400" u="none" strike="noStrike" cap="none"/>
                    </a:p>
                    <a:p>
                      <a:pPr marL="0" marR="0" lvl="0" indent="0" algn="l" rtl="0">
                        <a:lnSpc>
                          <a:spcPct val="115000"/>
                        </a:lnSpc>
                        <a:spcBef>
                          <a:spcPts val="0"/>
                        </a:spcBef>
                        <a:spcAft>
                          <a:spcPts val="0"/>
                        </a:spcAft>
                        <a:buNone/>
                      </a:pPr>
                      <a:r>
                        <a:rPr lang="en-IN" sz="2400" u="none" strike="noStrike" cap="none"/>
                        <a:t>Table: products</a:t>
                      </a:r>
                      <a:endParaRPr sz="2400" u="none" strike="noStrike" cap="none">
                        <a:latin typeface="Arial"/>
                        <a:ea typeface="Arial"/>
                        <a:cs typeface="Arial"/>
                        <a:sym typeface="Arial"/>
                      </a:endParaRPr>
                    </a:p>
                  </a:txBody>
                  <a:tcPr marL="101600" marR="101600" marT="38100" marB="381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77675">
                <a:tc>
                  <a:txBody>
                    <a:bodyPr/>
                    <a:lstStyle/>
                    <a:p>
                      <a:pPr marL="0" marR="0" lvl="0" indent="0" algn="ctr" rtl="0">
                        <a:lnSpc>
                          <a:spcPct val="115000"/>
                        </a:lnSpc>
                        <a:spcBef>
                          <a:spcPts val="0"/>
                        </a:spcBef>
                        <a:spcAft>
                          <a:spcPts val="0"/>
                        </a:spcAft>
                        <a:buNone/>
                      </a:pPr>
                      <a:r>
                        <a:rPr lang="en-IN" sz="2400" u="none" strike="noStrike" cap="none"/>
                        <a:t>productID</a:t>
                      </a:r>
                      <a:endParaRPr sz="2400" u="none" strike="noStrike" cap="none"/>
                    </a:p>
                    <a:p>
                      <a:pPr marL="0" marR="0" lvl="0" indent="0" algn="ctr" rtl="0">
                        <a:lnSpc>
                          <a:spcPct val="115000"/>
                        </a:lnSpc>
                        <a:spcBef>
                          <a:spcPts val="0"/>
                        </a:spcBef>
                        <a:spcAft>
                          <a:spcPts val="0"/>
                        </a:spcAft>
                        <a:buNone/>
                      </a:pPr>
                      <a:r>
                        <a:rPr lang="en-IN" sz="2400" u="none" strike="noStrike" cap="none"/>
                        <a:t>INT</a:t>
                      </a:r>
                      <a:endParaRPr sz="2400" u="none" strike="noStrike" cap="none">
                        <a:latin typeface="Arial"/>
                        <a:ea typeface="Arial"/>
                        <a:cs typeface="Arial"/>
                        <a:sym typeface="Arial"/>
                      </a:endParaRPr>
                    </a:p>
                  </a:txBody>
                  <a:tcPr marL="101600" marR="101600" marT="38100" marB="38100"/>
                </a:tc>
                <a:tc>
                  <a:txBody>
                    <a:bodyPr/>
                    <a:lstStyle/>
                    <a:p>
                      <a:pPr marL="0" marR="0" lvl="0" indent="0" algn="ctr" rtl="0">
                        <a:lnSpc>
                          <a:spcPct val="115000"/>
                        </a:lnSpc>
                        <a:spcBef>
                          <a:spcPts val="0"/>
                        </a:spcBef>
                        <a:spcAft>
                          <a:spcPts val="0"/>
                        </a:spcAft>
                        <a:buNone/>
                      </a:pPr>
                      <a:r>
                        <a:rPr lang="en-IN" sz="2400" u="none" strike="noStrike" cap="none"/>
                        <a:t>productCode</a:t>
                      </a:r>
                      <a:endParaRPr/>
                    </a:p>
                    <a:p>
                      <a:pPr marL="0" marR="0" lvl="0" indent="0" algn="ctr" rtl="0">
                        <a:lnSpc>
                          <a:spcPct val="115000"/>
                        </a:lnSpc>
                        <a:spcBef>
                          <a:spcPts val="0"/>
                        </a:spcBef>
                        <a:spcAft>
                          <a:spcPts val="0"/>
                        </a:spcAft>
                        <a:buNone/>
                      </a:pPr>
                      <a:r>
                        <a:rPr lang="en-IN" sz="2400" u="none" strike="noStrike" cap="none"/>
                        <a:t>CHAR(3)</a:t>
                      </a:r>
                      <a:endParaRPr sz="2400" u="none" strike="noStrike" cap="none">
                        <a:latin typeface="Arial"/>
                        <a:ea typeface="Arial"/>
                        <a:cs typeface="Arial"/>
                        <a:sym typeface="Arial"/>
                      </a:endParaRPr>
                    </a:p>
                  </a:txBody>
                  <a:tcPr marL="101600" marR="101600" marT="38100" marB="38100"/>
                </a:tc>
                <a:tc>
                  <a:txBody>
                    <a:bodyPr/>
                    <a:lstStyle/>
                    <a:p>
                      <a:pPr marL="0" marR="0" lvl="0" indent="0" algn="ctr" rtl="0">
                        <a:lnSpc>
                          <a:spcPct val="115000"/>
                        </a:lnSpc>
                        <a:spcBef>
                          <a:spcPts val="0"/>
                        </a:spcBef>
                        <a:spcAft>
                          <a:spcPts val="0"/>
                        </a:spcAft>
                        <a:buNone/>
                      </a:pPr>
                      <a:r>
                        <a:rPr lang="en-IN" sz="2400" u="none" strike="noStrike" cap="none"/>
                        <a:t>name</a:t>
                      </a:r>
                      <a:endParaRPr/>
                    </a:p>
                    <a:p>
                      <a:pPr marL="0" marR="0" lvl="0" indent="0" algn="ctr" rtl="0">
                        <a:lnSpc>
                          <a:spcPct val="115000"/>
                        </a:lnSpc>
                        <a:spcBef>
                          <a:spcPts val="0"/>
                        </a:spcBef>
                        <a:spcAft>
                          <a:spcPts val="0"/>
                        </a:spcAft>
                        <a:buNone/>
                      </a:pPr>
                      <a:r>
                        <a:rPr lang="en-IN" sz="2400" u="none" strike="noStrike" cap="none"/>
                        <a:t>VARCHAR(30)</a:t>
                      </a:r>
                      <a:endParaRPr sz="2400" u="none" strike="noStrike" cap="none">
                        <a:latin typeface="Arial"/>
                        <a:ea typeface="Arial"/>
                        <a:cs typeface="Arial"/>
                        <a:sym typeface="Arial"/>
                      </a:endParaRPr>
                    </a:p>
                  </a:txBody>
                  <a:tcPr marL="101600" marR="101600" marT="38100" marB="38100"/>
                </a:tc>
                <a:tc>
                  <a:txBody>
                    <a:bodyPr/>
                    <a:lstStyle/>
                    <a:p>
                      <a:pPr marL="0" marR="0" lvl="0" indent="0" algn="ctr" rtl="0">
                        <a:lnSpc>
                          <a:spcPct val="115000"/>
                        </a:lnSpc>
                        <a:spcBef>
                          <a:spcPts val="0"/>
                        </a:spcBef>
                        <a:spcAft>
                          <a:spcPts val="0"/>
                        </a:spcAft>
                        <a:buNone/>
                      </a:pPr>
                      <a:r>
                        <a:rPr lang="en-IN" sz="2400" u="none" strike="noStrike" cap="none"/>
                        <a:t>quantity</a:t>
                      </a:r>
                      <a:endParaRPr/>
                    </a:p>
                    <a:p>
                      <a:pPr marL="0" marR="0" lvl="0" indent="0" algn="ctr" rtl="0">
                        <a:lnSpc>
                          <a:spcPct val="115000"/>
                        </a:lnSpc>
                        <a:spcBef>
                          <a:spcPts val="0"/>
                        </a:spcBef>
                        <a:spcAft>
                          <a:spcPts val="0"/>
                        </a:spcAft>
                        <a:buNone/>
                      </a:pPr>
                      <a:r>
                        <a:rPr lang="en-IN" sz="2400" u="none" strike="noStrike" cap="none"/>
                        <a:t>INT</a:t>
                      </a:r>
                      <a:endParaRPr sz="2400" u="none" strike="noStrike" cap="none">
                        <a:latin typeface="Arial"/>
                        <a:ea typeface="Arial"/>
                        <a:cs typeface="Arial"/>
                        <a:sym typeface="Arial"/>
                      </a:endParaRPr>
                    </a:p>
                  </a:txBody>
                  <a:tcPr marL="101600" marR="101600" marT="38100" marB="38100"/>
                </a:tc>
                <a:tc>
                  <a:txBody>
                    <a:bodyPr/>
                    <a:lstStyle/>
                    <a:p>
                      <a:pPr marL="0" marR="0" lvl="0" indent="0" algn="ctr" rtl="0">
                        <a:lnSpc>
                          <a:spcPct val="115000"/>
                        </a:lnSpc>
                        <a:spcBef>
                          <a:spcPts val="0"/>
                        </a:spcBef>
                        <a:spcAft>
                          <a:spcPts val="0"/>
                        </a:spcAft>
                        <a:buNone/>
                      </a:pPr>
                      <a:r>
                        <a:rPr lang="en-IN" sz="2400" u="none" strike="noStrike" cap="none"/>
                        <a:t>price</a:t>
                      </a:r>
                      <a:endParaRPr/>
                    </a:p>
                    <a:p>
                      <a:pPr marL="0" marR="0" lvl="0" indent="0" algn="ctr" rtl="0">
                        <a:lnSpc>
                          <a:spcPct val="115000"/>
                        </a:lnSpc>
                        <a:spcBef>
                          <a:spcPts val="0"/>
                        </a:spcBef>
                        <a:spcAft>
                          <a:spcPts val="0"/>
                        </a:spcAft>
                        <a:buNone/>
                      </a:pPr>
                      <a:r>
                        <a:rPr lang="en-IN" sz="2400" u="none" strike="noStrike" cap="none"/>
                        <a:t>DECIMAL(10,2)</a:t>
                      </a:r>
                      <a:endParaRPr sz="2400" u="none" strike="noStrike" cap="none">
                        <a:latin typeface="Arial"/>
                        <a:ea typeface="Arial"/>
                        <a:cs typeface="Arial"/>
                        <a:sym typeface="Arial"/>
                      </a:endParaRPr>
                    </a:p>
                  </a:txBody>
                  <a:tcPr marL="101600" marR="101600" marT="38100" marB="38100"/>
                </a:tc>
              </a:tr>
              <a:tr h="479250">
                <a:tc>
                  <a:txBody>
                    <a:bodyPr/>
                    <a:lstStyle/>
                    <a:p>
                      <a:pPr marL="0" marR="0" lvl="0" indent="0" algn="l" rtl="0">
                        <a:lnSpc>
                          <a:spcPct val="115000"/>
                        </a:lnSpc>
                        <a:spcBef>
                          <a:spcPts val="0"/>
                        </a:spcBef>
                        <a:spcAft>
                          <a:spcPts val="0"/>
                        </a:spcAft>
                        <a:buNone/>
                      </a:pPr>
                      <a:r>
                        <a:rPr lang="en-IN" sz="2400" u="none" strike="noStrike" cap="none"/>
                        <a:t>1001</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 Red</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5000</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1.23</a:t>
                      </a:r>
                      <a:endParaRPr sz="2400" u="none" strike="noStrike" cap="none">
                        <a:latin typeface="Arial"/>
                        <a:ea typeface="Arial"/>
                        <a:cs typeface="Arial"/>
                        <a:sym typeface="Arial"/>
                      </a:endParaRPr>
                    </a:p>
                  </a:txBody>
                  <a:tcPr marL="76200" marR="76200" marT="25400" marB="25400"/>
                </a:tc>
              </a:tr>
              <a:tr h="479250">
                <a:tc>
                  <a:txBody>
                    <a:bodyPr/>
                    <a:lstStyle/>
                    <a:p>
                      <a:pPr marL="0" marR="0" lvl="0" indent="0" algn="l" rtl="0">
                        <a:lnSpc>
                          <a:spcPct val="115000"/>
                        </a:lnSpc>
                        <a:spcBef>
                          <a:spcPts val="0"/>
                        </a:spcBef>
                        <a:spcAft>
                          <a:spcPts val="0"/>
                        </a:spcAft>
                        <a:buNone/>
                      </a:pPr>
                      <a:r>
                        <a:rPr lang="en-IN" sz="2400" u="none" strike="noStrike" cap="none"/>
                        <a:t>1002</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 Blue</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8000</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1.25</a:t>
                      </a:r>
                      <a:endParaRPr sz="2400" u="none" strike="noStrike" cap="none">
                        <a:latin typeface="Arial"/>
                        <a:ea typeface="Arial"/>
                        <a:cs typeface="Arial"/>
                        <a:sym typeface="Arial"/>
                      </a:endParaRPr>
                    </a:p>
                  </a:txBody>
                  <a:tcPr marL="76200" marR="76200" marT="25400" marB="25400"/>
                </a:tc>
              </a:tr>
              <a:tr h="479250">
                <a:tc>
                  <a:txBody>
                    <a:bodyPr/>
                    <a:lstStyle/>
                    <a:p>
                      <a:pPr marL="0" marR="0" lvl="0" indent="0" algn="l" rtl="0">
                        <a:lnSpc>
                          <a:spcPct val="115000"/>
                        </a:lnSpc>
                        <a:spcBef>
                          <a:spcPts val="0"/>
                        </a:spcBef>
                        <a:spcAft>
                          <a:spcPts val="0"/>
                        </a:spcAft>
                        <a:buNone/>
                      </a:pPr>
                      <a:r>
                        <a:rPr lang="en-IN" sz="2400" u="none" strike="noStrike" cap="none"/>
                        <a:t>1003</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 Black</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2000</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1.25</a:t>
                      </a:r>
                      <a:endParaRPr sz="2400" u="none" strike="noStrike" cap="none">
                        <a:latin typeface="Arial"/>
                        <a:ea typeface="Arial"/>
                        <a:cs typeface="Arial"/>
                        <a:sym typeface="Arial"/>
                      </a:endParaRPr>
                    </a:p>
                  </a:txBody>
                  <a:tcPr marL="76200" marR="76200" marT="25400" marB="25400"/>
                </a:tc>
              </a:tr>
              <a:tr h="479250">
                <a:tc>
                  <a:txBody>
                    <a:bodyPr/>
                    <a:lstStyle/>
                    <a:p>
                      <a:pPr marL="0" marR="0" lvl="0" indent="0" algn="l" rtl="0">
                        <a:lnSpc>
                          <a:spcPct val="115000"/>
                        </a:lnSpc>
                        <a:spcBef>
                          <a:spcPts val="0"/>
                        </a:spcBef>
                        <a:spcAft>
                          <a:spcPts val="0"/>
                        </a:spcAft>
                        <a:buNone/>
                      </a:pPr>
                      <a:r>
                        <a:rPr lang="en-IN" sz="2400" u="none" strike="noStrike" cap="none"/>
                        <a:t>1004</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PEC</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Pencil 2B</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10000</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0.48</a:t>
                      </a:r>
                      <a:endParaRPr sz="2400" u="none" strike="noStrike" cap="none">
                        <a:latin typeface="Arial"/>
                        <a:ea typeface="Arial"/>
                        <a:cs typeface="Arial"/>
                        <a:sym typeface="Arial"/>
                      </a:endParaRPr>
                    </a:p>
                  </a:txBody>
                  <a:tcPr marL="76200" marR="76200" marT="25400" marB="25400"/>
                </a:tc>
              </a:tr>
              <a:tr h="479250">
                <a:tc>
                  <a:txBody>
                    <a:bodyPr/>
                    <a:lstStyle/>
                    <a:p>
                      <a:pPr marL="0" marR="0" lvl="0" indent="0" algn="l" rtl="0">
                        <a:lnSpc>
                          <a:spcPct val="115000"/>
                        </a:lnSpc>
                        <a:spcBef>
                          <a:spcPts val="0"/>
                        </a:spcBef>
                        <a:spcAft>
                          <a:spcPts val="0"/>
                        </a:spcAft>
                        <a:buNone/>
                      </a:pPr>
                      <a:r>
                        <a:rPr lang="en-IN" sz="2400" u="none" strike="noStrike" cap="none"/>
                        <a:t>1005</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PEC</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Pencil 2H</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8000</a:t>
                      </a:r>
                      <a:endParaRPr sz="24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2400" u="none" strike="noStrike" cap="none"/>
                        <a:t>0.49</a:t>
                      </a:r>
                      <a:endParaRPr sz="2400" u="none" strike="noStrike" cap="none">
                        <a:latin typeface="Arial"/>
                        <a:ea typeface="Arial"/>
                        <a:cs typeface="Arial"/>
                        <a:sym typeface="Arial"/>
                      </a:endParaRPr>
                    </a:p>
                  </a:txBody>
                  <a:tcPr marL="76200" marR="76200" marT="25400" marB="254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261257" y="449036"/>
            <a:ext cx="11364686" cy="614475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all the tables to confirm that the "products" table has been created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SHOW TABLES;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Tables_in_geodb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Describe the fields (columns) of the "products" table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DESCRIBE products;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Field       | Type             | Null | Key | Default    | Extra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int(10) unsigned | NO   | PRI | NULL       | auto_increment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productCode | char(3)          | NO   |     |            |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 varchar(30)      | NO   |     |            |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quantity    | int(10) unsigned | NO   |     | 0          |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price       | decimal(7,2)     | NO   |     | 99999.99   |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p:nvPr/>
        </p:nvSpPr>
        <p:spPr>
          <a:xfrm>
            <a:off x="400049" y="857250"/>
            <a:ext cx="11127922" cy="434016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Show the complete CREATE TABLE statement used by MariaDB  to create this table</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SHOW CREATE TABLE products \G</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1. row ***************************</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Table: products</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Create Table: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CREATE TABLE `products`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`productID`    int(10) unsigned  NOT NULL AUTO_INCREMENT,</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`productCode`  char(3)           NOT NULL DEFAULT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`quantity`     int(10) unsigned  NOT NULL DEFAULT '0',</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`price`        decimal(7,2)      NOT NULL DEFAULT '99999.99',</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E31B23"/>
                </a:solidFill>
                <a:latin typeface="Courier New"/>
                <a:ea typeface="Courier New"/>
                <a:cs typeface="Courier New"/>
                <a:sym typeface="Courier New"/>
              </a:rPr>
              <a:t>  PRIMARY KEY (`productID`)</a:t>
            </a:r>
            <a:endParaRPr sz="2400">
              <a:solidFill>
                <a:schemeClr val="dk1"/>
              </a:solidFill>
              <a:latin typeface="Arial"/>
              <a:ea typeface="Arial"/>
              <a:cs typeface="Arial"/>
              <a:sym typeface="Arial"/>
            </a:endParaRPr>
          </a:p>
          <a:p>
            <a:pPr marL="0" marR="0" lvl="0" indent="0" algn="just" rtl="0">
              <a:spcBef>
                <a:spcPts val="400"/>
              </a:spcBef>
              <a:spcAft>
                <a:spcPts val="0"/>
              </a:spcAft>
              <a:buNone/>
            </a:pPr>
            <a:r>
              <a:rPr lang="en-IN" sz="1800">
                <a:solidFill>
                  <a:srgbClr val="E31B23"/>
                </a:solidFill>
                <a:latin typeface="Courier New"/>
                <a:ea typeface="Courier New"/>
                <a:cs typeface="Courier New"/>
                <a:sym typeface="Courier New"/>
              </a:rPr>
              <a:t>) ENGINE=InnoDB DEFAULT CHARSET=latin1</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Summary of MariaDB  Commands</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r>
              <a:rPr lang="en-IN" sz="2000"/>
              <a:t>Database-Level</a:t>
            </a:r>
            <a:endParaRPr sz="2000"/>
          </a:p>
          <a:p>
            <a:pPr marL="228600" lvl="0" indent="-228600" algn="l" rtl="0">
              <a:lnSpc>
                <a:spcPct val="100000"/>
              </a:lnSpc>
              <a:spcBef>
                <a:spcPts val="1000"/>
              </a:spcBef>
              <a:spcAft>
                <a:spcPts val="0"/>
              </a:spcAft>
              <a:buClr>
                <a:schemeClr val="dk1"/>
              </a:buClr>
              <a:buSzPts val="2000"/>
              <a:buChar char="•"/>
            </a:pPr>
            <a:r>
              <a:rPr lang="en-IN" sz="2000"/>
              <a:t>DROP DATABASE </a:t>
            </a:r>
            <a:r>
              <a:rPr lang="en-IN" sz="2000" i="1"/>
              <a:t>databaseName</a:t>
            </a:r>
            <a:r>
              <a:rPr lang="en-IN" sz="2000"/>
              <a:t>                        </a:t>
            </a:r>
            <a:r>
              <a:rPr lang="en-IN" sz="2000">
                <a:solidFill>
                  <a:srgbClr val="689331"/>
                </a:solidFill>
              </a:rPr>
              <a:t>-- Delete the database (irrecoverable!)</a:t>
            </a:r>
            <a:endParaRPr/>
          </a:p>
          <a:p>
            <a:pPr marL="228600" lvl="0" indent="-228600" algn="l" rtl="0">
              <a:lnSpc>
                <a:spcPct val="100000"/>
              </a:lnSpc>
              <a:spcBef>
                <a:spcPts val="1000"/>
              </a:spcBef>
              <a:spcAft>
                <a:spcPts val="0"/>
              </a:spcAft>
              <a:buClr>
                <a:schemeClr val="dk1"/>
              </a:buClr>
              <a:buSzPts val="2000"/>
              <a:buChar char="•"/>
            </a:pPr>
            <a:r>
              <a:rPr lang="en-IN" sz="2000"/>
              <a:t>DROP DATABASE IF EXISTS </a:t>
            </a:r>
            <a:r>
              <a:rPr lang="en-IN" sz="2000" i="1"/>
              <a:t>databaseName</a:t>
            </a:r>
            <a:r>
              <a:rPr lang="en-IN" sz="2000"/>
              <a:t>       </a:t>
            </a:r>
            <a:r>
              <a:rPr lang="en-IN" sz="2000">
                <a:solidFill>
                  <a:srgbClr val="689331"/>
                </a:solidFill>
              </a:rPr>
              <a:t>-- Delete if it exists</a:t>
            </a:r>
            <a:endParaRPr/>
          </a:p>
          <a:p>
            <a:pPr marL="228600" lvl="0" indent="-228600" algn="l" rtl="0">
              <a:lnSpc>
                <a:spcPct val="100000"/>
              </a:lnSpc>
              <a:spcBef>
                <a:spcPts val="1000"/>
              </a:spcBef>
              <a:spcAft>
                <a:spcPts val="0"/>
              </a:spcAft>
              <a:buClr>
                <a:schemeClr val="dk1"/>
              </a:buClr>
              <a:buSzPts val="2000"/>
              <a:buChar char="•"/>
            </a:pPr>
            <a:r>
              <a:rPr lang="en-IN" sz="2000"/>
              <a:t>CREATE DATABASE </a:t>
            </a:r>
            <a:r>
              <a:rPr lang="en-IN" sz="2000" i="1"/>
              <a:t>databaseName</a:t>
            </a:r>
            <a:r>
              <a:rPr lang="en-IN" sz="2000"/>
              <a:t>                     </a:t>
            </a:r>
            <a:r>
              <a:rPr lang="en-IN" sz="2000">
                <a:solidFill>
                  <a:srgbClr val="689331"/>
                </a:solidFill>
              </a:rPr>
              <a:t>-- Create a new database</a:t>
            </a:r>
            <a:endParaRPr/>
          </a:p>
          <a:p>
            <a:pPr marL="228600" lvl="0" indent="-228600" algn="l" rtl="0">
              <a:lnSpc>
                <a:spcPct val="100000"/>
              </a:lnSpc>
              <a:spcBef>
                <a:spcPts val="1000"/>
              </a:spcBef>
              <a:spcAft>
                <a:spcPts val="0"/>
              </a:spcAft>
              <a:buClr>
                <a:schemeClr val="dk1"/>
              </a:buClr>
              <a:buSzPts val="2000"/>
              <a:buChar char="•"/>
            </a:pPr>
            <a:r>
              <a:rPr lang="en-IN" sz="2000"/>
              <a:t>CREATE DATABASE IF NOT EXISTS </a:t>
            </a:r>
            <a:r>
              <a:rPr lang="en-IN" sz="2000" i="1"/>
              <a:t>databaseName</a:t>
            </a:r>
            <a:r>
              <a:rPr lang="en-IN" sz="2000"/>
              <a:t> </a:t>
            </a:r>
            <a:r>
              <a:rPr lang="en-IN" sz="2000">
                <a:solidFill>
                  <a:srgbClr val="689331"/>
                </a:solidFill>
              </a:rPr>
              <a:t>-- Create only if it does not exists</a:t>
            </a:r>
            <a:endParaRPr/>
          </a:p>
          <a:p>
            <a:pPr marL="228600" lvl="0" indent="-228600" algn="l" rtl="0">
              <a:lnSpc>
                <a:spcPct val="100000"/>
              </a:lnSpc>
              <a:spcBef>
                <a:spcPts val="1000"/>
              </a:spcBef>
              <a:spcAft>
                <a:spcPts val="0"/>
              </a:spcAft>
              <a:buClr>
                <a:schemeClr val="dk1"/>
              </a:buClr>
              <a:buSzPts val="2000"/>
              <a:buChar char="•"/>
            </a:pPr>
            <a:r>
              <a:rPr lang="en-IN" sz="2000"/>
              <a:t>SHOW DATABASES                                                  </a:t>
            </a:r>
            <a:r>
              <a:rPr lang="en-IN" sz="2000">
                <a:solidFill>
                  <a:srgbClr val="689331"/>
                </a:solidFill>
              </a:rPr>
              <a:t>-- Show all the databases in this server</a:t>
            </a:r>
            <a:endParaRPr/>
          </a:p>
          <a:p>
            <a:pPr marL="228600" lvl="0" indent="-228600" algn="l" rtl="0">
              <a:lnSpc>
                <a:spcPct val="100000"/>
              </a:lnSpc>
              <a:spcBef>
                <a:spcPts val="1000"/>
              </a:spcBef>
              <a:spcAft>
                <a:spcPts val="0"/>
              </a:spcAft>
              <a:buClr>
                <a:schemeClr val="dk1"/>
              </a:buClr>
              <a:buSzPts val="2000"/>
              <a:buChar char="•"/>
            </a:pPr>
            <a:r>
              <a:rPr lang="en-IN" sz="2000"/>
              <a:t>USE </a:t>
            </a:r>
            <a:r>
              <a:rPr lang="en-IN" sz="2000" i="1"/>
              <a:t>databaseName</a:t>
            </a:r>
            <a:r>
              <a:rPr lang="en-IN" sz="2000"/>
              <a:t>                                                </a:t>
            </a:r>
            <a:r>
              <a:rPr lang="en-IN" sz="2000">
                <a:solidFill>
                  <a:srgbClr val="689331"/>
                </a:solidFill>
              </a:rPr>
              <a:t>-- Set the default (current) database</a:t>
            </a:r>
            <a:endParaRPr/>
          </a:p>
          <a:p>
            <a:pPr marL="228600" lvl="0" indent="-228600" algn="l" rtl="0">
              <a:lnSpc>
                <a:spcPct val="100000"/>
              </a:lnSpc>
              <a:spcBef>
                <a:spcPts val="1000"/>
              </a:spcBef>
              <a:spcAft>
                <a:spcPts val="0"/>
              </a:spcAft>
              <a:buClr>
                <a:schemeClr val="dk1"/>
              </a:buClr>
              <a:buSzPts val="2000"/>
              <a:buChar char="•"/>
            </a:pPr>
            <a:r>
              <a:rPr lang="en-IN" sz="2000"/>
              <a:t>SELECT DATABASE()                          	        </a:t>
            </a:r>
            <a:r>
              <a:rPr lang="en-IN" sz="2000">
                <a:solidFill>
                  <a:srgbClr val="689331"/>
                </a:solidFill>
              </a:rPr>
              <a:t>-- Show the default database</a:t>
            </a:r>
            <a:endParaRPr/>
          </a:p>
          <a:p>
            <a:pPr marL="228600" lvl="0" indent="-228600" algn="l" rtl="0">
              <a:lnSpc>
                <a:spcPct val="100000"/>
              </a:lnSpc>
              <a:spcBef>
                <a:spcPts val="1000"/>
              </a:spcBef>
              <a:spcAft>
                <a:spcPts val="0"/>
              </a:spcAft>
              <a:buClr>
                <a:schemeClr val="dk1"/>
              </a:buClr>
              <a:buSzPts val="2000"/>
              <a:buChar char="•"/>
            </a:pPr>
            <a:r>
              <a:rPr lang="en-IN" sz="2000"/>
              <a:t>SHOW CREATE DATABASE </a:t>
            </a:r>
            <a:r>
              <a:rPr lang="en-IN" sz="2000" i="1"/>
              <a:t>databaseName</a:t>
            </a:r>
            <a:r>
              <a:rPr lang="en-IN" sz="2000"/>
              <a:t>          </a:t>
            </a:r>
            <a:r>
              <a:rPr lang="en-IN" sz="2000">
                <a:solidFill>
                  <a:srgbClr val="689331"/>
                </a:solidFill>
              </a:rPr>
              <a:t>-- Show the CREATE DATABASE statement</a:t>
            </a:r>
            <a:endParaRPr sz="2000">
              <a:solidFill>
                <a:srgbClr val="68933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p:nvPr/>
        </p:nvSpPr>
        <p:spPr>
          <a:xfrm>
            <a:off x="530677" y="876065"/>
            <a:ext cx="11201402" cy="539019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u="sng">
                <a:solidFill>
                  <a:srgbClr val="444444"/>
                </a:solidFill>
                <a:latin typeface="Verdana"/>
                <a:ea typeface="Verdana"/>
                <a:cs typeface="Verdana"/>
                <a:sym typeface="Verdana"/>
              </a:rPr>
              <a:t>Explanations</a:t>
            </a:r>
            <a:endParaRPr sz="2000" b="1" u="sng">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We define 5 columns in the table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productCode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name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quantity</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price</a:t>
            </a:r>
            <a:r>
              <a:rPr lang="en-IN" sz="1800">
                <a:solidFill>
                  <a:schemeClr val="dk1"/>
                </a:solidFill>
                <a:latin typeface="Arial"/>
                <a:ea typeface="Arial"/>
                <a:cs typeface="Arial"/>
                <a:sym typeface="Arial"/>
              </a:rPr>
              <a:t>. The types are:</a:t>
            </a:r>
            <a:endParaRPr sz="2000">
              <a:solidFill>
                <a:schemeClr val="dk1"/>
              </a:solidFill>
              <a:latin typeface="Arial"/>
              <a:ea typeface="Arial"/>
              <a:cs typeface="Arial"/>
              <a:sym typeface="Arial"/>
            </a:endParaRPr>
          </a:p>
          <a:p>
            <a:pPr marL="342900" marR="0" lvl="0" indent="-342900" algn="l" rtl="0">
              <a:lnSpc>
                <a:spcPct val="130000"/>
              </a:lnSpc>
              <a:spcBef>
                <a:spcPts val="140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productID</a:t>
            </a:r>
            <a:r>
              <a:rPr lang="en-IN" sz="1800" u="none" strike="noStrike">
                <a:solidFill>
                  <a:schemeClr val="dk1"/>
                </a:solidFill>
                <a:latin typeface="Arial"/>
                <a:ea typeface="Arial"/>
                <a:cs typeface="Arial"/>
                <a:sym typeface="Arial"/>
              </a:rPr>
              <a:t> is</a:t>
            </a:r>
            <a:r>
              <a:rPr lang="en-IN" sz="1800" u="none" strike="noStrike">
                <a:solidFill>
                  <a:schemeClr val="dk1"/>
                </a:solidFill>
                <a:latin typeface="Courier New"/>
                <a:ea typeface="Courier New"/>
                <a:cs typeface="Courier New"/>
                <a:sym typeface="Courier New"/>
              </a:rPr>
              <a:t> INT UNSIGNED </a:t>
            </a:r>
            <a:r>
              <a:rPr lang="en-IN" sz="1800" u="none" strike="noStrike">
                <a:solidFill>
                  <a:schemeClr val="dk1"/>
                </a:solidFill>
                <a:latin typeface="Arial"/>
                <a:ea typeface="Arial"/>
                <a:cs typeface="Arial"/>
                <a:sym typeface="Arial"/>
              </a:rPr>
              <a:t>- non-negative integers.</a:t>
            </a:r>
            <a:endParaRPr sz="2000" u="none" strike="noStrike">
              <a:solidFill>
                <a:schemeClr val="dk1"/>
              </a:solidFill>
              <a:latin typeface="Arial"/>
              <a:ea typeface="Arial"/>
              <a:cs typeface="Arial"/>
              <a:sym typeface="Arial"/>
            </a:endParaRPr>
          </a:p>
          <a:p>
            <a:pPr marL="342900" marR="0" lvl="0" indent="-342900" algn="l" rtl="0">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is </a:t>
            </a:r>
            <a:r>
              <a:rPr lang="en-IN" sz="1800" u="none" strike="noStrike">
                <a:solidFill>
                  <a:schemeClr val="dk1"/>
                </a:solidFill>
                <a:latin typeface="Courier New"/>
                <a:ea typeface="Courier New"/>
                <a:cs typeface="Courier New"/>
                <a:sym typeface="Courier New"/>
              </a:rPr>
              <a:t>CHAR(3)</a:t>
            </a:r>
            <a:r>
              <a:rPr lang="en-IN" sz="1800" u="none" strike="noStrike">
                <a:solidFill>
                  <a:schemeClr val="dk1"/>
                </a:solidFill>
                <a:latin typeface="Arial"/>
                <a:ea typeface="Arial"/>
                <a:cs typeface="Arial"/>
                <a:sym typeface="Arial"/>
              </a:rPr>
              <a:t> - a fixed-length alphanumeric string of 3 characters.</a:t>
            </a:r>
            <a:endParaRPr sz="2000" u="none" strike="noStrike">
              <a:solidFill>
                <a:schemeClr val="dk1"/>
              </a:solidFill>
              <a:latin typeface="Arial"/>
              <a:ea typeface="Arial"/>
              <a:cs typeface="Arial"/>
              <a:sym typeface="Arial"/>
            </a:endParaRPr>
          </a:p>
          <a:p>
            <a:pPr marL="342900" marR="0" lvl="0" indent="-342900" algn="l" rtl="0">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name</a:t>
            </a:r>
            <a:r>
              <a:rPr lang="en-IN" sz="1800" u="none" strike="noStrike">
                <a:solidFill>
                  <a:schemeClr val="dk1"/>
                </a:solidFill>
                <a:latin typeface="Arial"/>
                <a:ea typeface="Arial"/>
                <a:cs typeface="Arial"/>
                <a:sym typeface="Arial"/>
              </a:rPr>
              <a:t> is </a:t>
            </a:r>
            <a:r>
              <a:rPr lang="en-IN" sz="1800" u="none" strike="noStrike">
                <a:solidFill>
                  <a:schemeClr val="dk1"/>
                </a:solidFill>
                <a:latin typeface="Courier New"/>
                <a:ea typeface="Courier New"/>
                <a:cs typeface="Courier New"/>
                <a:sym typeface="Courier New"/>
              </a:rPr>
              <a:t>VARCHAR(30)</a:t>
            </a:r>
            <a:r>
              <a:rPr lang="en-IN" sz="1800" u="none" strike="noStrike">
                <a:solidFill>
                  <a:schemeClr val="dk1"/>
                </a:solidFill>
                <a:latin typeface="Arial"/>
                <a:ea typeface="Arial"/>
                <a:cs typeface="Arial"/>
                <a:sym typeface="Arial"/>
              </a:rPr>
              <a:t> - a variable-length string of up to 30 characters.</a:t>
            </a:r>
            <a:br>
              <a:rPr lang="en-IN" sz="1800" u="none" strike="noStrike">
                <a:solidFill>
                  <a:schemeClr val="dk1"/>
                </a:solidFill>
                <a:latin typeface="Arial"/>
                <a:ea typeface="Arial"/>
                <a:cs typeface="Arial"/>
                <a:sym typeface="Arial"/>
              </a:rPr>
            </a:br>
            <a:r>
              <a:rPr lang="en-IN" sz="1800" u="none" strike="noStrike">
                <a:solidFill>
                  <a:schemeClr val="dk1"/>
                </a:solidFill>
                <a:latin typeface="Arial"/>
                <a:ea typeface="Arial"/>
                <a:cs typeface="Arial"/>
                <a:sym typeface="Arial"/>
              </a:rPr>
              <a:t>We use fixed-length string for </a:t>
            </a: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as we assume that the </a:t>
            </a:r>
            <a:r>
              <a:rPr lang="en-IN" sz="1800" u="none" strike="noStrike">
                <a:solidFill>
                  <a:schemeClr val="dk1"/>
                </a:solidFill>
                <a:latin typeface="Courier New"/>
                <a:ea typeface="Courier New"/>
                <a:cs typeface="Courier New"/>
                <a:sym typeface="Courier New"/>
              </a:rPr>
              <a:t>productCode</a:t>
            </a:r>
            <a:r>
              <a:rPr lang="en-IN" sz="1800" u="none" strike="noStrike">
                <a:solidFill>
                  <a:schemeClr val="dk1"/>
                </a:solidFill>
                <a:latin typeface="Arial"/>
                <a:ea typeface="Arial"/>
                <a:cs typeface="Arial"/>
                <a:sym typeface="Arial"/>
              </a:rPr>
              <a:t> contains </a:t>
            </a:r>
            <a:r>
              <a:rPr lang="en-IN" sz="1800" i="1" u="none" strike="noStrike">
                <a:solidFill>
                  <a:schemeClr val="dk1"/>
                </a:solidFill>
                <a:latin typeface="Arial"/>
                <a:ea typeface="Arial"/>
                <a:cs typeface="Arial"/>
                <a:sym typeface="Arial"/>
              </a:rPr>
              <a:t>exactly</a:t>
            </a:r>
            <a:r>
              <a:rPr lang="en-IN" sz="1800" u="none" strike="noStrike">
                <a:solidFill>
                  <a:schemeClr val="dk1"/>
                </a:solidFill>
                <a:latin typeface="Arial"/>
                <a:ea typeface="Arial"/>
                <a:cs typeface="Arial"/>
                <a:sym typeface="Arial"/>
              </a:rPr>
              <a:t> 3 characters. On the other hand, we use variable-length string for </a:t>
            </a:r>
            <a:r>
              <a:rPr lang="en-IN" sz="1800" u="none" strike="noStrike">
                <a:solidFill>
                  <a:schemeClr val="dk1"/>
                </a:solidFill>
                <a:latin typeface="Courier New"/>
                <a:ea typeface="Courier New"/>
                <a:cs typeface="Courier New"/>
                <a:sym typeface="Courier New"/>
              </a:rPr>
              <a:t>name</a:t>
            </a:r>
            <a:r>
              <a:rPr lang="en-IN" sz="1800" u="none" strike="noStrike">
                <a:solidFill>
                  <a:schemeClr val="dk1"/>
                </a:solidFill>
                <a:latin typeface="Arial"/>
                <a:ea typeface="Arial"/>
                <a:cs typeface="Arial"/>
                <a:sym typeface="Arial"/>
              </a:rPr>
              <a:t>, as its length varies - </a:t>
            </a:r>
            <a:r>
              <a:rPr lang="en-IN" sz="1800" u="none" strike="noStrike">
                <a:solidFill>
                  <a:schemeClr val="dk1"/>
                </a:solidFill>
                <a:latin typeface="Courier New"/>
                <a:ea typeface="Courier New"/>
                <a:cs typeface="Courier New"/>
                <a:sym typeface="Courier New"/>
              </a:rPr>
              <a:t>VARCHAR</a:t>
            </a:r>
            <a:r>
              <a:rPr lang="en-IN" sz="1800" u="none" strike="noStrike">
                <a:solidFill>
                  <a:schemeClr val="dk1"/>
                </a:solidFill>
                <a:latin typeface="Arial"/>
                <a:ea typeface="Arial"/>
                <a:cs typeface="Arial"/>
                <a:sym typeface="Arial"/>
              </a:rPr>
              <a:t> is more efficient than </a:t>
            </a:r>
            <a:r>
              <a:rPr lang="en-IN" sz="1800" u="none" strike="noStrike">
                <a:solidFill>
                  <a:schemeClr val="dk1"/>
                </a:solidFill>
                <a:latin typeface="Courier New"/>
                <a:ea typeface="Courier New"/>
                <a:cs typeface="Courier New"/>
                <a:sym typeface="Courier New"/>
              </a:rPr>
              <a:t>CHAR</a:t>
            </a:r>
            <a:r>
              <a:rPr lang="en-IN" sz="1800" u="none" strike="noStrike">
                <a:solidFill>
                  <a:schemeClr val="dk1"/>
                </a:solidFill>
                <a:latin typeface="Arial"/>
                <a:ea typeface="Arial"/>
                <a:cs typeface="Arial"/>
                <a:sym typeface="Arial"/>
              </a:rPr>
              <a:t>.</a:t>
            </a:r>
            <a:endParaRPr sz="2000" u="none" strike="noStrike">
              <a:solidFill>
                <a:schemeClr val="dk1"/>
              </a:solidFill>
              <a:latin typeface="Arial"/>
              <a:ea typeface="Arial"/>
              <a:cs typeface="Arial"/>
              <a:sym typeface="Arial"/>
            </a:endParaRPr>
          </a:p>
          <a:p>
            <a:pPr marL="342900" marR="0" lvl="0" indent="-342900" algn="l" rtl="0">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quantity</a:t>
            </a:r>
            <a:r>
              <a:rPr lang="en-IN" sz="1800" u="none" strike="noStrike">
                <a:solidFill>
                  <a:schemeClr val="dk1"/>
                </a:solidFill>
                <a:latin typeface="Arial"/>
                <a:ea typeface="Arial"/>
                <a:cs typeface="Arial"/>
                <a:sym typeface="Arial"/>
              </a:rPr>
              <a:t> is also </a:t>
            </a:r>
            <a:r>
              <a:rPr lang="en-IN" sz="1800" u="none" strike="noStrike">
                <a:solidFill>
                  <a:schemeClr val="dk1"/>
                </a:solidFill>
                <a:latin typeface="Courier New"/>
                <a:ea typeface="Courier New"/>
                <a:cs typeface="Courier New"/>
                <a:sym typeface="Courier New"/>
              </a:rPr>
              <a:t>INT UNSIGNED</a:t>
            </a:r>
            <a:r>
              <a:rPr lang="en-IN" sz="1800" u="none" strike="noStrike">
                <a:solidFill>
                  <a:schemeClr val="dk1"/>
                </a:solidFill>
                <a:latin typeface="Arial"/>
                <a:ea typeface="Arial"/>
                <a:cs typeface="Arial"/>
                <a:sym typeface="Arial"/>
              </a:rPr>
              <a:t> (non-negative integers).</a:t>
            </a:r>
            <a:endParaRPr sz="2000" u="none" strike="noStrike">
              <a:solidFill>
                <a:schemeClr val="dk1"/>
              </a:solidFill>
              <a:latin typeface="Arial"/>
              <a:ea typeface="Arial"/>
              <a:cs typeface="Arial"/>
              <a:sym typeface="Arial"/>
            </a:endParaRPr>
          </a:p>
          <a:p>
            <a:pPr marL="342900" marR="0" lvl="0" indent="-342900" algn="l" rtl="0">
              <a:lnSpc>
                <a:spcPct val="130000"/>
              </a:lnSpc>
              <a:spcBef>
                <a:spcPts val="0"/>
              </a:spcBef>
              <a:spcAft>
                <a:spcPts val="0"/>
              </a:spcAft>
              <a:buClr>
                <a:schemeClr val="dk1"/>
              </a:buClr>
              <a:buSzPts val="1050"/>
              <a:buFont typeface="Arial"/>
              <a:buChar char="●"/>
            </a:pPr>
            <a:r>
              <a:rPr lang="en-IN" sz="1800" u="none" strike="noStrike">
                <a:solidFill>
                  <a:schemeClr val="dk1"/>
                </a:solidFill>
                <a:latin typeface="Courier New"/>
                <a:ea typeface="Courier New"/>
                <a:cs typeface="Courier New"/>
                <a:sym typeface="Courier New"/>
              </a:rPr>
              <a:t>price</a:t>
            </a:r>
            <a:r>
              <a:rPr lang="en-IN" sz="1800" u="none" strike="noStrike">
                <a:solidFill>
                  <a:schemeClr val="dk1"/>
                </a:solidFill>
                <a:latin typeface="Arial"/>
                <a:ea typeface="Arial"/>
                <a:cs typeface="Arial"/>
                <a:sym typeface="Arial"/>
              </a:rPr>
              <a:t> is</a:t>
            </a:r>
            <a:r>
              <a:rPr lang="en-IN" sz="1800" u="none" strike="noStrike">
                <a:solidFill>
                  <a:schemeClr val="dk1"/>
                </a:solidFill>
                <a:latin typeface="Courier New"/>
                <a:ea typeface="Courier New"/>
                <a:cs typeface="Courier New"/>
                <a:sym typeface="Courier New"/>
              </a:rPr>
              <a:t> DECIMAL(10,2) </a:t>
            </a:r>
            <a:r>
              <a:rPr lang="en-IN" sz="1800" u="none" strike="noStrike">
                <a:solidFill>
                  <a:schemeClr val="dk1"/>
                </a:solidFill>
                <a:latin typeface="Arial"/>
                <a:ea typeface="Arial"/>
                <a:cs typeface="Arial"/>
                <a:sym typeface="Arial"/>
              </a:rPr>
              <a:t>- a decimal number with 2 decimal places.</a:t>
            </a:r>
            <a:br>
              <a:rPr lang="en-IN" sz="1800" u="none" strike="noStrike">
                <a:solidFill>
                  <a:schemeClr val="dk1"/>
                </a:solidFill>
                <a:latin typeface="Arial"/>
                <a:ea typeface="Arial"/>
                <a:cs typeface="Arial"/>
                <a:sym typeface="Arial"/>
              </a:rPr>
            </a:br>
            <a:r>
              <a:rPr lang="en-IN" sz="1800" u="none" strike="noStrike">
                <a:solidFill>
                  <a:schemeClr val="dk1"/>
                </a:solidFill>
                <a:latin typeface="Courier New"/>
                <a:ea typeface="Courier New"/>
                <a:cs typeface="Courier New"/>
                <a:sym typeface="Courier New"/>
              </a:rPr>
              <a:t>DECIMAL</a:t>
            </a:r>
            <a:r>
              <a:rPr lang="en-IN" sz="1800" u="none" strike="noStrike">
                <a:solidFill>
                  <a:schemeClr val="dk1"/>
                </a:solidFill>
                <a:latin typeface="Arial"/>
                <a:ea typeface="Arial"/>
                <a:cs typeface="Arial"/>
                <a:sym typeface="Arial"/>
              </a:rPr>
              <a:t> is </a:t>
            </a:r>
            <a:r>
              <a:rPr lang="en-IN" sz="1800" i="1" u="none" strike="noStrike">
                <a:solidFill>
                  <a:schemeClr val="dk1"/>
                </a:solidFill>
                <a:latin typeface="Arial"/>
                <a:ea typeface="Arial"/>
                <a:cs typeface="Arial"/>
                <a:sym typeface="Arial"/>
              </a:rPr>
              <a:t>precise</a:t>
            </a:r>
            <a:r>
              <a:rPr lang="en-IN" sz="1800" u="none" strike="noStrike">
                <a:solidFill>
                  <a:schemeClr val="dk1"/>
                </a:solidFill>
                <a:latin typeface="Arial"/>
                <a:ea typeface="Arial"/>
                <a:cs typeface="Arial"/>
                <a:sym typeface="Arial"/>
              </a:rPr>
              <a:t> (represented as integer with a fix decimal point). On the other hand, </a:t>
            </a:r>
            <a:r>
              <a:rPr lang="en-IN" sz="1800" u="none" strike="noStrike">
                <a:solidFill>
                  <a:schemeClr val="dk1"/>
                </a:solidFill>
                <a:latin typeface="Courier New"/>
                <a:ea typeface="Courier New"/>
                <a:cs typeface="Courier New"/>
                <a:sym typeface="Courier New"/>
              </a:rPr>
              <a:t>FLOAT</a:t>
            </a:r>
            <a:r>
              <a:rPr lang="en-IN" sz="1800" u="none" strike="noStrike">
                <a:solidFill>
                  <a:schemeClr val="dk1"/>
                </a:solidFill>
                <a:latin typeface="Arial"/>
                <a:ea typeface="Arial"/>
                <a:cs typeface="Arial"/>
                <a:sym typeface="Arial"/>
              </a:rPr>
              <a:t> and </a:t>
            </a:r>
            <a:r>
              <a:rPr lang="en-IN" sz="1800" u="none" strike="noStrike">
                <a:solidFill>
                  <a:schemeClr val="dk1"/>
                </a:solidFill>
                <a:latin typeface="Courier New"/>
                <a:ea typeface="Courier New"/>
                <a:cs typeface="Courier New"/>
                <a:sym typeface="Courier New"/>
              </a:rPr>
              <a:t>DOUBLE</a:t>
            </a:r>
            <a:r>
              <a:rPr lang="en-IN" sz="1800" u="none" strike="noStrike">
                <a:solidFill>
                  <a:schemeClr val="dk1"/>
                </a:solidFill>
                <a:latin typeface="Arial"/>
                <a:ea typeface="Arial"/>
                <a:cs typeface="Arial"/>
                <a:sym typeface="Arial"/>
              </a:rPr>
              <a:t> (real numbers) are not precise and are approximated. </a:t>
            </a:r>
            <a:r>
              <a:rPr lang="en-IN" sz="1800" u="none" strike="noStrike">
                <a:solidFill>
                  <a:schemeClr val="dk1"/>
                </a:solidFill>
                <a:latin typeface="Courier New"/>
                <a:ea typeface="Courier New"/>
                <a:cs typeface="Courier New"/>
                <a:sym typeface="Courier New"/>
              </a:rPr>
              <a:t>DECIMAL</a:t>
            </a:r>
            <a:r>
              <a:rPr lang="en-IN" sz="1800" u="none" strike="noStrike">
                <a:solidFill>
                  <a:schemeClr val="dk1"/>
                </a:solidFill>
                <a:latin typeface="Arial"/>
                <a:ea typeface="Arial"/>
                <a:cs typeface="Arial"/>
                <a:sym typeface="Arial"/>
              </a:rPr>
              <a:t> type is recommended for currency.</a:t>
            </a:r>
            <a:endParaRPr sz="2000" u="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5e0b3fad8b_0_32"/>
          <p:cNvSpPr txBox="1"/>
          <p:nvPr/>
        </p:nvSpPr>
        <p:spPr>
          <a:xfrm>
            <a:off x="1274475" y="2619675"/>
            <a:ext cx="9861000" cy="17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6000">
                <a:latin typeface="Calibri"/>
                <a:ea typeface="Calibri"/>
                <a:cs typeface="Calibri"/>
                <a:sym typeface="Calibri"/>
              </a:rPr>
              <a:t>            Inserting Rows </a:t>
            </a:r>
            <a:endParaRPr sz="6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p:nvPr/>
        </p:nvSpPr>
        <p:spPr>
          <a:xfrm>
            <a:off x="0" y="586350"/>
            <a:ext cx="12192000" cy="5685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000" b="1">
                <a:solidFill>
                  <a:srgbClr val="456220"/>
                </a:solidFill>
                <a:latin typeface="Calibri"/>
                <a:ea typeface="Calibri"/>
                <a:cs typeface="Calibri"/>
                <a:sym typeface="Calibri"/>
              </a:rPr>
              <a:t>Inserting Rows - INSERT INTO</a:t>
            </a:r>
            <a:endParaRPr sz="3000"/>
          </a:p>
          <a:p>
            <a:pPr marL="457200" marR="0" lvl="0" indent="0" algn="l" rtl="0">
              <a:spcBef>
                <a:spcPts val="0"/>
              </a:spcBef>
              <a:spcAft>
                <a:spcPts val="0"/>
              </a:spcAft>
              <a:buNone/>
            </a:pPr>
            <a:r>
              <a:rPr lang="en-IN" sz="2400">
                <a:solidFill>
                  <a:schemeClr val="dk1"/>
                </a:solidFill>
                <a:latin typeface="Calibri"/>
                <a:ea typeface="Calibri"/>
                <a:cs typeface="Calibri"/>
                <a:sym typeface="Calibri"/>
              </a:rPr>
              <a:t>Let's fill up our "products" table with rows. </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r>
              <a:rPr lang="en-IN" sz="2400">
                <a:solidFill>
                  <a:schemeClr val="dk1"/>
                </a:solidFill>
                <a:latin typeface="Calibri"/>
                <a:ea typeface="Calibri"/>
                <a:cs typeface="Calibri"/>
                <a:sym typeface="Calibri"/>
              </a:rPr>
              <a:t>We set the productID of the first record to 1001, and use AUTO_INCREMENT for the rest of records by inserting a NULL, or with a missing column value. </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r>
              <a:rPr lang="en-IN" sz="2400">
                <a:solidFill>
                  <a:schemeClr val="dk1"/>
                </a:solidFill>
                <a:latin typeface="Calibri"/>
                <a:ea typeface="Calibri"/>
                <a:cs typeface="Calibri"/>
                <a:sym typeface="Calibri"/>
              </a:rPr>
              <a:t>Take note that strings must be enclosed with a pair of single quotes (or double quotes).</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rgbClr val="689331"/>
                </a:solidFill>
                <a:latin typeface="Calibri"/>
                <a:ea typeface="Calibri"/>
                <a:cs typeface="Calibri"/>
                <a:sym typeface="Calibri"/>
              </a:rPr>
              <a:t>-- Insert a row with all the column values</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MariaDB &gt; INSERT INTO products VALUES (1001, 'PEN', 'Pen Red', 5000, 1.23);</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Query OK, 1 row affected (0.04 sec)</a:t>
            </a:r>
            <a:endParaRPr sz="2400"/>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rgbClr val="689331"/>
                </a:solidFill>
                <a:latin typeface="Calibri"/>
                <a:ea typeface="Calibri"/>
                <a:cs typeface="Calibri"/>
                <a:sym typeface="Calibri"/>
              </a:rPr>
              <a:t>-</a:t>
            </a:r>
            <a:r>
              <a:rPr lang="en-IN" sz="2400">
                <a:solidFill>
                  <a:srgbClr val="689331"/>
                </a:solidFill>
                <a:latin typeface="Calibri"/>
                <a:ea typeface="Calibri"/>
                <a:cs typeface="Calibri"/>
                <a:sym typeface="Calibri"/>
              </a:rPr>
              <a:t>- Insert multiple rows in one command</a:t>
            </a:r>
            <a:endParaRPr sz="2400"/>
          </a:p>
          <a:p>
            <a:pPr marL="0" marR="0" lvl="0" indent="0" algn="l" rtl="0">
              <a:spcBef>
                <a:spcPts val="0"/>
              </a:spcBef>
              <a:spcAft>
                <a:spcPts val="0"/>
              </a:spcAft>
              <a:buNone/>
            </a:pPr>
            <a:r>
              <a:rPr lang="en-IN" sz="2400">
                <a:solidFill>
                  <a:srgbClr val="689331"/>
                </a:solidFill>
                <a:latin typeface="Calibri"/>
                <a:ea typeface="Calibri"/>
                <a:cs typeface="Calibri"/>
                <a:sym typeface="Calibri"/>
              </a:rPr>
              <a:t>-- Inserting NULL to the auto_increment column results in max_value + 1</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MariaDB &gt; INSERT INTO products VALUES</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         (NULL, 'PEN', 'Pen Blue',  8000, 1.25),</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         (NULL, 'PEN', 'Pen Black', 2000, 1.25);</a:t>
            </a:r>
            <a:endParaRPr sz="2400"/>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e0b3fad8b_0_37"/>
          <p:cNvSpPr txBox="1"/>
          <p:nvPr/>
        </p:nvSpPr>
        <p:spPr>
          <a:xfrm>
            <a:off x="260308" y="341535"/>
            <a:ext cx="11758200" cy="5401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1">
                <a:solidFill>
                  <a:schemeClr val="dk1"/>
                </a:solidFill>
                <a:latin typeface="Calibri"/>
                <a:ea typeface="Calibri"/>
                <a:cs typeface="Calibri"/>
                <a:sym typeface="Calibri"/>
              </a:rPr>
              <a:t>INSERT INTO Syntax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We can use the INSERT INTO statement to insert a new row with all the column values, using the following syntax: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INSERT INTO tableName VALUES (firstColumnValue, ..., lastColumnValue)  -- All column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You need to list the values in the same order in which the columns are defined in the CREATE TABLE, separated by commas.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For columns of string data type (CHAR, VARCHAR), enclosed the value with a pair of single quotes (or double quotes).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For columns of numeric data type (INT, DECIMAL, FLOAT, DOUBLE), simply place the number.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chemeClr val="dk1"/>
                </a:solidFill>
                <a:latin typeface="Calibri"/>
                <a:ea typeface="Calibri"/>
                <a:cs typeface="Calibri"/>
                <a:sym typeface="Calibri"/>
              </a:rPr>
              <a:t>You can also insert multiple rows in one INSERT INTO statement: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INSERT INTO tableName VALUES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(row1FirstColumnValue, ..., row1lastColumnValue),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(row2FirstColumnValue, ..., row2lastColumnValue),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To insert a row with values on selected columns only, use: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Insert single record with selected columns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INSERT INTO tableName (column1Name, ..., columnNName) VALUES (column1Value, ..., columnNValue)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Alternately, use SET to set the values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INSERT INTO tableName SET column1=value1, column2=value2,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p:nvPr/>
        </p:nvSpPr>
        <p:spPr>
          <a:xfrm>
            <a:off x="628650" y="898073"/>
            <a:ext cx="1054825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Insert value to selected columns</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 Missing value for the auto_increment column also results in max_value + 1</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MariaDB &gt; INSERT INTO products (productCode, name, quantity, price) VALUES</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         ('PEC', 'Pencil 2B', 10000, 0.48),</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         ('PEC', 'Pencil 2H', 8000, 0.49);</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Query OK, 2 row affected (0.03 sec)</a:t>
            </a:r>
            <a:endParaRPr sz="2400"/>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Missing columns get their default values</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MariaDB &gt; INSERT INTO products (productCode, name) VALUES ('PEC', 'Pencil HB');</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Query OK, 1 row affected (0.04 sec)</a:t>
            </a:r>
            <a:endParaRPr sz="2400"/>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t>
            </a:r>
            <a:r>
              <a:rPr lang="en-IN" sz="2400">
                <a:solidFill>
                  <a:schemeClr val="dk1"/>
                </a:solidFill>
                <a:latin typeface="Calibri"/>
                <a:ea typeface="Calibri"/>
                <a:cs typeface="Calibri"/>
                <a:sym typeface="Calibri"/>
              </a:rPr>
              <a:t>- 2nd column (productCode) is defined to be NOT NULL</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MariaDB &gt; INSERT INTO products values (NULL, NULL, NULL, NULL, NULL);</a:t>
            </a:r>
            <a:endParaRPr sz="2400"/>
          </a:p>
          <a:p>
            <a:pPr marL="0" marR="0" lvl="0" indent="0" algn="l" rtl="0">
              <a:spcBef>
                <a:spcPts val="0"/>
              </a:spcBef>
              <a:spcAft>
                <a:spcPts val="0"/>
              </a:spcAft>
              <a:buNone/>
            </a:pPr>
            <a:r>
              <a:rPr lang="en-IN" sz="2400">
                <a:solidFill>
                  <a:schemeClr val="dk1"/>
                </a:solidFill>
                <a:latin typeface="Calibri"/>
                <a:ea typeface="Calibri"/>
                <a:cs typeface="Calibri"/>
                <a:sym typeface="Calibri"/>
              </a:rPr>
              <a:t>ERROR 1048 (23000): Column 'productCode' cannot be null</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p:nvPr/>
        </p:nvSpPr>
        <p:spPr>
          <a:xfrm>
            <a:off x="1507901" y="674144"/>
            <a:ext cx="8068805" cy="4387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 Query the table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 FROM products;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productID | productCode | name      | quantity | price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1001 | PEN         | Pen Red   |     5000 |       1.23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1002 | PEN         | Pen Blue  |     8000 |       1.25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1003 | PEN         | Pen Black |     2000 |       1.25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1004 | PEC         | Pencil 2B |    10000 |       0.48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1005 | PEC         | Pencil 2H |     8000 |       0.49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1006 | PEC         | Pencil HB |        0 | 9999999.99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6 rows in set (0.02 sec)</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Remove the last row</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DELETE FROM products WHERE productID = 1006;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p:nvPr/>
        </p:nvSpPr>
        <p:spPr>
          <a:xfrm>
            <a:off x="549033" y="313281"/>
            <a:ext cx="11125896"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 Insert multiple records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INSERT INTO tableName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(column1Name, ..., columnNName)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VALUES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(row1column1Value, ..., row2ColumnNValue),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(row2column1Value, ..., row2ColumnNValue),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 remaining columns will receive their default value, such as AUTO_INCREMENT, default, or NULL.</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Querying the Database - SELECT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 most common, important and complex task is to query a database for a subset of data that meets your needs - with the SELECT command.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 SELECT command has the following syntax: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List all the rows of the specified columns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SELECT column1Name, column2Name, ... FROM tableName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List all the rows of ALL columns, * is a wildcard denoting all columns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SELECT * FROM tableName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List rows that meet the specified criteria in WHERE clause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SELECT column1Name, column2Name,... FROM tableName WHERE criteria</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SELECT * FROM tableName WHERE criteria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p:nvPr/>
        </p:nvSpPr>
        <p:spPr>
          <a:xfrm>
            <a:off x="171449" y="0"/>
            <a:ext cx="11740244"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SELECT without Table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You can also issue SELECT without a table. For example, you can SELECT an expression or evaluate a built-in function.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1+1;</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1+1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2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1 row in set (0.00 sec)</a:t>
            </a:r>
            <a:endParaRPr/>
          </a:p>
          <a:p>
            <a:pPr marL="0" marR="0" lvl="0" indent="0" algn="l" rtl="0">
              <a:spcBef>
                <a:spcPts val="0"/>
              </a:spcBef>
              <a:spcAft>
                <a:spcPts val="0"/>
              </a:spcAft>
              <a:buNone/>
            </a:pPr>
            <a:r>
              <a:rPr lang="en-IN" sz="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NOW();</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NOW()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2012-10-24 22:13:29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1 row in set (0.00 sec)</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Multiple columns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1+1, NOW();</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1+1 | NOW()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2 | 2012-10-24 22:16:34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1 row in set (0.00 sec)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p:nvPr/>
        </p:nvSpPr>
        <p:spPr>
          <a:xfrm>
            <a:off x="89807" y="367392"/>
            <a:ext cx="11781063" cy="548560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Verdana"/>
                <a:ea typeface="Verdana"/>
                <a:cs typeface="Verdana"/>
                <a:sym typeface="Verdana"/>
              </a:rPr>
              <a:t>Comparison Operators</a:t>
            </a:r>
            <a:endParaRPr sz="2000" b="1">
              <a:solidFill>
                <a:srgbClr val="666666"/>
              </a:solidFill>
              <a:latin typeface="Arial"/>
              <a:ea typeface="Arial"/>
              <a:cs typeface="Arial"/>
              <a:sym typeface="Arial"/>
            </a:endParaRPr>
          </a:p>
          <a:p>
            <a:pPr marL="0" marR="0" lvl="0" indent="0" algn="just" rtl="0">
              <a:spcBef>
                <a:spcPts val="600"/>
              </a:spcBef>
              <a:spcAft>
                <a:spcPts val="0"/>
              </a:spcAft>
              <a:buNone/>
            </a:pPr>
            <a:r>
              <a:rPr lang="en-IN" sz="1800">
                <a:solidFill>
                  <a:schemeClr val="dk1"/>
                </a:solidFill>
                <a:latin typeface="Arial"/>
                <a:ea typeface="Arial"/>
                <a:cs typeface="Arial"/>
                <a:sym typeface="Arial"/>
              </a:rPr>
              <a:t>For numbers (</a:t>
            </a:r>
            <a:r>
              <a:rPr lang="en-IN" sz="1800">
                <a:solidFill>
                  <a:schemeClr val="dk1"/>
                </a:solidFill>
                <a:latin typeface="Courier New"/>
                <a:ea typeface="Courier New"/>
                <a:cs typeface="Courier New"/>
                <a:sym typeface="Courier New"/>
              </a:rPr>
              <a:t>INT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DECIMAL</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FLOAT</a:t>
            </a:r>
            <a:r>
              <a:rPr lang="en-IN" sz="1800">
                <a:solidFill>
                  <a:schemeClr val="dk1"/>
                </a:solidFill>
                <a:latin typeface="Arial"/>
                <a:ea typeface="Arial"/>
                <a:cs typeface="Arial"/>
                <a:sym typeface="Arial"/>
              </a:rPr>
              <a:t>), you could use comparison operators: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(equal to), </a:t>
            </a:r>
            <a:r>
              <a:rPr lang="en-IN" sz="1800">
                <a:solidFill>
                  <a:schemeClr val="dk1"/>
                </a:solidFill>
                <a:latin typeface="Courier New"/>
                <a:ea typeface="Courier New"/>
                <a:cs typeface="Courier New"/>
                <a:sym typeface="Courier New"/>
              </a:rPr>
              <a:t>'&lt;&gt;'</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(not equal to), </a:t>
            </a:r>
            <a:r>
              <a:rPr lang="en-IN" sz="1800">
                <a:solidFill>
                  <a:schemeClr val="dk1"/>
                </a:solidFill>
                <a:latin typeface="Courier New"/>
                <a:ea typeface="Courier New"/>
                <a:cs typeface="Courier New"/>
                <a:sym typeface="Courier New"/>
              </a:rPr>
              <a:t>'&gt;'</a:t>
            </a:r>
            <a:r>
              <a:rPr lang="en-IN" sz="1800">
                <a:solidFill>
                  <a:schemeClr val="dk1"/>
                </a:solidFill>
                <a:latin typeface="Arial"/>
                <a:ea typeface="Arial"/>
                <a:cs typeface="Arial"/>
                <a:sym typeface="Arial"/>
              </a:rPr>
              <a:t> (greater than), </a:t>
            </a:r>
            <a:r>
              <a:rPr lang="en-IN" sz="1800">
                <a:solidFill>
                  <a:schemeClr val="dk1"/>
                </a:solidFill>
                <a:latin typeface="Courier New"/>
                <a:ea typeface="Courier New"/>
                <a:cs typeface="Courier New"/>
                <a:sym typeface="Courier New"/>
              </a:rPr>
              <a:t>'&lt;'</a:t>
            </a:r>
            <a:r>
              <a:rPr lang="en-IN" sz="1800">
                <a:solidFill>
                  <a:schemeClr val="dk1"/>
                </a:solidFill>
                <a:latin typeface="Arial"/>
                <a:ea typeface="Arial"/>
                <a:cs typeface="Arial"/>
                <a:sym typeface="Arial"/>
              </a:rPr>
              <a:t> (less than), </a:t>
            </a:r>
            <a:r>
              <a:rPr lang="en-IN" sz="1800">
                <a:solidFill>
                  <a:schemeClr val="dk1"/>
                </a:solidFill>
                <a:latin typeface="Courier New"/>
                <a:ea typeface="Courier New"/>
                <a:cs typeface="Courier New"/>
                <a:sym typeface="Courier New"/>
              </a:rPr>
              <a:t>'&gt;='</a:t>
            </a:r>
            <a:r>
              <a:rPr lang="en-IN" sz="1800">
                <a:solidFill>
                  <a:schemeClr val="dk1"/>
                </a:solidFill>
                <a:latin typeface="Arial"/>
                <a:ea typeface="Arial"/>
                <a:cs typeface="Arial"/>
                <a:sym typeface="Arial"/>
              </a:rPr>
              <a:t> (greater than or equal to), </a:t>
            </a:r>
            <a:r>
              <a:rPr lang="en-IN" sz="1800">
                <a:solidFill>
                  <a:schemeClr val="dk1"/>
                </a:solidFill>
                <a:latin typeface="Courier New"/>
                <a:ea typeface="Courier New"/>
                <a:cs typeface="Courier New"/>
                <a:sym typeface="Courier New"/>
              </a:rPr>
              <a:t>'&lt;='</a:t>
            </a:r>
            <a:r>
              <a:rPr lang="en-IN" sz="1800">
                <a:solidFill>
                  <a:schemeClr val="dk1"/>
                </a:solidFill>
                <a:latin typeface="Arial"/>
                <a:ea typeface="Arial"/>
                <a:cs typeface="Arial"/>
                <a:sym typeface="Arial"/>
              </a:rPr>
              <a:t> (less than or equal to), to compare two numbers. For example, </a:t>
            </a:r>
            <a:r>
              <a:rPr lang="en-IN" sz="1800">
                <a:solidFill>
                  <a:schemeClr val="dk1"/>
                </a:solidFill>
                <a:latin typeface="Courier New"/>
                <a:ea typeface="Courier New"/>
                <a:cs typeface="Courier New"/>
                <a:sym typeface="Courier New"/>
              </a:rPr>
              <a:t>price &gt; 1.0</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quantity &lt;= 500</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l" rtl="0">
              <a:spcBef>
                <a:spcPts val="400"/>
              </a:spcBef>
              <a:spcAft>
                <a:spcPts val="0"/>
              </a:spcAft>
              <a:buNone/>
            </a:pPr>
            <a:r>
              <a:rPr lang="en-IN" sz="1600">
                <a:solidFill>
                  <a:schemeClr val="dk1"/>
                </a:solidFill>
                <a:latin typeface="Courier New"/>
                <a:ea typeface="Courier New"/>
                <a:cs typeface="Courier New"/>
                <a:sym typeface="Courier New"/>
              </a:rPr>
              <a:t>MariaDB &gt; SELECT name, price FROM products </a:t>
            </a:r>
            <a:r>
              <a:rPr lang="en-IN" sz="1600" b="1">
                <a:solidFill>
                  <a:schemeClr val="dk1"/>
                </a:solidFill>
                <a:latin typeface="Courier New"/>
                <a:ea typeface="Courier New"/>
                <a:cs typeface="Courier New"/>
                <a:sym typeface="Courier New"/>
              </a:rPr>
              <a:t>WHERE price &lt; 1.0</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name      | price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Pencil 2B |  0.48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Pencil 2H |  0.49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2 rows in set (0.00 sec)</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MariaDB &gt; SELECT name, quantity FROM products </a:t>
            </a:r>
            <a:r>
              <a:rPr lang="en-IN" sz="1600" b="1">
                <a:solidFill>
                  <a:schemeClr val="dk1"/>
                </a:solidFill>
                <a:latin typeface="Courier New"/>
                <a:ea typeface="Courier New"/>
                <a:cs typeface="Courier New"/>
                <a:sym typeface="Courier New"/>
              </a:rPr>
              <a:t>WHERE quantity &lt;= 2000</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name      | quantity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Pen Black |     2000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just" rtl="0">
              <a:spcBef>
                <a:spcPts val="400"/>
              </a:spcBef>
              <a:spcAft>
                <a:spcPts val="0"/>
              </a:spcAft>
              <a:buNone/>
            </a:pPr>
            <a:r>
              <a:rPr lang="en-IN" sz="1600">
                <a:solidFill>
                  <a:schemeClr val="dk1"/>
                </a:solidFill>
                <a:latin typeface="Courier New"/>
                <a:ea typeface="Courier New"/>
                <a:cs typeface="Courier New"/>
                <a:sym typeface="Courier New"/>
              </a:rPr>
              <a:t>1 row in set (0.00 sec)</a:t>
            </a: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p:nvPr/>
        </p:nvSpPr>
        <p:spPr>
          <a:xfrm>
            <a:off x="190499" y="228493"/>
            <a:ext cx="11721193" cy="662950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Verdana"/>
                <a:ea typeface="Verdana"/>
                <a:cs typeface="Verdana"/>
                <a:sym typeface="Verdana"/>
              </a:rPr>
              <a:t>String Pattern Matching - </a:t>
            </a:r>
            <a:r>
              <a:rPr lang="en-IN" sz="2400" b="1">
                <a:solidFill>
                  <a:srgbClr val="444444"/>
                </a:solidFill>
                <a:latin typeface="Courier New"/>
                <a:ea typeface="Courier New"/>
                <a:cs typeface="Courier New"/>
                <a:sym typeface="Courier New"/>
              </a:rPr>
              <a:t>LIKE</a:t>
            </a:r>
            <a:r>
              <a:rPr lang="en-IN" sz="2400" b="1">
                <a:solidFill>
                  <a:srgbClr val="444444"/>
                </a:solidFill>
                <a:latin typeface="Verdana"/>
                <a:ea typeface="Verdana"/>
                <a:cs typeface="Verdana"/>
                <a:sym typeface="Verdana"/>
              </a:rPr>
              <a:t> and </a:t>
            </a:r>
            <a:r>
              <a:rPr lang="en-IN" sz="2400" b="1">
                <a:solidFill>
                  <a:srgbClr val="444444"/>
                </a:solidFill>
                <a:latin typeface="Courier New"/>
                <a:ea typeface="Courier New"/>
                <a:cs typeface="Courier New"/>
                <a:sym typeface="Courier New"/>
              </a:rPr>
              <a:t>NOT LIKE</a:t>
            </a:r>
            <a:endParaRPr sz="2000" b="1">
              <a:solidFill>
                <a:srgbClr val="666666"/>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For strings, in addition to full matching using operators like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'&lt;&gt;'</a:t>
            </a:r>
            <a:r>
              <a:rPr lang="en-IN" sz="1800">
                <a:solidFill>
                  <a:schemeClr val="dk1"/>
                </a:solidFill>
                <a:latin typeface="Arial"/>
                <a:ea typeface="Arial"/>
                <a:cs typeface="Arial"/>
                <a:sym typeface="Arial"/>
              </a:rPr>
              <a:t>, we can perform </a:t>
            </a:r>
            <a:r>
              <a:rPr lang="en-IN" sz="1800" i="1">
                <a:solidFill>
                  <a:schemeClr val="dk1"/>
                </a:solidFill>
                <a:latin typeface="Arial"/>
                <a:ea typeface="Arial"/>
                <a:cs typeface="Arial"/>
                <a:sym typeface="Arial"/>
              </a:rPr>
              <a:t>pattern matching</a:t>
            </a:r>
            <a:r>
              <a:rPr lang="en-IN" sz="1800">
                <a:solidFill>
                  <a:schemeClr val="dk1"/>
                </a:solidFill>
                <a:latin typeface="Arial"/>
                <a:ea typeface="Arial"/>
                <a:cs typeface="Arial"/>
                <a:sym typeface="Arial"/>
              </a:rPr>
              <a:t> using operator </a:t>
            </a:r>
            <a:r>
              <a:rPr lang="en-IN" sz="1800">
                <a:solidFill>
                  <a:schemeClr val="dk1"/>
                </a:solidFill>
                <a:latin typeface="Courier New"/>
                <a:ea typeface="Courier New"/>
                <a:cs typeface="Courier New"/>
                <a:sym typeface="Courier New"/>
              </a:rPr>
              <a:t>LIKE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NOT LIKE</a:t>
            </a:r>
            <a:r>
              <a:rPr lang="en-IN" sz="1800">
                <a:solidFill>
                  <a:schemeClr val="dk1"/>
                </a:solidFill>
                <a:latin typeface="Arial"/>
                <a:ea typeface="Arial"/>
                <a:cs typeface="Arial"/>
                <a:sym typeface="Arial"/>
              </a:rPr>
              <a:t>) with wildcard characters. The wildcard </a:t>
            </a:r>
            <a:r>
              <a:rPr lang="en-IN" sz="1800">
                <a:solidFill>
                  <a:schemeClr val="dk1"/>
                </a:solidFill>
                <a:latin typeface="Courier New"/>
                <a:ea typeface="Courier New"/>
                <a:cs typeface="Courier New"/>
                <a:sym typeface="Courier New"/>
              </a:rPr>
              <a:t>'_'</a:t>
            </a:r>
            <a:r>
              <a:rPr lang="en-IN" sz="1800">
                <a:solidFill>
                  <a:schemeClr val="dk1"/>
                </a:solidFill>
                <a:latin typeface="Arial"/>
                <a:ea typeface="Arial"/>
                <a:cs typeface="Arial"/>
                <a:sym typeface="Arial"/>
              </a:rPr>
              <a:t> matches any single character; </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matches any number of characters (including zero).</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"name" begins with 'PENCIL'</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name, price FROM products </a:t>
            </a:r>
            <a:r>
              <a:rPr lang="en-IN" sz="1800" b="1">
                <a:solidFill>
                  <a:schemeClr val="dk1"/>
                </a:solidFill>
                <a:latin typeface="Calibri"/>
                <a:ea typeface="Calibri"/>
                <a:cs typeface="Calibri"/>
                <a:sym typeface="Calibri"/>
              </a:rPr>
              <a:t>WHERE name LIKE 'PENCIL%'</a:t>
            </a: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name      | price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Pencil 2B |  0.48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Pencil 2H |  0.49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"name" begins with 'P', followed by any two characters,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followed by space, followed by zero or more characters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MariaDB &gt; SELECT name, price FROM products </a:t>
            </a:r>
            <a:r>
              <a:rPr lang="en-IN" sz="1800" b="1">
                <a:solidFill>
                  <a:schemeClr val="dk1"/>
                </a:solidFill>
                <a:latin typeface="Calibri"/>
                <a:ea typeface="Calibri"/>
                <a:cs typeface="Calibri"/>
                <a:sym typeface="Calibri"/>
              </a:rPr>
              <a:t>WHERE name LIKE 'P__ %'</a:t>
            </a: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name      | price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Pen Red   |  1.23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Pen Blue  |  1.25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Pen Black |  1.25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723900" y="470352"/>
            <a:ext cx="10515600" cy="599576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70000"/>
              </a:lnSpc>
              <a:spcBef>
                <a:spcPts val="0"/>
              </a:spcBef>
              <a:spcAft>
                <a:spcPts val="0"/>
              </a:spcAft>
              <a:buClr>
                <a:schemeClr val="dk1"/>
              </a:buClr>
              <a:buSzPts val="2137"/>
              <a:buNone/>
            </a:pPr>
            <a:r>
              <a:rPr lang="en-IN" sz="2137" b="1" u="sng"/>
              <a:t>Table-Level</a:t>
            </a:r>
            <a:endParaRPr sz="2137" b="1" u="sng"/>
          </a:p>
          <a:p>
            <a:pPr marL="228600" lvl="0" indent="-228600" algn="l" rtl="0">
              <a:lnSpc>
                <a:spcPct val="90000"/>
              </a:lnSpc>
              <a:spcBef>
                <a:spcPts val="1000"/>
              </a:spcBef>
              <a:spcAft>
                <a:spcPts val="0"/>
              </a:spcAft>
              <a:buClr>
                <a:schemeClr val="dk1"/>
              </a:buClr>
              <a:buSzPts val="2137"/>
              <a:buChar char="•"/>
            </a:pPr>
            <a:r>
              <a:rPr lang="en-IN" sz="2137"/>
              <a:t>DROP TABLE [IF EXISTS] </a:t>
            </a:r>
            <a:r>
              <a:rPr lang="en-IN" sz="2137" i="1"/>
              <a:t>tableName</a:t>
            </a:r>
            <a:r>
              <a:rPr lang="en-IN" sz="2137"/>
              <a:t>, ...</a:t>
            </a:r>
            <a:endParaRPr/>
          </a:p>
          <a:p>
            <a:pPr marL="228600" lvl="0" indent="-228600" algn="l" rtl="0">
              <a:lnSpc>
                <a:spcPct val="90000"/>
              </a:lnSpc>
              <a:spcBef>
                <a:spcPts val="1000"/>
              </a:spcBef>
              <a:spcAft>
                <a:spcPts val="0"/>
              </a:spcAft>
              <a:buClr>
                <a:schemeClr val="dk1"/>
              </a:buClr>
              <a:buSzPts val="2137"/>
              <a:buChar char="•"/>
            </a:pPr>
            <a:r>
              <a:rPr lang="en-IN" sz="2137"/>
              <a:t>CREATE TABLE [IF NOT EXISTS] </a:t>
            </a:r>
            <a:r>
              <a:rPr lang="en-IN" sz="2137" i="1"/>
              <a:t>tableName</a:t>
            </a:r>
            <a:r>
              <a:rPr lang="en-IN" sz="2137"/>
              <a:t> ( </a:t>
            </a:r>
            <a:r>
              <a:rPr lang="en-IN" sz="2137" i="1"/>
              <a:t>columnName columnType columnAttribute</a:t>
            </a:r>
            <a:r>
              <a:rPr lang="en-IN" sz="2137"/>
              <a:t>, ... PRIMARY KEY(</a:t>
            </a:r>
            <a:r>
              <a:rPr lang="en-IN" sz="2137" i="1"/>
              <a:t>columnName</a:t>
            </a:r>
            <a:r>
              <a:rPr lang="en-IN" sz="2137"/>
              <a:t>),</a:t>
            </a:r>
            <a:endParaRPr/>
          </a:p>
          <a:p>
            <a:pPr marL="0" lvl="0" indent="0" algn="l" rtl="0">
              <a:lnSpc>
                <a:spcPct val="90000"/>
              </a:lnSpc>
              <a:spcBef>
                <a:spcPts val="1000"/>
              </a:spcBef>
              <a:spcAft>
                <a:spcPts val="0"/>
              </a:spcAft>
              <a:buClr>
                <a:schemeClr val="dk1"/>
              </a:buClr>
              <a:buSzPts val="2137"/>
              <a:buNone/>
            </a:pPr>
            <a:r>
              <a:rPr lang="en-IN" sz="2137"/>
              <a:t>    FOREIGN KEY (</a:t>
            </a:r>
            <a:r>
              <a:rPr lang="en-IN" sz="2137" i="1"/>
              <a:t>columnNmae</a:t>
            </a:r>
            <a:r>
              <a:rPr lang="en-IN" sz="2137"/>
              <a:t>)</a:t>
            </a:r>
            <a:endParaRPr/>
          </a:p>
          <a:p>
            <a:pPr marL="0" lvl="0" indent="0" algn="l" rtl="0">
              <a:lnSpc>
                <a:spcPct val="90000"/>
              </a:lnSpc>
              <a:spcBef>
                <a:spcPts val="1000"/>
              </a:spcBef>
              <a:spcAft>
                <a:spcPts val="0"/>
              </a:spcAft>
              <a:buClr>
                <a:schemeClr val="dk1"/>
              </a:buClr>
              <a:buSzPts val="2137"/>
              <a:buNone/>
            </a:pPr>
            <a:r>
              <a:rPr lang="en-IN" sz="2137"/>
              <a:t>    REFERENCES </a:t>
            </a:r>
            <a:r>
              <a:rPr lang="en-IN" sz="2137" i="1"/>
              <a:t>tableName</a:t>
            </a:r>
            <a:r>
              <a:rPr lang="en-IN" sz="2137"/>
              <a:t> (</a:t>
            </a:r>
            <a:r>
              <a:rPr lang="en-IN" sz="2137" i="1"/>
              <a:t>columnNmae</a:t>
            </a:r>
            <a:r>
              <a:rPr lang="en-IN" sz="2137"/>
              <a:t>))</a:t>
            </a:r>
            <a:endParaRPr sz="2137"/>
          </a:p>
          <a:p>
            <a:pPr marL="228600" lvl="0" indent="-228600" algn="l" rtl="0">
              <a:lnSpc>
                <a:spcPct val="90000"/>
              </a:lnSpc>
              <a:spcBef>
                <a:spcPts val="1000"/>
              </a:spcBef>
              <a:spcAft>
                <a:spcPts val="0"/>
              </a:spcAft>
              <a:buClr>
                <a:schemeClr val="dk1"/>
              </a:buClr>
              <a:buSzPts val="2137"/>
              <a:buChar char="•"/>
            </a:pPr>
            <a:r>
              <a:rPr lang="en-IN" sz="2137"/>
              <a:t>SHOW TABLES                           </a:t>
            </a:r>
            <a:r>
              <a:rPr lang="en-IN" sz="2137">
                <a:solidFill>
                  <a:srgbClr val="689331"/>
                </a:solidFill>
              </a:rPr>
              <a:t> -- Show all the tables in the default database</a:t>
            </a:r>
            <a:endParaRPr/>
          </a:p>
          <a:p>
            <a:pPr marL="228600" lvl="0" indent="-228600" algn="l" rtl="0">
              <a:lnSpc>
                <a:spcPct val="90000"/>
              </a:lnSpc>
              <a:spcBef>
                <a:spcPts val="1000"/>
              </a:spcBef>
              <a:spcAft>
                <a:spcPts val="0"/>
              </a:spcAft>
              <a:buClr>
                <a:schemeClr val="dk1"/>
              </a:buClr>
              <a:buSzPts val="2137"/>
              <a:buChar char="•"/>
            </a:pPr>
            <a:r>
              <a:rPr lang="en-IN" sz="2137"/>
              <a:t>DESCRIBE|DESC </a:t>
            </a:r>
            <a:r>
              <a:rPr lang="en-IN" sz="2137" i="1"/>
              <a:t>tableName</a:t>
            </a:r>
            <a:r>
              <a:rPr lang="en-IN" sz="2137"/>
              <a:t>    </a:t>
            </a:r>
            <a:r>
              <a:rPr lang="en-IN" sz="2137">
                <a:solidFill>
                  <a:srgbClr val="689331"/>
                </a:solidFill>
              </a:rPr>
              <a:t>-- Describe the details for a table</a:t>
            </a:r>
            <a:endParaRPr/>
          </a:p>
          <a:p>
            <a:pPr marL="228600" lvl="0" indent="-228600" algn="l" rtl="0">
              <a:lnSpc>
                <a:spcPct val="90000"/>
              </a:lnSpc>
              <a:spcBef>
                <a:spcPts val="1000"/>
              </a:spcBef>
              <a:spcAft>
                <a:spcPts val="0"/>
              </a:spcAft>
              <a:buClr>
                <a:schemeClr val="dk1"/>
              </a:buClr>
              <a:buSzPts val="2137"/>
              <a:buChar char="•"/>
            </a:pPr>
            <a:r>
              <a:rPr lang="en-IN" sz="2137"/>
              <a:t>ALTER TABLE </a:t>
            </a:r>
            <a:r>
              <a:rPr lang="en-IN" sz="2137" i="1"/>
              <a:t>tableName</a:t>
            </a:r>
            <a:r>
              <a:rPr lang="en-IN" sz="2137"/>
              <a:t> ...      </a:t>
            </a:r>
            <a:r>
              <a:rPr lang="en-IN" sz="2137">
                <a:solidFill>
                  <a:srgbClr val="689331"/>
                </a:solidFill>
              </a:rPr>
              <a:t>-- Modify a table, e.g., ADD COLUMN and DROP COLUMN</a:t>
            </a:r>
            <a:endParaRPr/>
          </a:p>
          <a:p>
            <a:pPr marL="228600" lvl="0" indent="-228600" algn="l" rtl="0">
              <a:lnSpc>
                <a:spcPct val="90000"/>
              </a:lnSpc>
              <a:spcBef>
                <a:spcPts val="1000"/>
              </a:spcBef>
              <a:spcAft>
                <a:spcPts val="0"/>
              </a:spcAft>
              <a:buClr>
                <a:schemeClr val="dk1"/>
              </a:buClr>
              <a:buSzPts val="2137"/>
              <a:buChar char="•"/>
            </a:pPr>
            <a:r>
              <a:rPr lang="en-IN" sz="2137"/>
              <a:t>ALTER TABLE </a:t>
            </a:r>
            <a:r>
              <a:rPr lang="en-IN" sz="2137" i="1"/>
              <a:t>tableName</a:t>
            </a:r>
            <a:r>
              <a:rPr lang="en-IN" sz="2137"/>
              <a:t> ADD </a:t>
            </a:r>
            <a:r>
              <a:rPr lang="en-IN" sz="2137" i="1"/>
              <a:t>columnDefinition</a:t>
            </a:r>
            <a:endParaRPr sz="2137"/>
          </a:p>
          <a:p>
            <a:pPr marL="228600" lvl="0" indent="-228600" algn="l" rtl="0">
              <a:lnSpc>
                <a:spcPct val="90000"/>
              </a:lnSpc>
              <a:spcBef>
                <a:spcPts val="1000"/>
              </a:spcBef>
              <a:spcAft>
                <a:spcPts val="0"/>
              </a:spcAft>
              <a:buClr>
                <a:schemeClr val="dk1"/>
              </a:buClr>
              <a:buSzPts val="2137"/>
              <a:buChar char="•"/>
            </a:pPr>
            <a:r>
              <a:rPr lang="en-IN" sz="2137"/>
              <a:t>ALTER TABLE </a:t>
            </a:r>
            <a:r>
              <a:rPr lang="en-IN" sz="2137" i="1"/>
              <a:t>tableName</a:t>
            </a:r>
            <a:r>
              <a:rPr lang="en-IN" sz="2137"/>
              <a:t> DROP </a:t>
            </a:r>
            <a:r>
              <a:rPr lang="en-IN" sz="2137" i="1"/>
              <a:t>columnName</a:t>
            </a:r>
            <a:endParaRPr sz="2137"/>
          </a:p>
          <a:p>
            <a:pPr marL="228600" lvl="0" indent="-228600" algn="l" rtl="0">
              <a:lnSpc>
                <a:spcPct val="90000"/>
              </a:lnSpc>
              <a:spcBef>
                <a:spcPts val="1000"/>
              </a:spcBef>
              <a:spcAft>
                <a:spcPts val="0"/>
              </a:spcAft>
              <a:buClr>
                <a:schemeClr val="dk1"/>
              </a:buClr>
              <a:buSzPts val="2137"/>
              <a:buChar char="•"/>
            </a:pPr>
            <a:r>
              <a:rPr lang="en-IN" sz="2137"/>
              <a:t>ALTER TABLE </a:t>
            </a:r>
            <a:r>
              <a:rPr lang="en-IN" sz="2137" i="1"/>
              <a:t>tableName</a:t>
            </a:r>
            <a:r>
              <a:rPr lang="en-IN" sz="2137"/>
              <a:t> ADD FOREIGN KEY (</a:t>
            </a:r>
            <a:r>
              <a:rPr lang="en-IN" sz="2137" i="1"/>
              <a:t>columnNmae</a:t>
            </a:r>
            <a:r>
              <a:rPr lang="en-IN" sz="2137"/>
              <a:t>) REFERENCES </a:t>
            </a:r>
            <a:r>
              <a:rPr lang="en-IN" sz="2137" i="1"/>
              <a:t>tableName</a:t>
            </a:r>
            <a:r>
              <a:rPr lang="en-IN" sz="2137"/>
              <a:t> (</a:t>
            </a:r>
            <a:r>
              <a:rPr lang="en-IN" sz="2137" i="1"/>
              <a:t>columnNmae</a:t>
            </a:r>
            <a:r>
              <a:rPr lang="en-IN" sz="2137"/>
              <a:t>)</a:t>
            </a:r>
            <a:endParaRPr/>
          </a:p>
          <a:p>
            <a:pPr marL="228600" lvl="0" indent="-228600" algn="l" rtl="0">
              <a:lnSpc>
                <a:spcPct val="90000"/>
              </a:lnSpc>
              <a:spcBef>
                <a:spcPts val="1000"/>
              </a:spcBef>
              <a:spcAft>
                <a:spcPts val="0"/>
              </a:spcAft>
              <a:buClr>
                <a:schemeClr val="dk1"/>
              </a:buClr>
              <a:buSzPts val="2137"/>
              <a:buChar char="•"/>
            </a:pPr>
            <a:r>
              <a:rPr lang="en-IN" sz="2137"/>
              <a:t>ALTER TABLE </a:t>
            </a:r>
            <a:r>
              <a:rPr lang="en-IN" sz="2137" i="1"/>
              <a:t>tableName</a:t>
            </a:r>
            <a:r>
              <a:rPr lang="en-IN" sz="2137"/>
              <a:t> DROP FOREIGN KEY </a:t>
            </a:r>
            <a:r>
              <a:rPr lang="en-IN" sz="2137" i="1"/>
              <a:t>constraintName</a:t>
            </a:r>
            <a:endParaRPr sz="2137"/>
          </a:p>
          <a:p>
            <a:pPr marL="228600" lvl="0" indent="-228600" algn="l" rtl="0">
              <a:lnSpc>
                <a:spcPct val="90000"/>
              </a:lnSpc>
              <a:spcBef>
                <a:spcPts val="1000"/>
              </a:spcBef>
              <a:spcAft>
                <a:spcPts val="0"/>
              </a:spcAft>
              <a:buClr>
                <a:schemeClr val="dk1"/>
              </a:buClr>
              <a:buSzPts val="2137"/>
              <a:buChar char="•"/>
            </a:pPr>
            <a:r>
              <a:rPr lang="en-IN" sz="2137"/>
              <a:t>SHOW CREATE TABLE </a:t>
            </a:r>
            <a:r>
              <a:rPr lang="en-IN" sz="2137" i="1"/>
              <a:t>tableName</a:t>
            </a:r>
            <a:r>
              <a:rPr lang="en-IN" sz="2137"/>
              <a:t>       </a:t>
            </a:r>
            <a:r>
              <a:rPr lang="en-IN" sz="2137">
                <a:solidFill>
                  <a:srgbClr val="689331"/>
                </a:solidFill>
              </a:rPr>
              <a:t> -- Show the CREATE TABLE statement for this </a:t>
            </a:r>
            <a:r>
              <a:rPr lang="en-IN" sz="2137" i="1">
                <a:solidFill>
                  <a:srgbClr val="689331"/>
                </a:solidFill>
              </a:rPr>
              <a:t>tableName</a:t>
            </a:r>
            <a:endParaRPr sz="2137">
              <a:solidFill>
                <a:srgbClr val="689331"/>
              </a:solidFill>
            </a:endParaRPr>
          </a:p>
          <a:p>
            <a:pPr marL="228600" lvl="0" indent="-144145" algn="l" rtl="0">
              <a:lnSpc>
                <a:spcPct val="70000"/>
              </a:lnSpc>
              <a:spcBef>
                <a:spcPts val="1000"/>
              </a:spcBef>
              <a:spcAft>
                <a:spcPts val="0"/>
              </a:spcAft>
              <a:buClr>
                <a:schemeClr val="dk1"/>
              </a:buClr>
              <a:buSzPts val="1330"/>
              <a:buNone/>
            </a:pPr>
            <a:endParaRPr sz="133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p:nvPr/>
        </p:nvSpPr>
        <p:spPr>
          <a:xfrm>
            <a:off x="675023" y="489763"/>
            <a:ext cx="2922595" cy="38946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800" b="1">
                <a:solidFill>
                  <a:srgbClr val="444444"/>
                </a:solidFill>
                <a:latin typeface="Verdana"/>
                <a:ea typeface="Verdana"/>
                <a:cs typeface="Verdana"/>
                <a:sym typeface="Verdana"/>
              </a:rPr>
              <a:t>Arithmetic Operators</a:t>
            </a:r>
            <a:endParaRPr/>
          </a:p>
        </p:txBody>
      </p:sp>
      <p:graphicFrame>
        <p:nvGraphicFramePr>
          <p:cNvPr id="248" name="Google Shape;248;p26"/>
          <p:cNvGraphicFramePr/>
          <p:nvPr/>
        </p:nvGraphicFramePr>
        <p:xfrm>
          <a:off x="710292" y="1377756"/>
          <a:ext cx="3000000" cy="3000000"/>
        </p:xfrm>
        <a:graphic>
          <a:graphicData uri="http://schemas.openxmlformats.org/drawingml/2006/table">
            <a:tbl>
              <a:tblPr>
                <a:noFill/>
                <a:tableStyleId>{6AE42338-43A3-49D7-8E82-174D3D6EF812}</a:tableStyleId>
              </a:tblPr>
              <a:tblGrid>
                <a:gridCol w="2578925"/>
                <a:gridCol w="4654625"/>
              </a:tblGrid>
              <a:tr h="498850">
                <a:tc>
                  <a:txBody>
                    <a:bodyPr/>
                    <a:lstStyle/>
                    <a:p>
                      <a:pPr marL="0" marR="0" lvl="0" indent="0" algn="ctr" rtl="0">
                        <a:lnSpc>
                          <a:spcPct val="115000"/>
                        </a:lnSpc>
                        <a:spcBef>
                          <a:spcPts val="0"/>
                        </a:spcBef>
                        <a:spcAft>
                          <a:spcPts val="0"/>
                        </a:spcAft>
                        <a:buNone/>
                      </a:pPr>
                      <a:r>
                        <a:rPr lang="en-IN" sz="1800" u="none" strike="noStrike" cap="none"/>
                        <a:t>Operator</a:t>
                      </a:r>
                      <a:endParaRPr sz="1800" u="none" strike="noStrike" cap="none">
                        <a:latin typeface="Arial"/>
                        <a:ea typeface="Arial"/>
                        <a:cs typeface="Arial"/>
                        <a:sym typeface="Arial"/>
                      </a:endParaRPr>
                    </a:p>
                  </a:txBody>
                  <a:tcPr marL="101600" marR="101600" marT="38100" marB="38100"/>
                </a:tc>
                <a:tc>
                  <a:txBody>
                    <a:bodyPr/>
                    <a:lstStyle/>
                    <a:p>
                      <a:pPr marL="0" marR="0" lvl="0" indent="0" algn="ctr" rtl="0">
                        <a:lnSpc>
                          <a:spcPct val="115000"/>
                        </a:lnSpc>
                        <a:spcBef>
                          <a:spcPts val="0"/>
                        </a:spcBef>
                        <a:spcAft>
                          <a:spcPts val="0"/>
                        </a:spcAft>
                        <a:buNone/>
                      </a:pPr>
                      <a:r>
                        <a:rPr lang="en-IN" sz="1800" u="none" strike="noStrike" cap="none"/>
                        <a:t>Description</a:t>
                      </a:r>
                      <a:endParaRPr sz="1800" u="none" strike="noStrike" cap="none">
                        <a:latin typeface="Arial"/>
                        <a:ea typeface="Arial"/>
                        <a:cs typeface="Arial"/>
                        <a:sym typeface="Arial"/>
                      </a:endParaRPr>
                    </a:p>
                  </a:txBody>
                  <a:tcPr marL="101600" marR="101600" marT="38100" marB="38100"/>
                </a:tc>
              </a:tr>
              <a:tr h="475075">
                <a:tc>
                  <a:txBody>
                    <a:bodyPr/>
                    <a:lstStyle/>
                    <a:p>
                      <a:pPr marL="0" marR="0" lvl="0" indent="0" algn="ctr" rtl="0">
                        <a:lnSpc>
                          <a:spcPct val="115000"/>
                        </a:lnSpc>
                        <a:spcBef>
                          <a:spcPts val="0"/>
                        </a:spcBef>
                        <a:spcAft>
                          <a:spcPts val="0"/>
                        </a:spcAft>
                        <a:buNone/>
                      </a:pPr>
                      <a:r>
                        <a:rPr lang="en-IN" sz="1800" u="none" strike="noStrike" cap="none"/>
                        <a:t>+</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Addition</a:t>
                      </a:r>
                      <a:endParaRPr sz="1800" u="none" strike="noStrike" cap="none">
                        <a:latin typeface="Arial"/>
                        <a:ea typeface="Arial"/>
                        <a:cs typeface="Arial"/>
                        <a:sym typeface="Arial"/>
                      </a:endParaRPr>
                    </a:p>
                  </a:txBody>
                  <a:tcPr marL="76200" marR="76200" marT="25400" marB="25400"/>
                </a:tc>
              </a:tr>
              <a:tr h="475075">
                <a:tc>
                  <a:txBody>
                    <a:bodyPr/>
                    <a:lstStyle/>
                    <a:p>
                      <a:pPr marL="0" marR="0" lvl="0" indent="0" algn="ctr" rtl="0">
                        <a:lnSpc>
                          <a:spcPct val="115000"/>
                        </a:lnSpc>
                        <a:spcBef>
                          <a:spcPts val="0"/>
                        </a:spcBef>
                        <a:spcAft>
                          <a:spcPts val="0"/>
                        </a:spcAft>
                        <a:buNone/>
                      </a:pPr>
                      <a:r>
                        <a:rPr lang="en-IN" sz="1800" u="none" strike="noStrike" cap="none"/>
                        <a:t>-</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Subtraction</a:t>
                      </a:r>
                      <a:endParaRPr sz="1800" u="none" strike="noStrike" cap="none">
                        <a:latin typeface="Arial"/>
                        <a:ea typeface="Arial"/>
                        <a:cs typeface="Arial"/>
                        <a:sym typeface="Arial"/>
                      </a:endParaRPr>
                    </a:p>
                  </a:txBody>
                  <a:tcPr marL="76200" marR="76200" marT="25400" marB="25400"/>
                </a:tc>
              </a:tr>
              <a:tr h="475075">
                <a:tc>
                  <a:txBody>
                    <a:bodyPr/>
                    <a:lstStyle/>
                    <a:p>
                      <a:pPr marL="0" marR="0" lvl="0" indent="0" algn="ctr" rtl="0">
                        <a:lnSpc>
                          <a:spcPct val="115000"/>
                        </a:lnSpc>
                        <a:spcBef>
                          <a:spcPts val="0"/>
                        </a:spcBef>
                        <a:spcAft>
                          <a:spcPts val="0"/>
                        </a:spcAft>
                        <a:buNone/>
                      </a:pPr>
                      <a:r>
                        <a:rPr lang="en-IN" sz="1800" u="none" strike="noStrike" cap="none"/>
                        <a:t>*</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Multiplication</a:t>
                      </a:r>
                      <a:endParaRPr sz="1800" u="none" strike="noStrike" cap="none">
                        <a:latin typeface="Arial"/>
                        <a:ea typeface="Arial"/>
                        <a:cs typeface="Arial"/>
                        <a:sym typeface="Arial"/>
                      </a:endParaRPr>
                    </a:p>
                  </a:txBody>
                  <a:tcPr marL="76200" marR="76200" marT="25400" marB="25400"/>
                </a:tc>
              </a:tr>
              <a:tr h="475075">
                <a:tc>
                  <a:txBody>
                    <a:bodyPr/>
                    <a:lstStyle/>
                    <a:p>
                      <a:pPr marL="0" marR="0" lvl="0" indent="0" algn="ctr" rtl="0">
                        <a:lnSpc>
                          <a:spcPct val="115000"/>
                        </a:lnSpc>
                        <a:spcBef>
                          <a:spcPts val="0"/>
                        </a:spcBef>
                        <a:spcAft>
                          <a:spcPts val="0"/>
                        </a:spcAft>
                        <a:buNone/>
                      </a:pPr>
                      <a:r>
                        <a:rPr lang="en-IN" sz="1800" u="none" strike="noStrike" cap="none"/>
                        <a:t>/</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Division</a:t>
                      </a:r>
                      <a:endParaRPr sz="1800" u="none" strike="noStrike" cap="none">
                        <a:latin typeface="Arial"/>
                        <a:ea typeface="Arial"/>
                        <a:cs typeface="Arial"/>
                        <a:sym typeface="Arial"/>
                      </a:endParaRPr>
                    </a:p>
                  </a:txBody>
                  <a:tcPr marL="76200" marR="76200" marT="25400" marB="25400"/>
                </a:tc>
              </a:tr>
              <a:tr h="475075">
                <a:tc>
                  <a:txBody>
                    <a:bodyPr/>
                    <a:lstStyle/>
                    <a:p>
                      <a:pPr marL="0" marR="0" lvl="0" indent="0" algn="ctr" rtl="0">
                        <a:lnSpc>
                          <a:spcPct val="115000"/>
                        </a:lnSpc>
                        <a:spcBef>
                          <a:spcPts val="0"/>
                        </a:spcBef>
                        <a:spcAft>
                          <a:spcPts val="0"/>
                        </a:spcAft>
                        <a:buNone/>
                      </a:pPr>
                      <a:r>
                        <a:rPr lang="en-IN" sz="1800" u="none" strike="noStrike" cap="none"/>
                        <a:t>DIV</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Integer Division</a:t>
                      </a:r>
                      <a:endParaRPr sz="1800" u="none" strike="noStrike" cap="none">
                        <a:latin typeface="Arial"/>
                        <a:ea typeface="Arial"/>
                        <a:cs typeface="Arial"/>
                        <a:sym typeface="Arial"/>
                      </a:endParaRPr>
                    </a:p>
                  </a:txBody>
                  <a:tcPr marL="76200" marR="76200" marT="25400" marB="25400"/>
                </a:tc>
              </a:tr>
              <a:tr h="475075">
                <a:tc>
                  <a:txBody>
                    <a:bodyPr/>
                    <a:lstStyle/>
                    <a:p>
                      <a:pPr marL="0" marR="0" lvl="0" indent="0" algn="ctr" rtl="0">
                        <a:lnSpc>
                          <a:spcPct val="115000"/>
                        </a:lnSpc>
                        <a:spcBef>
                          <a:spcPts val="0"/>
                        </a:spcBef>
                        <a:spcAft>
                          <a:spcPts val="0"/>
                        </a:spcAft>
                        <a:buNone/>
                      </a:pPr>
                      <a:r>
                        <a:rPr lang="en-IN" sz="1800" u="none" strike="noStrike" cap="none"/>
                        <a:t>%</a:t>
                      </a:r>
                      <a:endParaRPr sz="1800" u="none" strike="noStrike" cap="none">
                        <a:latin typeface="Arial"/>
                        <a:ea typeface="Arial"/>
                        <a:cs typeface="Arial"/>
                        <a:sym typeface="Arial"/>
                      </a:endParaRPr>
                    </a:p>
                  </a:txBody>
                  <a:tcPr marL="76200" marR="76200" marT="25400" marB="25400"/>
                </a:tc>
                <a:tc>
                  <a:txBody>
                    <a:bodyPr/>
                    <a:lstStyle/>
                    <a:p>
                      <a:pPr marL="0" marR="0" lvl="0" indent="0" algn="l" rtl="0">
                        <a:lnSpc>
                          <a:spcPct val="115000"/>
                        </a:lnSpc>
                        <a:spcBef>
                          <a:spcPts val="0"/>
                        </a:spcBef>
                        <a:spcAft>
                          <a:spcPts val="0"/>
                        </a:spcAft>
                        <a:buNone/>
                      </a:pPr>
                      <a:r>
                        <a:rPr lang="en-IN" sz="1800" u="none" strike="noStrike" cap="none"/>
                        <a:t>Modulus (Remainder)</a:t>
                      </a:r>
                      <a:endParaRPr sz="1800" u="none" strike="noStrike" cap="none">
                        <a:latin typeface="Arial"/>
                        <a:ea typeface="Arial"/>
                        <a:cs typeface="Arial"/>
                        <a:sym typeface="Arial"/>
                      </a:endParaRPr>
                    </a:p>
                  </a:txBody>
                  <a:tcPr marL="76200" marR="76200" marT="25400" marB="2540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p:nvPr/>
        </p:nvSpPr>
        <p:spPr>
          <a:xfrm>
            <a:off x="753835" y="693817"/>
            <a:ext cx="10439401" cy="533684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Verdana"/>
                <a:ea typeface="Verdana"/>
                <a:cs typeface="Verdana"/>
                <a:sym typeface="Verdana"/>
              </a:rPr>
              <a:t>Logical Operators - </a:t>
            </a:r>
            <a:r>
              <a:rPr lang="en-IN" sz="2400" b="1">
                <a:solidFill>
                  <a:srgbClr val="444444"/>
                </a:solidFill>
                <a:latin typeface="Courier New"/>
                <a:ea typeface="Courier New"/>
                <a:cs typeface="Courier New"/>
                <a:sym typeface="Courier New"/>
              </a:rPr>
              <a:t>AND</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OR</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NOT</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XOR</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You can combine multiple conditions with boolean operators </a:t>
            </a:r>
            <a:r>
              <a:rPr lang="en-IN" sz="1800">
                <a:solidFill>
                  <a:schemeClr val="dk1"/>
                </a:solidFill>
                <a:latin typeface="Courier New"/>
                <a:ea typeface="Courier New"/>
                <a:cs typeface="Courier New"/>
                <a:sym typeface="Courier New"/>
              </a:rPr>
              <a:t>AND</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OR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XOR</a:t>
            </a:r>
            <a:r>
              <a:rPr lang="en-IN" sz="1800">
                <a:solidFill>
                  <a:schemeClr val="dk1"/>
                </a:solidFill>
                <a:latin typeface="Arial"/>
                <a:ea typeface="Arial"/>
                <a:cs typeface="Arial"/>
                <a:sym typeface="Arial"/>
              </a:rPr>
              <a:t>. You can also invert a condition using operator </a:t>
            </a:r>
            <a:r>
              <a:rPr lang="en-IN" sz="1800">
                <a:solidFill>
                  <a:schemeClr val="dk1"/>
                </a:solidFill>
                <a:latin typeface="Courier New"/>
                <a:ea typeface="Courier New"/>
                <a:cs typeface="Courier New"/>
                <a:sym typeface="Courier New"/>
              </a:rPr>
              <a:t>NOT</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Courier New"/>
                <a:ea typeface="Courier New"/>
                <a:cs typeface="Courier New"/>
                <a:sym typeface="Courier New"/>
              </a:rPr>
              <a:t>IN</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NOT IN</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You can select from members of a set with </a:t>
            </a:r>
            <a:r>
              <a:rPr lang="en-IN" sz="1800">
                <a:solidFill>
                  <a:schemeClr val="dk1"/>
                </a:solidFill>
                <a:latin typeface="Courier New"/>
                <a:ea typeface="Courier New"/>
                <a:cs typeface="Courier New"/>
                <a:sym typeface="Courier New"/>
              </a:rPr>
              <a:t>IN</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NOT IN</a:t>
            </a:r>
            <a:r>
              <a:rPr lang="en-IN" sz="1800">
                <a:solidFill>
                  <a:schemeClr val="dk1"/>
                </a:solidFill>
                <a:latin typeface="Arial"/>
                <a:ea typeface="Arial"/>
                <a:cs typeface="Arial"/>
                <a:sym typeface="Arial"/>
              </a:rPr>
              <a:t>) operator. This is easier and clearer than the equivalent </a:t>
            </a:r>
            <a:r>
              <a:rPr lang="en-IN" sz="1800">
                <a:solidFill>
                  <a:schemeClr val="dk1"/>
                </a:solidFill>
                <a:latin typeface="Courier New"/>
                <a:ea typeface="Courier New"/>
                <a:cs typeface="Courier New"/>
                <a:sym typeface="Courier New"/>
              </a:rPr>
              <a:t>AND-OR</a:t>
            </a:r>
            <a:r>
              <a:rPr lang="en-IN" sz="1800">
                <a:solidFill>
                  <a:schemeClr val="dk1"/>
                </a:solidFill>
                <a:latin typeface="Arial"/>
                <a:ea typeface="Arial"/>
                <a:cs typeface="Arial"/>
                <a:sym typeface="Arial"/>
              </a:rPr>
              <a:t> expression.</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Courier New"/>
                <a:ea typeface="Courier New"/>
                <a:cs typeface="Courier New"/>
                <a:sym typeface="Courier New"/>
              </a:rPr>
              <a:t>BETWEEN</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NOT BETWEEN</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To check if the value is within a range, you could use </a:t>
            </a:r>
            <a:r>
              <a:rPr lang="en-IN" sz="1800">
                <a:solidFill>
                  <a:schemeClr val="dk1"/>
                </a:solidFill>
                <a:latin typeface="Courier New"/>
                <a:ea typeface="Courier New"/>
                <a:cs typeface="Courier New"/>
                <a:sym typeface="Courier New"/>
              </a:rPr>
              <a:t>BETWEEN ... AND ...</a:t>
            </a:r>
            <a:r>
              <a:rPr lang="en-IN" sz="1800">
                <a:solidFill>
                  <a:schemeClr val="dk1"/>
                </a:solidFill>
                <a:latin typeface="Arial"/>
                <a:ea typeface="Arial"/>
                <a:cs typeface="Arial"/>
                <a:sym typeface="Arial"/>
              </a:rPr>
              <a:t> operator. Again, this is easier and clearer than the equivalent </a:t>
            </a:r>
            <a:r>
              <a:rPr lang="en-IN" sz="1800">
                <a:solidFill>
                  <a:schemeClr val="dk1"/>
                </a:solidFill>
                <a:latin typeface="Courier New"/>
                <a:ea typeface="Courier New"/>
                <a:cs typeface="Courier New"/>
                <a:sym typeface="Courier New"/>
              </a:rPr>
              <a:t>AND-OR</a:t>
            </a:r>
            <a:r>
              <a:rPr lang="en-IN" sz="1800">
                <a:solidFill>
                  <a:schemeClr val="dk1"/>
                </a:solidFill>
                <a:latin typeface="Arial"/>
                <a:ea typeface="Arial"/>
                <a:cs typeface="Arial"/>
                <a:sym typeface="Arial"/>
              </a:rPr>
              <a:t> expression.</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Courier New"/>
                <a:ea typeface="Courier New"/>
                <a:cs typeface="Courier New"/>
                <a:sym typeface="Courier New"/>
              </a:rPr>
              <a:t>IS NULL</a:t>
            </a:r>
            <a:r>
              <a:rPr lang="en-IN" sz="2400" b="1">
                <a:solidFill>
                  <a:srgbClr val="444444"/>
                </a:solidFill>
                <a:latin typeface="Verdana"/>
                <a:ea typeface="Verdana"/>
                <a:cs typeface="Verdana"/>
                <a:sym typeface="Verdana"/>
              </a:rPr>
              <a:t>, </a:t>
            </a:r>
            <a:r>
              <a:rPr lang="en-IN" sz="2400" b="1">
                <a:solidFill>
                  <a:srgbClr val="444444"/>
                </a:solidFill>
                <a:latin typeface="Courier New"/>
                <a:ea typeface="Courier New"/>
                <a:cs typeface="Courier New"/>
                <a:sym typeface="Courier New"/>
              </a:rPr>
              <a:t>IS NOT NULL</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Courier New"/>
                <a:ea typeface="Courier New"/>
                <a:cs typeface="Courier New"/>
                <a:sym typeface="Courier New"/>
              </a:rPr>
              <a:t>NULL</a:t>
            </a:r>
            <a:r>
              <a:rPr lang="en-IN" sz="1800">
                <a:solidFill>
                  <a:schemeClr val="dk1"/>
                </a:solidFill>
                <a:latin typeface="Arial"/>
                <a:ea typeface="Arial"/>
                <a:cs typeface="Arial"/>
                <a:sym typeface="Arial"/>
              </a:rPr>
              <a:t> is a special value, which represent "no value", "missing value" or "unknown value". You can checking if a column contains </a:t>
            </a:r>
            <a:r>
              <a:rPr lang="en-IN" sz="1800">
                <a:solidFill>
                  <a:schemeClr val="dk1"/>
                </a:solidFill>
                <a:latin typeface="Courier New"/>
                <a:ea typeface="Courier New"/>
                <a:cs typeface="Courier New"/>
                <a:sym typeface="Courier New"/>
              </a:rPr>
              <a:t>NULL</a:t>
            </a:r>
            <a:r>
              <a:rPr lang="en-IN" sz="1800">
                <a:solidFill>
                  <a:schemeClr val="dk1"/>
                </a:solidFill>
                <a:latin typeface="Arial"/>
                <a:ea typeface="Arial"/>
                <a:cs typeface="Arial"/>
                <a:sym typeface="Arial"/>
              </a:rPr>
              <a:t> by </a:t>
            </a:r>
            <a:r>
              <a:rPr lang="en-IN" sz="1800">
                <a:solidFill>
                  <a:schemeClr val="dk1"/>
                </a:solidFill>
                <a:latin typeface="Courier New"/>
                <a:ea typeface="Courier New"/>
                <a:cs typeface="Courier New"/>
                <a:sym typeface="Courier New"/>
              </a:rPr>
              <a:t>IS NULL</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IS NOT NULL</a:t>
            </a:r>
            <a:r>
              <a:rPr lang="en-IN" sz="18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p:nvPr/>
        </p:nvSpPr>
        <p:spPr>
          <a:xfrm>
            <a:off x="329292" y="361531"/>
            <a:ext cx="11378294" cy="491416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444444"/>
                </a:solidFill>
                <a:latin typeface="Courier New"/>
                <a:ea typeface="Courier New"/>
                <a:cs typeface="Courier New"/>
                <a:sym typeface="Courier New"/>
              </a:rPr>
              <a:t>ORDER BY</a:t>
            </a:r>
            <a:r>
              <a:rPr lang="en-IN" sz="2800" b="1">
                <a:solidFill>
                  <a:srgbClr val="444444"/>
                </a:solidFill>
                <a:latin typeface="Verdana"/>
                <a:ea typeface="Verdana"/>
                <a:cs typeface="Verdana"/>
                <a:sym typeface="Verdana"/>
              </a:rPr>
              <a:t> Clause</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2000">
                <a:solidFill>
                  <a:schemeClr val="dk1"/>
                </a:solidFill>
                <a:latin typeface="Arial"/>
                <a:ea typeface="Arial"/>
                <a:cs typeface="Arial"/>
                <a:sym typeface="Arial"/>
              </a:rPr>
              <a:t>You can order the rows selected using </a:t>
            </a:r>
            <a:r>
              <a:rPr lang="en-IN" sz="2000">
                <a:solidFill>
                  <a:schemeClr val="dk1"/>
                </a:solidFill>
                <a:latin typeface="Courier New"/>
                <a:ea typeface="Courier New"/>
                <a:cs typeface="Courier New"/>
                <a:sym typeface="Courier New"/>
              </a:rPr>
              <a:t>ORDER BY</a:t>
            </a:r>
            <a:r>
              <a:rPr lang="en-IN" sz="2000">
                <a:solidFill>
                  <a:schemeClr val="dk1"/>
                </a:solidFill>
                <a:latin typeface="Arial"/>
                <a:ea typeface="Arial"/>
                <a:cs typeface="Arial"/>
                <a:sym typeface="Arial"/>
              </a:rPr>
              <a:t> clause, with the following syntax:</a:t>
            </a:r>
            <a:endParaRPr sz="24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800">
                <a:solidFill>
                  <a:schemeClr val="dk1"/>
                </a:solidFill>
                <a:latin typeface="Courier New"/>
                <a:ea typeface="Courier New"/>
                <a:cs typeface="Courier New"/>
                <a:sym typeface="Courier New"/>
              </a:rPr>
              <a:t>SELECT ... FROM </a:t>
            </a:r>
            <a:r>
              <a:rPr lang="en-IN" sz="1800" i="1">
                <a:solidFill>
                  <a:schemeClr val="dk1"/>
                </a:solidFill>
                <a:latin typeface="Courier New"/>
                <a:ea typeface="Courier New"/>
                <a:cs typeface="Courier New"/>
                <a:sym typeface="Courier New"/>
              </a:rPr>
              <a:t>tableName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WHERE </a:t>
            </a:r>
            <a:r>
              <a:rPr lang="en-IN" sz="1800" i="1">
                <a:solidFill>
                  <a:schemeClr val="dk1"/>
                </a:solidFill>
                <a:latin typeface="Courier New"/>
                <a:ea typeface="Courier New"/>
                <a:cs typeface="Courier New"/>
                <a:sym typeface="Courier New"/>
              </a:rPr>
              <a:t>criteria</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ORDER BY </a:t>
            </a:r>
            <a:r>
              <a:rPr lang="en-IN" sz="1800" b="1" i="1">
                <a:solidFill>
                  <a:schemeClr val="dk1"/>
                </a:solidFill>
                <a:latin typeface="Courier New"/>
                <a:ea typeface="Courier New"/>
                <a:cs typeface="Courier New"/>
                <a:sym typeface="Courier New"/>
              </a:rPr>
              <a:t>columnA</a:t>
            </a:r>
            <a:r>
              <a:rPr lang="en-IN" sz="1800" b="1">
                <a:solidFill>
                  <a:schemeClr val="dk1"/>
                </a:solidFill>
                <a:latin typeface="Courier New"/>
                <a:ea typeface="Courier New"/>
                <a:cs typeface="Courier New"/>
                <a:sym typeface="Courier New"/>
              </a:rPr>
              <a:t> ASC|DESC, </a:t>
            </a:r>
            <a:r>
              <a:rPr lang="en-IN" sz="1800" b="1" i="1">
                <a:solidFill>
                  <a:schemeClr val="dk1"/>
                </a:solidFill>
                <a:latin typeface="Courier New"/>
                <a:ea typeface="Courier New"/>
                <a:cs typeface="Courier New"/>
                <a:sym typeface="Courier New"/>
              </a:rPr>
              <a:t>columnB</a:t>
            </a:r>
            <a:r>
              <a:rPr lang="en-IN" sz="1800" b="1">
                <a:solidFill>
                  <a:schemeClr val="dk1"/>
                </a:solidFill>
                <a:latin typeface="Courier New"/>
                <a:ea typeface="Courier New"/>
                <a:cs typeface="Courier New"/>
                <a:sym typeface="Courier New"/>
              </a:rPr>
              <a:t> ASC|DESC,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Order the results by price in descending order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SELECT * FROM products WHERE name LIKE 'Pen %' </a:t>
            </a:r>
            <a:r>
              <a:rPr lang="en-IN" sz="1800" b="1">
                <a:solidFill>
                  <a:schemeClr val="dk1"/>
                </a:solidFill>
                <a:latin typeface="Courier New"/>
                <a:ea typeface="Courier New"/>
                <a:cs typeface="Courier New"/>
                <a:sym typeface="Courier New"/>
              </a:rPr>
              <a:t>ORDER BY price DESC</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productCode | name      | quantity | price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PEN         | Pen Blue  |     8000 |  1.25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PEN         | Pen Black |     2000 |  1.25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1001 | PEN         | Pen Red   |     5000 |  1.23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p:nvPr/>
        </p:nvSpPr>
        <p:spPr>
          <a:xfrm>
            <a:off x="498022" y="870296"/>
            <a:ext cx="9144000" cy="408951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444444"/>
                </a:solidFill>
                <a:latin typeface="Courier New"/>
                <a:ea typeface="Courier New"/>
                <a:cs typeface="Courier New"/>
                <a:sym typeface="Courier New"/>
              </a:rPr>
              <a:t>LIMIT</a:t>
            </a:r>
            <a:r>
              <a:rPr lang="en-IN" sz="2800" b="1">
                <a:solidFill>
                  <a:srgbClr val="444444"/>
                </a:solidFill>
                <a:latin typeface="Verdana"/>
                <a:ea typeface="Verdana"/>
                <a:cs typeface="Verdana"/>
                <a:sym typeface="Verdana"/>
              </a:rPr>
              <a:t> Clause</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2000">
                <a:solidFill>
                  <a:schemeClr val="dk1"/>
                </a:solidFill>
                <a:latin typeface="Arial"/>
                <a:ea typeface="Arial"/>
                <a:cs typeface="Arial"/>
                <a:sym typeface="Arial"/>
              </a:rPr>
              <a:t>A </a:t>
            </a:r>
            <a:r>
              <a:rPr lang="en-IN" sz="2000">
                <a:solidFill>
                  <a:schemeClr val="dk1"/>
                </a:solidFill>
                <a:latin typeface="Courier New"/>
                <a:ea typeface="Courier New"/>
                <a:cs typeface="Courier New"/>
                <a:sym typeface="Courier New"/>
              </a:rPr>
              <a:t>SELECT</a:t>
            </a:r>
            <a:r>
              <a:rPr lang="en-IN" sz="2000">
                <a:solidFill>
                  <a:schemeClr val="dk1"/>
                </a:solidFill>
                <a:latin typeface="Arial"/>
                <a:ea typeface="Arial"/>
                <a:cs typeface="Arial"/>
                <a:sym typeface="Arial"/>
              </a:rPr>
              <a:t> query on a large database may produce many rows. You could use the </a:t>
            </a:r>
            <a:r>
              <a:rPr lang="en-IN" sz="2000">
                <a:solidFill>
                  <a:schemeClr val="dk1"/>
                </a:solidFill>
                <a:latin typeface="Courier New"/>
                <a:ea typeface="Courier New"/>
                <a:cs typeface="Courier New"/>
                <a:sym typeface="Courier New"/>
              </a:rPr>
              <a:t>LIMIT</a:t>
            </a:r>
            <a:r>
              <a:rPr lang="en-IN" sz="2000">
                <a:solidFill>
                  <a:schemeClr val="dk1"/>
                </a:solidFill>
                <a:latin typeface="Arial"/>
                <a:ea typeface="Arial"/>
                <a:cs typeface="Arial"/>
                <a:sym typeface="Arial"/>
              </a:rPr>
              <a:t> clause to limit the number of rows displayed, e.g.,</a:t>
            </a:r>
            <a:endParaRPr sz="24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800">
                <a:solidFill>
                  <a:srgbClr val="009900"/>
                </a:solidFill>
                <a:latin typeface="Courier New"/>
                <a:ea typeface="Courier New"/>
                <a:cs typeface="Courier New"/>
                <a:sym typeface="Courier New"/>
              </a:rPr>
              <a:t>-- Display the first two rows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SELECT * FROM products ORDER BY price </a:t>
            </a:r>
            <a:r>
              <a:rPr lang="en-IN" sz="1800" b="1">
                <a:solidFill>
                  <a:schemeClr val="dk1"/>
                </a:solidFill>
                <a:latin typeface="Courier New"/>
                <a:ea typeface="Courier New"/>
                <a:cs typeface="Courier New"/>
                <a:sym typeface="Courier New"/>
              </a:rPr>
              <a:t>LIMIT 2</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productCode | name      | quantity | price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1004 | PEC         | Pencil 2B |    10000 |  0.48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1005 | PEC         | Pencil 2H |     8000 |  0.49 |</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p:nvPr/>
        </p:nvSpPr>
        <p:spPr>
          <a:xfrm>
            <a:off x="498021" y="742657"/>
            <a:ext cx="11283043" cy="535569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Courier New"/>
                <a:ea typeface="Courier New"/>
                <a:cs typeface="Courier New"/>
                <a:sym typeface="Courier New"/>
              </a:rPr>
              <a:t>AS</a:t>
            </a:r>
            <a:r>
              <a:rPr lang="en-IN" sz="2400" b="1">
                <a:solidFill>
                  <a:srgbClr val="444444"/>
                </a:solidFill>
                <a:latin typeface="Verdana"/>
                <a:ea typeface="Verdana"/>
                <a:cs typeface="Verdana"/>
                <a:sym typeface="Verdana"/>
              </a:rPr>
              <a:t> - Alias</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You could use the keyword </a:t>
            </a:r>
            <a:r>
              <a:rPr lang="en-IN" sz="1800">
                <a:solidFill>
                  <a:schemeClr val="dk1"/>
                </a:solidFill>
                <a:latin typeface="Courier New"/>
                <a:ea typeface="Courier New"/>
                <a:cs typeface="Courier New"/>
                <a:sym typeface="Courier New"/>
              </a:rPr>
              <a:t>AS</a:t>
            </a:r>
            <a:r>
              <a:rPr lang="en-IN" sz="1800">
                <a:solidFill>
                  <a:schemeClr val="dk1"/>
                </a:solidFill>
                <a:latin typeface="Arial"/>
                <a:ea typeface="Arial"/>
                <a:cs typeface="Arial"/>
                <a:sym typeface="Arial"/>
              </a:rPr>
              <a:t> to define an </a:t>
            </a:r>
            <a:r>
              <a:rPr lang="en-IN" sz="1800" i="1">
                <a:solidFill>
                  <a:schemeClr val="dk1"/>
                </a:solidFill>
                <a:latin typeface="Arial"/>
                <a:ea typeface="Arial"/>
                <a:cs typeface="Arial"/>
                <a:sym typeface="Arial"/>
              </a:rPr>
              <a:t>alias</a:t>
            </a:r>
            <a:r>
              <a:rPr lang="en-IN" sz="1800">
                <a:solidFill>
                  <a:schemeClr val="dk1"/>
                </a:solidFill>
                <a:latin typeface="Arial"/>
                <a:ea typeface="Arial"/>
                <a:cs typeface="Arial"/>
                <a:sym typeface="Arial"/>
              </a:rPr>
              <a:t> for an identifier (such as column name, table name). The alias will be used in displaying the name. It can also be used as reference. For example,</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&gt; SELECT </a:t>
            </a:r>
            <a:r>
              <a:rPr lang="en-IN" sz="1600" b="1">
                <a:solidFill>
                  <a:schemeClr val="dk1"/>
                </a:solidFill>
                <a:latin typeface="Courier New"/>
                <a:ea typeface="Courier New"/>
                <a:cs typeface="Courier New"/>
                <a:sym typeface="Courier New"/>
              </a:rPr>
              <a:t>productID AS ID</a:t>
            </a: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productCode AS Code</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name AS Description</a:t>
            </a: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price AS `Unit Price`</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Define aliases to be used as display names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FROM products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ORDER BY 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alias ID as reference</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ID   | Code | Description | Unit Price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1001 | PEN  | Pen Red     |       1.23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1002 | PEN  | Pen Blue    |       1.25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1003 | PEN  | Pen Black   |       1.25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1004 | PEC  | Pencil 2B   |       0.48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1005 | PEC  | Pencil 2H   |       0.49 |</a:t>
            </a:r>
            <a:endParaRPr sz="20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p:nvPr/>
        </p:nvSpPr>
        <p:spPr>
          <a:xfrm>
            <a:off x="606877" y="570173"/>
            <a:ext cx="10961915" cy="504516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444444"/>
                </a:solidFill>
                <a:latin typeface="Verdana"/>
                <a:ea typeface="Verdana"/>
                <a:cs typeface="Verdana"/>
                <a:sym typeface="Verdana"/>
              </a:rPr>
              <a:t>Function </a:t>
            </a:r>
            <a:r>
              <a:rPr lang="en-IN" sz="2800" b="1">
                <a:solidFill>
                  <a:srgbClr val="444444"/>
                </a:solidFill>
                <a:latin typeface="Courier New"/>
                <a:ea typeface="Courier New"/>
                <a:cs typeface="Courier New"/>
                <a:sym typeface="Courier New"/>
              </a:rPr>
              <a:t>CONCAT()</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2000">
                <a:solidFill>
                  <a:schemeClr val="dk1"/>
                </a:solidFill>
                <a:latin typeface="Arial"/>
                <a:ea typeface="Arial"/>
                <a:cs typeface="Arial"/>
                <a:sym typeface="Arial"/>
              </a:rPr>
              <a:t>You can also concatenate a few columns as one (e.g., joining the last name and first name) using function </a:t>
            </a:r>
            <a:r>
              <a:rPr lang="en-IN" sz="2000">
                <a:solidFill>
                  <a:schemeClr val="dk1"/>
                </a:solidFill>
                <a:latin typeface="Courier New"/>
                <a:ea typeface="Courier New"/>
                <a:cs typeface="Courier New"/>
                <a:sym typeface="Courier New"/>
              </a:rPr>
              <a:t>CONCAT()</a:t>
            </a:r>
            <a:r>
              <a:rPr lang="en-IN" sz="2000">
                <a:solidFill>
                  <a:schemeClr val="dk1"/>
                </a:solidFill>
                <a:latin typeface="Arial"/>
                <a:ea typeface="Arial"/>
                <a:cs typeface="Arial"/>
                <a:sym typeface="Arial"/>
              </a:rPr>
              <a:t>. For example,</a:t>
            </a:r>
            <a:endParaRPr sz="24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800">
                <a:solidFill>
                  <a:schemeClr val="dk1"/>
                </a:solidFill>
                <a:latin typeface="Courier New"/>
                <a:ea typeface="Courier New"/>
                <a:cs typeface="Courier New"/>
                <a:sym typeface="Courier New"/>
              </a:rPr>
              <a:t>MariaDB &gt; SELECT </a:t>
            </a:r>
            <a:r>
              <a:rPr lang="en-IN" sz="1800" b="1">
                <a:solidFill>
                  <a:schemeClr val="dk1"/>
                </a:solidFill>
                <a:latin typeface="Courier New"/>
                <a:ea typeface="Courier New"/>
                <a:cs typeface="Courier New"/>
                <a:sym typeface="Courier New"/>
              </a:rPr>
              <a:t>CONCAT(productCode, ' - ', name) AS `Product Description`</a:t>
            </a:r>
            <a:r>
              <a:rPr lang="en-IN" sz="1800">
                <a:solidFill>
                  <a:schemeClr val="dk1"/>
                </a:solidFill>
                <a:latin typeface="Courier New"/>
                <a:ea typeface="Courier New"/>
                <a:cs typeface="Courier New"/>
                <a:sym typeface="Courier New"/>
              </a:rPr>
              <a:t>, price FROM products;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 Description | price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Red       |  1.23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Blue      |  1.25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 - Pen Black     |  1.25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PEC - Pencil 2B     |  0.48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PEC - Pencil 2H     |  0.49 |</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p:nvPr/>
        </p:nvSpPr>
        <p:spPr>
          <a:xfrm>
            <a:off x="187778" y="827703"/>
            <a:ext cx="11527971" cy="542251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0A8464"/>
                </a:solidFill>
                <a:latin typeface="Verdana"/>
                <a:ea typeface="Verdana"/>
                <a:cs typeface="Verdana"/>
                <a:sym typeface="Verdana"/>
              </a:rPr>
              <a:t>Producing Summary Reports</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To produce a summary report, we often need to </a:t>
            </a:r>
            <a:r>
              <a:rPr lang="en-IN" sz="1800" i="1">
                <a:solidFill>
                  <a:schemeClr val="dk1"/>
                </a:solidFill>
                <a:latin typeface="Arial"/>
                <a:ea typeface="Arial"/>
                <a:cs typeface="Arial"/>
                <a:sym typeface="Arial"/>
              </a:rPr>
              <a:t>aggregate related rows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Courier New"/>
                <a:ea typeface="Courier New"/>
                <a:cs typeface="Courier New"/>
                <a:sym typeface="Courier New"/>
              </a:rPr>
              <a:t>DISTINCT</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A column may have duplicate values, we could use keyword </a:t>
            </a:r>
            <a:r>
              <a:rPr lang="en-IN" sz="1800">
                <a:solidFill>
                  <a:schemeClr val="dk1"/>
                </a:solidFill>
                <a:latin typeface="Courier New"/>
                <a:ea typeface="Courier New"/>
                <a:cs typeface="Courier New"/>
                <a:sym typeface="Courier New"/>
              </a:rPr>
              <a:t>DISTINCT</a:t>
            </a:r>
            <a:r>
              <a:rPr lang="en-IN" sz="1800">
                <a:solidFill>
                  <a:schemeClr val="dk1"/>
                </a:solidFill>
                <a:latin typeface="Arial"/>
                <a:ea typeface="Arial"/>
                <a:cs typeface="Arial"/>
                <a:sym typeface="Arial"/>
              </a:rPr>
              <a:t> to select only distinct values. We can also apply </a:t>
            </a:r>
            <a:r>
              <a:rPr lang="en-IN" sz="1800">
                <a:solidFill>
                  <a:schemeClr val="dk1"/>
                </a:solidFill>
                <a:latin typeface="Courier New"/>
                <a:ea typeface="Courier New"/>
                <a:cs typeface="Courier New"/>
                <a:sym typeface="Courier New"/>
              </a:rPr>
              <a:t>DISTINCT</a:t>
            </a:r>
            <a:r>
              <a:rPr lang="en-IN" sz="1800">
                <a:solidFill>
                  <a:schemeClr val="dk1"/>
                </a:solidFill>
                <a:latin typeface="Arial"/>
                <a:ea typeface="Arial"/>
                <a:cs typeface="Arial"/>
                <a:sym typeface="Arial"/>
              </a:rPr>
              <a:t> to several columns to select distinct combinations of these columns. </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rgbClr val="009900"/>
                </a:solidFill>
                <a:latin typeface="Courier New"/>
                <a:ea typeface="Courier New"/>
                <a:cs typeface="Courier New"/>
                <a:sym typeface="Courier New"/>
              </a:rPr>
              <a:t>-- Without DISTINCT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price FROM products;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With DISTINCT on price</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a:t>
            </a:r>
            <a:r>
              <a:rPr lang="en-IN" sz="1600" b="1">
                <a:solidFill>
                  <a:schemeClr val="dk1"/>
                </a:solidFill>
                <a:latin typeface="Courier New"/>
                <a:ea typeface="Courier New"/>
                <a:cs typeface="Courier New"/>
                <a:sym typeface="Courier New"/>
              </a:rPr>
              <a:t>DISTINCT price</a:t>
            </a:r>
            <a:r>
              <a:rPr lang="en-IN" sz="1600">
                <a:solidFill>
                  <a:schemeClr val="dk1"/>
                </a:solidFill>
                <a:latin typeface="Courier New"/>
                <a:ea typeface="Courier New"/>
                <a:cs typeface="Courier New"/>
                <a:sym typeface="Courier New"/>
              </a:rPr>
              <a:t> AS `Distinct Price` FROM products</a:t>
            </a:r>
            <a:r>
              <a:rPr lang="en-IN" sz="1600" b="1">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20000"/>
              </a:lnSpc>
              <a:spcBef>
                <a:spcPts val="1200"/>
              </a:spcBef>
              <a:spcAft>
                <a:spcPts val="0"/>
              </a:spcAft>
              <a:buNone/>
            </a:pPr>
            <a:r>
              <a:rPr lang="en-IN" sz="2400" b="1">
                <a:solidFill>
                  <a:srgbClr val="444444"/>
                </a:solidFill>
                <a:latin typeface="Courier New"/>
                <a:ea typeface="Courier New"/>
                <a:cs typeface="Courier New"/>
                <a:sym typeface="Courier New"/>
              </a:rPr>
              <a:t>GROUP BY</a:t>
            </a:r>
            <a:r>
              <a:rPr lang="en-IN" sz="2400" b="1">
                <a:solidFill>
                  <a:srgbClr val="444444"/>
                </a:solidFill>
                <a:latin typeface="Verdana"/>
                <a:ea typeface="Verdana"/>
                <a:cs typeface="Verdana"/>
                <a:sym typeface="Verdana"/>
              </a:rPr>
              <a:t> Clause</a:t>
            </a:r>
            <a:endParaRPr sz="20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GROUP BY</a:t>
            </a:r>
            <a:r>
              <a:rPr lang="en-IN" sz="1800">
                <a:solidFill>
                  <a:schemeClr val="dk1"/>
                </a:solidFill>
                <a:latin typeface="Arial"/>
                <a:ea typeface="Arial"/>
                <a:cs typeface="Arial"/>
                <a:sym typeface="Arial"/>
              </a:rPr>
              <a:t> clause allows you to </a:t>
            </a:r>
            <a:r>
              <a:rPr lang="en-IN" sz="1800" i="1">
                <a:solidFill>
                  <a:schemeClr val="dk1"/>
                </a:solidFill>
                <a:latin typeface="Arial"/>
                <a:ea typeface="Arial"/>
                <a:cs typeface="Arial"/>
                <a:sym typeface="Arial"/>
              </a:rPr>
              <a:t>collapse</a:t>
            </a:r>
            <a:r>
              <a:rPr lang="en-IN" sz="1800">
                <a:solidFill>
                  <a:schemeClr val="dk1"/>
                </a:solidFill>
                <a:latin typeface="Arial"/>
                <a:ea typeface="Arial"/>
                <a:cs typeface="Arial"/>
                <a:sym typeface="Arial"/>
              </a:rPr>
              <a:t> multiple records with a common value into groups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 FROM products ORDER BY productCode, productID;</a:t>
            </a:r>
            <a:endParaRPr/>
          </a:p>
          <a:p>
            <a:pPr marL="0" marR="0" lvl="0" indent="0" algn="l" rtl="0">
              <a:lnSpc>
                <a:spcPct val="115000"/>
              </a:lnSpc>
              <a:spcBef>
                <a:spcPts val="0"/>
              </a:spcBef>
              <a:spcAft>
                <a:spcPts val="0"/>
              </a:spcAft>
              <a:buNone/>
            </a:pPr>
            <a:r>
              <a:rPr lang="en-IN" sz="1600">
                <a:solidFill>
                  <a:schemeClr val="dk1"/>
                </a:solidFill>
                <a:latin typeface="Calibri"/>
                <a:ea typeface="Calibri"/>
                <a:cs typeface="Calibri"/>
                <a:sym typeface="Calibri"/>
              </a:rPr>
              <a:t>MariaDB &gt; </a:t>
            </a:r>
            <a:r>
              <a:rPr lang="en-IN" sz="1600" b="1">
                <a:solidFill>
                  <a:schemeClr val="dk1"/>
                </a:solidFill>
                <a:latin typeface="Calibri"/>
                <a:ea typeface="Calibri"/>
                <a:cs typeface="Calibri"/>
                <a:sym typeface="Calibri"/>
              </a:rPr>
              <a:t>SELECT * FROM products GROUP BY productCode;</a:t>
            </a:r>
            <a:endParaRPr sz="160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p:nvPr/>
        </p:nvSpPr>
        <p:spPr>
          <a:xfrm>
            <a:off x="253093" y="293126"/>
            <a:ext cx="11283043" cy="656487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444444"/>
                </a:solidFill>
                <a:latin typeface="Courier New"/>
                <a:ea typeface="Courier New"/>
                <a:cs typeface="Courier New"/>
                <a:sym typeface="Courier New"/>
              </a:rPr>
              <a:t>GROUP BY</a:t>
            </a:r>
            <a:r>
              <a:rPr lang="en-IN" sz="2000" b="1">
                <a:solidFill>
                  <a:srgbClr val="444444"/>
                </a:solidFill>
                <a:latin typeface="Verdana"/>
                <a:ea typeface="Verdana"/>
                <a:cs typeface="Verdana"/>
                <a:sym typeface="Verdana"/>
              </a:rPr>
              <a:t> Aggregate Functions: </a:t>
            </a:r>
            <a:r>
              <a:rPr lang="en-IN" sz="2000" b="1">
                <a:solidFill>
                  <a:srgbClr val="444444"/>
                </a:solidFill>
                <a:latin typeface="Courier New"/>
                <a:ea typeface="Courier New"/>
                <a:cs typeface="Courier New"/>
                <a:sym typeface="Courier New"/>
              </a:rPr>
              <a:t>COUNT</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MAX</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MIN</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AVG</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SUM</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STD</a:t>
            </a:r>
            <a:r>
              <a:rPr lang="en-IN" sz="2000" b="1">
                <a:solidFill>
                  <a:srgbClr val="444444"/>
                </a:solidFill>
                <a:latin typeface="Verdana"/>
                <a:ea typeface="Verdana"/>
                <a:cs typeface="Verdana"/>
                <a:sym typeface="Verdana"/>
              </a:rPr>
              <a:t>, </a:t>
            </a:r>
            <a:r>
              <a:rPr lang="en-IN" sz="2000" b="1">
                <a:solidFill>
                  <a:srgbClr val="444444"/>
                </a:solidFill>
                <a:latin typeface="Courier New"/>
                <a:ea typeface="Courier New"/>
                <a:cs typeface="Courier New"/>
                <a:sym typeface="Courier New"/>
              </a:rPr>
              <a:t>GROUP_CONCAT</a:t>
            </a:r>
            <a:endParaRPr sz="20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Arial"/>
                <a:ea typeface="Arial"/>
                <a:cs typeface="Arial"/>
                <a:sym typeface="Arial"/>
              </a:rPr>
              <a:t>The function </a:t>
            </a:r>
            <a:r>
              <a:rPr lang="en-IN" sz="1600">
                <a:solidFill>
                  <a:schemeClr val="dk1"/>
                </a:solidFill>
                <a:latin typeface="Courier New"/>
                <a:ea typeface="Courier New"/>
                <a:cs typeface="Courier New"/>
                <a:sym typeface="Courier New"/>
              </a:rPr>
              <a:t>COUNT(*)</a:t>
            </a:r>
            <a:r>
              <a:rPr lang="en-IN" sz="1600">
                <a:solidFill>
                  <a:schemeClr val="dk1"/>
                </a:solidFill>
                <a:latin typeface="Arial"/>
                <a:ea typeface="Arial"/>
                <a:cs typeface="Arial"/>
                <a:sym typeface="Arial"/>
              </a:rPr>
              <a:t> returns the rows selected; </a:t>
            </a:r>
            <a:r>
              <a:rPr lang="en-IN" sz="1600">
                <a:solidFill>
                  <a:schemeClr val="dk1"/>
                </a:solidFill>
                <a:latin typeface="Courier New"/>
                <a:ea typeface="Courier New"/>
                <a:cs typeface="Courier New"/>
                <a:sym typeface="Courier New"/>
              </a:rPr>
              <a:t>COUNT(</a:t>
            </a:r>
            <a:r>
              <a:rPr lang="en-IN" sz="1600" i="1">
                <a:solidFill>
                  <a:schemeClr val="dk1"/>
                </a:solidFill>
                <a:latin typeface="Courier New"/>
                <a:ea typeface="Courier New"/>
                <a:cs typeface="Courier New"/>
                <a:sym typeface="Courier New"/>
              </a:rPr>
              <a:t>columnName</a:t>
            </a:r>
            <a:r>
              <a:rPr lang="en-IN" sz="1600">
                <a:solidFill>
                  <a:schemeClr val="dk1"/>
                </a:solidFill>
                <a:latin typeface="Courier New"/>
                <a:ea typeface="Courier New"/>
                <a:cs typeface="Courier New"/>
                <a:sym typeface="Courier New"/>
              </a:rPr>
              <a:t>)</a:t>
            </a:r>
            <a:r>
              <a:rPr lang="en-IN" sz="1600">
                <a:solidFill>
                  <a:schemeClr val="dk1"/>
                </a:solidFill>
                <a:latin typeface="Arial"/>
                <a:ea typeface="Arial"/>
                <a:cs typeface="Arial"/>
                <a:sym typeface="Arial"/>
              </a:rPr>
              <a:t> counts only the non-</a:t>
            </a:r>
            <a:r>
              <a:rPr lang="en-IN" sz="1600">
                <a:solidFill>
                  <a:schemeClr val="dk1"/>
                </a:solidFill>
                <a:latin typeface="Courier New"/>
                <a:ea typeface="Courier New"/>
                <a:cs typeface="Courier New"/>
                <a:sym typeface="Courier New"/>
              </a:rPr>
              <a:t>NULL</a:t>
            </a:r>
            <a:r>
              <a:rPr lang="en-IN" sz="1600">
                <a:solidFill>
                  <a:schemeClr val="dk1"/>
                </a:solidFill>
                <a:latin typeface="Arial"/>
                <a:ea typeface="Arial"/>
                <a:cs typeface="Arial"/>
                <a:sym typeface="Arial"/>
              </a:rPr>
              <a:t> values of the given column</a:t>
            </a:r>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Function COUNT(*) returns the number of rows selected</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a:t>
            </a:r>
            <a:r>
              <a:rPr lang="en-IN" sz="1600">
                <a:solidFill>
                  <a:srgbClr val="E31B23"/>
                </a:solidFill>
                <a:latin typeface="Courier New"/>
                <a:ea typeface="Courier New"/>
                <a:cs typeface="Courier New"/>
                <a:sym typeface="Courier New"/>
              </a:rPr>
              <a:t>COUNT(*)</a:t>
            </a:r>
            <a:r>
              <a:rPr lang="en-IN" sz="1600">
                <a:solidFill>
                  <a:schemeClr val="dk1"/>
                </a:solidFill>
                <a:latin typeface="Courier New"/>
                <a:ea typeface="Courier New"/>
                <a:cs typeface="Courier New"/>
                <a:sym typeface="Courier New"/>
              </a:rPr>
              <a:t> AS `Count` FROM products</a:t>
            </a:r>
            <a:r>
              <a:rPr lang="en-IN" sz="1600" b="1">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a:t>
            </a:r>
            <a:r>
              <a:rPr lang="en-IN" sz="1600">
                <a:solidFill>
                  <a:srgbClr val="E31B23"/>
                </a:solidFill>
                <a:latin typeface="Courier New"/>
                <a:ea typeface="Courier New"/>
                <a:cs typeface="Courier New"/>
                <a:sym typeface="Courier New"/>
              </a:rPr>
              <a:t>productCode, COUNT(*)</a:t>
            </a:r>
            <a:r>
              <a:rPr lang="en-IN" sz="1600">
                <a:solidFill>
                  <a:schemeClr val="dk1"/>
                </a:solidFill>
                <a:latin typeface="Courier New"/>
                <a:ea typeface="Courier New"/>
                <a:cs typeface="Courier New"/>
                <a:sym typeface="Courier New"/>
              </a:rPr>
              <a:t> FROM products </a:t>
            </a:r>
            <a:r>
              <a:rPr lang="en-IN" sz="1600">
                <a:solidFill>
                  <a:srgbClr val="E31B23"/>
                </a:solidFill>
                <a:latin typeface="Courier New"/>
                <a:ea typeface="Courier New"/>
                <a:cs typeface="Courier New"/>
                <a:sym typeface="Courier New"/>
              </a:rPr>
              <a:t>GROUP BY productCode</a:t>
            </a: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a:t>
            </a:r>
            <a:r>
              <a:rPr lang="en-IN" sz="1600">
                <a:solidFill>
                  <a:srgbClr val="E31B23"/>
                </a:solidFill>
                <a:latin typeface="Courier New"/>
                <a:ea typeface="Courier New"/>
                <a:cs typeface="Courier New"/>
                <a:sym typeface="Courier New"/>
              </a:rPr>
              <a:t>productCode, COUNT(*) AS count</a:t>
            </a: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FROM products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E31B23"/>
                </a:solidFill>
                <a:latin typeface="Courier New"/>
                <a:ea typeface="Courier New"/>
                <a:cs typeface="Courier New"/>
                <a:sym typeface="Courier New"/>
              </a:rPr>
              <a:t>GROUP BY productCode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ORDER BY </a:t>
            </a:r>
            <a:r>
              <a:rPr lang="en-IN" sz="1600">
                <a:solidFill>
                  <a:srgbClr val="E31B23"/>
                </a:solidFill>
                <a:latin typeface="Courier New"/>
                <a:ea typeface="Courier New"/>
                <a:cs typeface="Courier New"/>
                <a:sym typeface="Courier New"/>
              </a:rPr>
              <a:t>count</a:t>
            </a:r>
            <a:r>
              <a:rPr lang="en-IN" sz="1600">
                <a:solidFill>
                  <a:schemeClr val="dk1"/>
                </a:solidFill>
                <a:latin typeface="Courier New"/>
                <a:ea typeface="Courier New"/>
                <a:cs typeface="Courier New"/>
                <a:sym typeface="Courier New"/>
              </a:rPr>
              <a:t> DESC;</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Besides COUNT(), there are many other GROUP BY aggregate functions such as AVG(), MAX(), MIN() and SUM(). </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MariaDB &gt; SELECT MAX(price), MIN(price), AVG(price), STD(price), SUM(quantity)</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FROM products;</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MariaDB &gt; SELECT productCode, MAX(price) AS `Highest Price`, MIN(price) AS `Lowest Price`</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FROM products</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GROUP BY productCode;</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MariaDB &gt; SELECT productCode, MAX(price), MIN(price),</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CAST(AVG(price) AS DECIMAL(7,2)) AS `Average`,</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CAST(STD(price) AS DECIMAL(7,2)) AS `Std Dev`,</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SUM(quantity)</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FROM products</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GROUP BY productCode;</a:t>
            </a:r>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 Use CAST(... AS ...) function to format floating-point numbers</a:t>
            </a:r>
            <a:endParaRPr/>
          </a:p>
          <a:p>
            <a:pPr marL="0" marR="0" lvl="0" indent="0" algn="l" rtl="0">
              <a:lnSpc>
                <a:spcPct val="115000"/>
              </a:lnSpc>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p:nvPr/>
        </p:nvSpPr>
        <p:spPr>
          <a:xfrm>
            <a:off x="465365" y="138792"/>
            <a:ext cx="10156370" cy="650434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444444"/>
                </a:solidFill>
                <a:latin typeface="Courier New"/>
                <a:ea typeface="Courier New"/>
                <a:cs typeface="Courier New"/>
                <a:sym typeface="Courier New"/>
              </a:rPr>
              <a:t>HAVING</a:t>
            </a:r>
            <a:r>
              <a:rPr lang="en-IN" sz="2000" b="1">
                <a:solidFill>
                  <a:srgbClr val="444444"/>
                </a:solidFill>
                <a:latin typeface="Verdana"/>
                <a:ea typeface="Verdana"/>
                <a:cs typeface="Verdana"/>
                <a:sym typeface="Verdana"/>
              </a:rPr>
              <a:t> clause</a:t>
            </a:r>
            <a:endParaRPr sz="2000" b="1">
              <a:solidFill>
                <a:srgbClr val="666666"/>
              </a:solidFill>
              <a:latin typeface="Arial"/>
              <a:ea typeface="Arial"/>
              <a:cs typeface="Arial"/>
              <a:sym typeface="Arial"/>
            </a:endParaRPr>
          </a:p>
          <a:p>
            <a:pPr marL="0" marR="0" lvl="0" indent="0" algn="just" rtl="0">
              <a:spcBef>
                <a:spcPts val="600"/>
              </a:spcBef>
              <a:spcAft>
                <a:spcPts val="0"/>
              </a:spcAft>
              <a:buNone/>
            </a:pPr>
            <a:r>
              <a:rPr lang="en-IN" sz="1800">
                <a:solidFill>
                  <a:schemeClr val="dk1"/>
                </a:solidFill>
                <a:latin typeface="Courier New"/>
                <a:ea typeface="Courier New"/>
                <a:cs typeface="Courier New"/>
                <a:sym typeface="Courier New"/>
              </a:rPr>
              <a:t>HAVING</a:t>
            </a:r>
            <a:r>
              <a:rPr lang="en-IN" sz="1800">
                <a:solidFill>
                  <a:schemeClr val="dk1"/>
                </a:solidFill>
                <a:latin typeface="Arial"/>
                <a:ea typeface="Arial"/>
                <a:cs typeface="Arial"/>
                <a:sym typeface="Arial"/>
              </a:rPr>
              <a:t> is similar to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but it can operate on the </a:t>
            </a:r>
            <a:r>
              <a:rPr lang="en-IN" sz="1800">
                <a:solidFill>
                  <a:schemeClr val="dk1"/>
                </a:solidFill>
                <a:latin typeface="Courier New"/>
                <a:ea typeface="Courier New"/>
                <a:cs typeface="Courier New"/>
                <a:sym typeface="Courier New"/>
              </a:rPr>
              <a:t>GROUP BY</a:t>
            </a:r>
            <a:r>
              <a:rPr lang="en-IN" sz="1800">
                <a:solidFill>
                  <a:schemeClr val="dk1"/>
                </a:solidFill>
                <a:latin typeface="Arial"/>
                <a:ea typeface="Arial"/>
                <a:cs typeface="Arial"/>
                <a:sym typeface="Arial"/>
              </a:rPr>
              <a:t> aggregate functions; whereas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operates only on columns.</a:t>
            </a:r>
            <a:endParaRPr/>
          </a:p>
          <a:p>
            <a:pPr marL="0" marR="0" lvl="0" indent="0" algn="l" rtl="0">
              <a:spcBef>
                <a:spcPts val="400"/>
              </a:spcBef>
              <a:spcAft>
                <a:spcPts val="0"/>
              </a:spcAft>
              <a:buNone/>
            </a:pPr>
            <a:r>
              <a:rPr lang="en-IN" sz="1800">
                <a:solidFill>
                  <a:schemeClr val="dk1"/>
                </a:solidFill>
                <a:latin typeface="Courier New"/>
                <a:ea typeface="Courier New"/>
                <a:cs typeface="Courier New"/>
                <a:sym typeface="Courier New"/>
              </a:rPr>
              <a:t>MariaDB &gt; SELECT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productCode AS `Product Code`,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COUNT(*) AS `Count`</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CAST(AVG(price) AS DECIMAL(7,2)) AS `Average`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FROM products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GROUP BY productCode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HAVING Count &gt;=3</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20000"/>
              </a:lnSpc>
              <a:spcBef>
                <a:spcPts val="1200"/>
              </a:spcBef>
              <a:spcAft>
                <a:spcPts val="0"/>
              </a:spcAft>
              <a:buNone/>
            </a:pPr>
            <a:r>
              <a:rPr lang="en-IN" sz="2000" b="1">
                <a:solidFill>
                  <a:srgbClr val="444444"/>
                </a:solidFill>
                <a:latin typeface="Courier New"/>
                <a:ea typeface="Courier New"/>
                <a:cs typeface="Courier New"/>
                <a:sym typeface="Courier New"/>
              </a:rPr>
              <a:t>WITH ROLLUP</a:t>
            </a:r>
            <a:endParaRPr sz="2000" b="1">
              <a:solidFill>
                <a:srgbClr val="666666"/>
              </a:solidFill>
              <a:latin typeface="Arial"/>
              <a:ea typeface="Arial"/>
              <a:cs typeface="Arial"/>
              <a:sym typeface="Arial"/>
            </a:endParaRPr>
          </a:p>
          <a:p>
            <a:pPr marL="0" marR="0" lvl="0" indent="0" algn="just" rtl="0">
              <a:spcBef>
                <a:spcPts val="600"/>
              </a:spcBef>
              <a:spcAft>
                <a:spcPts val="0"/>
              </a:spcAft>
              <a:buNone/>
            </a:pPr>
            <a:r>
              <a:rPr lang="en-IN" sz="1800">
                <a:solidFill>
                  <a:schemeClr val="dk1"/>
                </a:solidFill>
                <a:latin typeface="Arial"/>
                <a:ea typeface="Arial"/>
                <a:cs typeface="Arial"/>
                <a:sym typeface="Arial"/>
              </a:rPr>
              <a:t>The </a:t>
            </a:r>
            <a:r>
              <a:rPr lang="en-IN" sz="1800">
                <a:solidFill>
                  <a:schemeClr val="dk1"/>
                </a:solidFill>
                <a:latin typeface="Courier New"/>
                <a:ea typeface="Courier New"/>
                <a:cs typeface="Courier New"/>
                <a:sym typeface="Courier New"/>
              </a:rPr>
              <a:t>WITH ROLLUP</a:t>
            </a:r>
            <a:r>
              <a:rPr lang="en-IN" sz="1800">
                <a:solidFill>
                  <a:schemeClr val="dk1"/>
                </a:solidFill>
                <a:latin typeface="Arial"/>
                <a:ea typeface="Arial"/>
                <a:cs typeface="Arial"/>
                <a:sym typeface="Arial"/>
              </a:rPr>
              <a:t> clause shows the </a:t>
            </a:r>
            <a:r>
              <a:rPr lang="en-IN" sz="1800" i="1">
                <a:solidFill>
                  <a:schemeClr val="dk1"/>
                </a:solidFill>
                <a:latin typeface="Arial"/>
                <a:ea typeface="Arial"/>
                <a:cs typeface="Arial"/>
                <a:sym typeface="Arial"/>
              </a:rPr>
              <a:t>summary of group summary</a:t>
            </a:r>
            <a:r>
              <a:rPr lang="en-IN" sz="1800">
                <a:solidFill>
                  <a:schemeClr val="dk1"/>
                </a:solidFill>
                <a:latin typeface="Arial"/>
                <a:ea typeface="Arial"/>
                <a:cs typeface="Arial"/>
                <a:sym typeface="Arial"/>
              </a:rPr>
              <a:t>, e.g.,</a:t>
            </a:r>
            <a:endParaRPr/>
          </a:p>
          <a:p>
            <a:pPr marL="0" marR="0" lvl="0" indent="0" algn="l" rtl="0">
              <a:spcBef>
                <a:spcPts val="400"/>
              </a:spcBef>
              <a:spcAft>
                <a:spcPts val="0"/>
              </a:spcAft>
              <a:buNone/>
            </a:pPr>
            <a:r>
              <a:rPr lang="en-IN" sz="1800">
                <a:solidFill>
                  <a:schemeClr val="dk1"/>
                </a:solidFill>
                <a:latin typeface="Courier New"/>
                <a:ea typeface="Courier New"/>
                <a:cs typeface="Courier New"/>
                <a:sym typeface="Courier New"/>
              </a:rPr>
              <a:t>MariaDB &gt; SELECT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productCode,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MAX(price),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MIN(price),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CAST(AVG(price) AS DECIMAL(7,2)) AS `Average`,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SUM(quantity)</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FROM products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GROUP BY</a:t>
            </a:r>
            <a:r>
              <a:rPr lang="en-IN" sz="1800">
                <a:solidFill>
                  <a:schemeClr val="dk1"/>
                </a:solidFill>
                <a:latin typeface="Courier New"/>
                <a:ea typeface="Courier New"/>
                <a:cs typeface="Courier New"/>
                <a:sym typeface="Courier New"/>
              </a:rPr>
              <a:t> productCode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WITH ROLLUP</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p:nvPr/>
        </p:nvSpPr>
        <p:spPr>
          <a:xfrm>
            <a:off x="432708" y="620484"/>
            <a:ext cx="11568791" cy="5722569"/>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0A8464"/>
                </a:solidFill>
                <a:latin typeface="Verdana"/>
                <a:ea typeface="Verdana"/>
                <a:cs typeface="Verdana"/>
                <a:sym typeface="Verdana"/>
              </a:rPr>
              <a:t>Modifying Data - </a:t>
            </a:r>
            <a:r>
              <a:rPr lang="en-IN" sz="2000" b="1">
                <a:solidFill>
                  <a:srgbClr val="0A8464"/>
                </a:solidFill>
                <a:latin typeface="Courier New"/>
                <a:ea typeface="Courier New"/>
                <a:cs typeface="Courier New"/>
                <a:sym typeface="Courier New"/>
              </a:rPr>
              <a:t>UPDATE</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2000">
                <a:solidFill>
                  <a:schemeClr val="dk1"/>
                </a:solidFill>
                <a:latin typeface="Arial"/>
                <a:ea typeface="Arial"/>
                <a:cs typeface="Arial"/>
                <a:sym typeface="Arial"/>
              </a:rPr>
              <a:t>To modify existing data, use </a:t>
            </a:r>
            <a:r>
              <a:rPr lang="en-IN" sz="2000">
                <a:solidFill>
                  <a:schemeClr val="dk1"/>
                </a:solidFill>
                <a:latin typeface="Courier New"/>
                <a:ea typeface="Courier New"/>
                <a:cs typeface="Courier New"/>
                <a:sym typeface="Courier New"/>
              </a:rPr>
              <a:t>UPDATE ... SET </a:t>
            </a:r>
            <a:r>
              <a:rPr lang="en-IN" sz="2000">
                <a:solidFill>
                  <a:schemeClr val="dk1"/>
                </a:solidFill>
                <a:latin typeface="Arial"/>
                <a:ea typeface="Arial"/>
                <a:cs typeface="Arial"/>
                <a:sym typeface="Arial"/>
              </a:rPr>
              <a:t>command, with the following syntax:</a:t>
            </a:r>
            <a:endParaRPr sz="2400">
              <a:solidFill>
                <a:schemeClr val="dk1"/>
              </a:solidFill>
              <a:latin typeface="Arial"/>
              <a:ea typeface="Arial"/>
              <a:cs typeface="Arial"/>
              <a:sym typeface="Arial"/>
            </a:endParaRPr>
          </a:p>
          <a:p>
            <a:pPr marL="0" marR="0" lvl="0" indent="0" algn="just" rtl="0">
              <a:lnSpc>
                <a:spcPct val="131000"/>
              </a:lnSpc>
              <a:spcBef>
                <a:spcPts val="800"/>
              </a:spcBef>
              <a:spcAft>
                <a:spcPts val="0"/>
              </a:spcAft>
              <a:buNone/>
            </a:pPr>
            <a:r>
              <a:rPr lang="en-IN" sz="1800">
                <a:solidFill>
                  <a:schemeClr val="dk1"/>
                </a:solidFill>
                <a:latin typeface="Courier New"/>
                <a:ea typeface="Courier New"/>
                <a:cs typeface="Courier New"/>
                <a:sym typeface="Courier New"/>
              </a:rPr>
              <a:t>UPDATE </a:t>
            </a:r>
            <a:r>
              <a:rPr lang="en-IN" sz="1800" i="1">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SET </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 {</a:t>
            </a:r>
            <a:r>
              <a:rPr lang="en-IN" sz="1800" i="1">
                <a:solidFill>
                  <a:schemeClr val="dk1"/>
                </a:solidFill>
                <a:latin typeface="Courier New"/>
                <a:ea typeface="Courier New"/>
                <a:cs typeface="Courier New"/>
                <a:sym typeface="Courier New"/>
              </a:rPr>
              <a:t>value</a:t>
            </a:r>
            <a:r>
              <a:rPr lang="en-IN" sz="1800">
                <a:solidFill>
                  <a:schemeClr val="dk1"/>
                </a:solidFill>
                <a:latin typeface="Courier New"/>
                <a:ea typeface="Courier New"/>
                <a:cs typeface="Courier New"/>
                <a:sym typeface="Courier New"/>
              </a:rPr>
              <a:t>|NULL|DEFAULT}, ...</a:t>
            </a:r>
            <a:r>
              <a:rPr lang="en-IN" sz="1800" i="1">
                <a:solidFill>
                  <a:schemeClr val="dk1"/>
                </a:solidFill>
                <a:latin typeface="Courier New"/>
                <a:ea typeface="Courier New"/>
                <a:cs typeface="Courier New"/>
                <a:sym typeface="Courier New"/>
              </a:rPr>
              <a:t> </a:t>
            </a:r>
            <a:r>
              <a:rPr lang="en-IN" sz="1800">
                <a:solidFill>
                  <a:schemeClr val="dk1"/>
                </a:solidFill>
                <a:latin typeface="Courier New"/>
                <a:ea typeface="Courier New"/>
                <a:cs typeface="Courier New"/>
                <a:sym typeface="Courier New"/>
              </a:rPr>
              <a:t>WHERE </a:t>
            </a:r>
            <a:r>
              <a:rPr lang="en-IN" sz="1800" i="1">
                <a:solidFill>
                  <a:schemeClr val="dk1"/>
                </a:solidFill>
                <a:latin typeface="Courier New"/>
                <a:ea typeface="Courier New"/>
                <a:cs typeface="Courier New"/>
                <a:sym typeface="Courier New"/>
              </a:rPr>
              <a:t>criteria</a:t>
            </a:r>
            <a:endParaRPr sz="2400">
              <a:solidFill>
                <a:schemeClr val="dk1"/>
              </a:solidFill>
              <a:latin typeface="Arial"/>
              <a:ea typeface="Arial"/>
              <a:cs typeface="Arial"/>
              <a:sym typeface="Arial"/>
            </a:endParaRPr>
          </a:p>
          <a:p>
            <a:pPr marL="0" marR="0" lvl="0" indent="0" algn="l" rtl="0">
              <a:lnSpc>
                <a:spcPct val="115000"/>
              </a:lnSpc>
              <a:spcBef>
                <a:spcPts val="600"/>
              </a:spcBef>
              <a:spcAft>
                <a:spcPts val="0"/>
              </a:spcAft>
              <a:buNone/>
            </a:pPr>
            <a:r>
              <a:rPr lang="en-IN" sz="1800">
                <a:solidFill>
                  <a:srgbClr val="009900"/>
                </a:solidFill>
                <a:latin typeface="Courier New"/>
                <a:ea typeface="Courier New"/>
                <a:cs typeface="Courier New"/>
                <a:sym typeface="Courier New"/>
              </a:rPr>
              <a:t>-- Increase the price by 10% for all products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UPDATE products SET price = price * 1.1;</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Modify selected rows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UPDATE products SET quantity = quantity - 100 WHERE name = 'Pen Red';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 WHERE name = 'Pen Red';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You can modify more than one values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UPDATE products SET quantity = quantity + 50, price = 1.23 WHERE name = 'Pen Red';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 WHERE name = 'Pen Red';</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677636" y="391886"/>
            <a:ext cx="10858499" cy="6082393"/>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1750"/>
              <a:buNone/>
            </a:pPr>
            <a:r>
              <a:rPr lang="en-IN" sz="1750" b="1" u="sng"/>
              <a:t>Row-Level</a:t>
            </a:r>
            <a:endParaRPr sz="1750" b="1" u="sng"/>
          </a:p>
          <a:p>
            <a:pPr marL="0" lvl="0" indent="0" algn="l" rtl="0">
              <a:lnSpc>
                <a:spcPct val="90000"/>
              </a:lnSpc>
              <a:spcBef>
                <a:spcPts val="1000"/>
              </a:spcBef>
              <a:spcAft>
                <a:spcPts val="0"/>
              </a:spcAft>
              <a:buClr>
                <a:schemeClr val="dk1"/>
              </a:buClr>
              <a:buSzPts val="1750"/>
              <a:buNone/>
            </a:pPr>
            <a:r>
              <a:rPr lang="en-IN" sz="1750"/>
              <a:t>INSERT INTO </a:t>
            </a:r>
            <a:r>
              <a:rPr lang="en-IN" sz="1750" i="1"/>
              <a:t>tableName</a:t>
            </a:r>
            <a:r>
              <a:rPr lang="en-IN" sz="1750"/>
              <a:t> </a:t>
            </a:r>
            <a:endParaRPr/>
          </a:p>
          <a:p>
            <a:pPr marL="0" lvl="0" indent="0" algn="l" rtl="0">
              <a:lnSpc>
                <a:spcPct val="90000"/>
              </a:lnSpc>
              <a:spcBef>
                <a:spcPts val="1000"/>
              </a:spcBef>
              <a:spcAft>
                <a:spcPts val="0"/>
              </a:spcAft>
              <a:buClr>
                <a:schemeClr val="dk1"/>
              </a:buClr>
              <a:buSzPts val="1750"/>
              <a:buNone/>
            </a:pPr>
            <a:r>
              <a:rPr lang="en-IN" sz="1750"/>
              <a:t>   VALUES (</a:t>
            </a:r>
            <a:r>
              <a:rPr lang="en-IN" sz="1750" i="1"/>
              <a:t>column1Value</a:t>
            </a:r>
            <a:r>
              <a:rPr lang="en-IN" sz="1750"/>
              <a:t>, </a:t>
            </a:r>
            <a:r>
              <a:rPr lang="en-IN" sz="1750" i="1"/>
              <a:t>column2Value</a:t>
            </a:r>
            <a:r>
              <a:rPr lang="en-IN" sz="1750"/>
              <a:t>,...)              </a:t>
            </a:r>
            <a:r>
              <a:rPr lang="en-IN" sz="1750">
                <a:solidFill>
                  <a:srgbClr val="00B0F0"/>
                </a:solidFill>
              </a:rPr>
              <a:t> </a:t>
            </a:r>
            <a:r>
              <a:rPr lang="en-IN" sz="1750">
                <a:solidFill>
                  <a:srgbClr val="689331"/>
                </a:solidFill>
              </a:rPr>
              <a:t>-- Insert on all Columns</a:t>
            </a:r>
            <a:endParaRPr/>
          </a:p>
          <a:p>
            <a:pPr marL="0" lvl="0" indent="0" algn="l" rtl="0">
              <a:lnSpc>
                <a:spcPct val="90000"/>
              </a:lnSpc>
              <a:spcBef>
                <a:spcPts val="1000"/>
              </a:spcBef>
              <a:spcAft>
                <a:spcPts val="0"/>
              </a:spcAft>
              <a:buClr>
                <a:schemeClr val="dk1"/>
              </a:buClr>
              <a:buSzPts val="1750"/>
              <a:buNone/>
            </a:pPr>
            <a:r>
              <a:rPr lang="en-IN" sz="1750"/>
              <a:t>INSERT INTO </a:t>
            </a:r>
            <a:r>
              <a:rPr lang="en-IN" sz="1750" i="1"/>
              <a:t>tableName</a:t>
            </a:r>
            <a:r>
              <a:rPr lang="en-IN" sz="1750"/>
              <a:t> </a:t>
            </a:r>
            <a:endParaRPr/>
          </a:p>
          <a:p>
            <a:pPr marL="0" lvl="0" indent="0" algn="l" rtl="0">
              <a:lnSpc>
                <a:spcPct val="90000"/>
              </a:lnSpc>
              <a:spcBef>
                <a:spcPts val="1000"/>
              </a:spcBef>
              <a:spcAft>
                <a:spcPts val="0"/>
              </a:spcAft>
              <a:buClr>
                <a:schemeClr val="dk1"/>
              </a:buClr>
              <a:buSzPts val="1750"/>
              <a:buNone/>
            </a:pPr>
            <a:r>
              <a:rPr lang="en-IN" sz="1750"/>
              <a:t>   VALUES (</a:t>
            </a:r>
            <a:r>
              <a:rPr lang="en-IN" sz="1750" i="1"/>
              <a:t>column1Value</a:t>
            </a:r>
            <a:r>
              <a:rPr lang="en-IN" sz="1750"/>
              <a:t>, </a:t>
            </a:r>
            <a:r>
              <a:rPr lang="en-IN" sz="1750" i="1"/>
              <a:t>column2Value</a:t>
            </a:r>
            <a:r>
              <a:rPr lang="en-IN" sz="1750"/>
              <a:t>,...), ...          </a:t>
            </a:r>
            <a:r>
              <a:rPr lang="en-IN" sz="1750">
                <a:solidFill>
                  <a:srgbClr val="689331"/>
                </a:solidFill>
              </a:rPr>
              <a:t>-- Insert multiple rows</a:t>
            </a:r>
            <a:endParaRPr/>
          </a:p>
          <a:p>
            <a:pPr marL="0" lvl="0" indent="0" algn="l" rtl="0">
              <a:lnSpc>
                <a:spcPct val="90000"/>
              </a:lnSpc>
              <a:spcBef>
                <a:spcPts val="1000"/>
              </a:spcBef>
              <a:spcAft>
                <a:spcPts val="0"/>
              </a:spcAft>
              <a:buClr>
                <a:schemeClr val="dk1"/>
              </a:buClr>
              <a:buSzPts val="1750"/>
              <a:buNone/>
            </a:pPr>
            <a:r>
              <a:rPr lang="en-IN" sz="1750"/>
              <a:t>INSERT INTO </a:t>
            </a:r>
            <a:r>
              <a:rPr lang="en-IN" sz="1750" i="1"/>
              <a:t>tableName</a:t>
            </a:r>
            <a:r>
              <a:rPr lang="en-IN" sz="1750"/>
              <a:t> (</a:t>
            </a:r>
            <a:r>
              <a:rPr lang="en-IN" sz="1750" i="1"/>
              <a:t>column1Name</a:t>
            </a:r>
            <a:r>
              <a:rPr lang="en-IN" sz="1750"/>
              <a:t>, ..., </a:t>
            </a:r>
            <a:r>
              <a:rPr lang="en-IN" sz="1750" i="1"/>
              <a:t>columnNName</a:t>
            </a:r>
            <a:r>
              <a:rPr lang="en-IN" sz="1750"/>
              <a:t>)</a:t>
            </a:r>
            <a:endParaRPr/>
          </a:p>
          <a:p>
            <a:pPr marL="0" lvl="0" indent="0" algn="l" rtl="0">
              <a:lnSpc>
                <a:spcPct val="90000"/>
              </a:lnSpc>
              <a:spcBef>
                <a:spcPts val="1000"/>
              </a:spcBef>
              <a:spcAft>
                <a:spcPts val="0"/>
              </a:spcAft>
              <a:buClr>
                <a:schemeClr val="dk1"/>
              </a:buClr>
              <a:buSzPts val="1750"/>
              <a:buNone/>
            </a:pPr>
            <a:r>
              <a:rPr lang="en-IN" sz="1750"/>
              <a:t>   VALUES (</a:t>
            </a:r>
            <a:r>
              <a:rPr lang="en-IN" sz="1750" i="1"/>
              <a:t>column1Value</a:t>
            </a:r>
            <a:r>
              <a:rPr lang="en-IN" sz="1750"/>
              <a:t>, ..., </a:t>
            </a:r>
            <a:r>
              <a:rPr lang="en-IN" sz="1750" i="1"/>
              <a:t>columnNValue</a:t>
            </a:r>
            <a:r>
              <a:rPr lang="en-IN" sz="1750"/>
              <a:t>)              </a:t>
            </a:r>
            <a:r>
              <a:rPr lang="en-IN" sz="1750">
                <a:solidFill>
                  <a:srgbClr val="689331"/>
                </a:solidFill>
              </a:rPr>
              <a:t>-- Insert on selected Columns</a:t>
            </a:r>
            <a:endParaRPr/>
          </a:p>
          <a:p>
            <a:pPr marL="0" lvl="0" indent="0" algn="l" rtl="0">
              <a:lnSpc>
                <a:spcPct val="90000"/>
              </a:lnSpc>
              <a:spcBef>
                <a:spcPts val="1000"/>
              </a:spcBef>
              <a:spcAft>
                <a:spcPts val="0"/>
              </a:spcAft>
              <a:buClr>
                <a:schemeClr val="dk1"/>
              </a:buClr>
              <a:buSzPts val="1750"/>
              <a:buNone/>
            </a:pPr>
            <a:r>
              <a:rPr lang="en-IN" sz="1750"/>
              <a:t>DELETE FROM </a:t>
            </a:r>
            <a:r>
              <a:rPr lang="en-IN" sz="1750" i="1"/>
              <a:t>tableName</a:t>
            </a:r>
            <a:r>
              <a:rPr lang="en-IN" sz="1750"/>
              <a:t> WHERE </a:t>
            </a:r>
            <a:r>
              <a:rPr lang="en-IN" sz="1750" i="1"/>
              <a:t>criteria</a:t>
            </a:r>
            <a:endParaRPr sz="1750"/>
          </a:p>
          <a:p>
            <a:pPr marL="0" lvl="0" indent="0" algn="l" rtl="0">
              <a:lnSpc>
                <a:spcPct val="90000"/>
              </a:lnSpc>
              <a:spcBef>
                <a:spcPts val="1000"/>
              </a:spcBef>
              <a:spcAft>
                <a:spcPts val="0"/>
              </a:spcAft>
              <a:buClr>
                <a:schemeClr val="dk1"/>
              </a:buClr>
              <a:buSzPts val="1750"/>
              <a:buNone/>
            </a:pPr>
            <a:r>
              <a:rPr lang="en-IN" sz="1750"/>
              <a:t>UPDATE </a:t>
            </a:r>
            <a:r>
              <a:rPr lang="en-IN" sz="1750" i="1"/>
              <a:t>tableName</a:t>
            </a:r>
            <a:r>
              <a:rPr lang="en-IN" sz="1750"/>
              <a:t> SET </a:t>
            </a:r>
            <a:r>
              <a:rPr lang="en-IN" sz="1750" i="1"/>
              <a:t>columnName</a:t>
            </a:r>
            <a:r>
              <a:rPr lang="en-IN" sz="1750"/>
              <a:t> = </a:t>
            </a:r>
            <a:r>
              <a:rPr lang="en-IN" sz="1750" i="1"/>
              <a:t>expr</a:t>
            </a:r>
            <a:r>
              <a:rPr lang="en-IN" sz="1750"/>
              <a:t>, ... WHERE </a:t>
            </a:r>
            <a:r>
              <a:rPr lang="en-IN" sz="1750" i="1"/>
              <a:t>criteria</a:t>
            </a:r>
            <a:endParaRPr sz="1750"/>
          </a:p>
          <a:p>
            <a:pPr marL="0" lvl="0" indent="0" algn="l" rtl="0">
              <a:lnSpc>
                <a:spcPct val="90000"/>
              </a:lnSpc>
              <a:spcBef>
                <a:spcPts val="1000"/>
              </a:spcBef>
              <a:spcAft>
                <a:spcPts val="0"/>
              </a:spcAft>
              <a:buClr>
                <a:schemeClr val="dk1"/>
              </a:buClr>
              <a:buSzPts val="1750"/>
              <a:buNone/>
            </a:pPr>
            <a:r>
              <a:rPr lang="en-IN" sz="1750"/>
              <a:t>SELECT * | </a:t>
            </a:r>
            <a:r>
              <a:rPr lang="en-IN" sz="1750" i="1"/>
              <a:t>column1Name</a:t>
            </a:r>
            <a:r>
              <a:rPr lang="en-IN" sz="1750"/>
              <a:t> AS </a:t>
            </a:r>
            <a:r>
              <a:rPr lang="en-IN" sz="1750" i="1"/>
              <a:t>alias1</a:t>
            </a:r>
            <a:r>
              <a:rPr lang="en-IN" sz="1750"/>
              <a:t>, ..., </a:t>
            </a:r>
            <a:r>
              <a:rPr lang="en-IN" sz="1750" i="1"/>
              <a:t>columnNName</a:t>
            </a:r>
            <a:r>
              <a:rPr lang="en-IN" sz="1750"/>
              <a:t> AS </a:t>
            </a:r>
            <a:r>
              <a:rPr lang="en-IN" sz="1750" i="1"/>
              <a:t>aliasN</a:t>
            </a:r>
            <a:r>
              <a:rPr lang="en-IN" sz="1750"/>
              <a:t> </a:t>
            </a:r>
            <a:endParaRPr/>
          </a:p>
          <a:p>
            <a:pPr marL="0" lvl="0" indent="0" algn="l" rtl="0">
              <a:lnSpc>
                <a:spcPct val="90000"/>
              </a:lnSpc>
              <a:spcBef>
                <a:spcPts val="1000"/>
              </a:spcBef>
              <a:spcAft>
                <a:spcPts val="0"/>
              </a:spcAft>
              <a:buClr>
                <a:schemeClr val="dk1"/>
              </a:buClr>
              <a:buSzPts val="1750"/>
              <a:buNone/>
            </a:pPr>
            <a:r>
              <a:rPr lang="en-IN" sz="1750"/>
              <a:t>   FROM </a:t>
            </a:r>
            <a:r>
              <a:rPr lang="en-IN" sz="1750" i="1"/>
              <a:t>tableName</a:t>
            </a:r>
            <a:endParaRPr sz="1750"/>
          </a:p>
          <a:p>
            <a:pPr marL="0" lvl="0" indent="0" algn="l" rtl="0">
              <a:lnSpc>
                <a:spcPct val="90000"/>
              </a:lnSpc>
              <a:spcBef>
                <a:spcPts val="1000"/>
              </a:spcBef>
              <a:spcAft>
                <a:spcPts val="0"/>
              </a:spcAft>
              <a:buClr>
                <a:schemeClr val="dk1"/>
              </a:buClr>
              <a:buSzPts val="1750"/>
              <a:buNone/>
            </a:pPr>
            <a:r>
              <a:rPr lang="en-IN" sz="1750"/>
              <a:t>   WHERE </a:t>
            </a:r>
            <a:r>
              <a:rPr lang="en-IN" sz="1750" i="1"/>
              <a:t>criteria</a:t>
            </a:r>
            <a:endParaRPr sz="1750"/>
          </a:p>
          <a:p>
            <a:pPr marL="0" lvl="0" indent="0" algn="l" rtl="0">
              <a:lnSpc>
                <a:spcPct val="90000"/>
              </a:lnSpc>
              <a:spcBef>
                <a:spcPts val="1000"/>
              </a:spcBef>
              <a:spcAft>
                <a:spcPts val="0"/>
              </a:spcAft>
              <a:buClr>
                <a:schemeClr val="dk1"/>
              </a:buClr>
              <a:buSzPts val="1750"/>
              <a:buNone/>
            </a:pPr>
            <a:r>
              <a:rPr lang="en-IN" sz="1750"/>
              <a:t>   GROUP BY </a:t>
            </a:r>
            <a:r>
              <a:rPr lang="en-IN" sz="1750" i="1"/>
              <a:t>columnName</a:t>
            </a:r>
            <a:endParaRPr sz="1750"/>
          </a:p>
          <a:p>
            <a:pPr marL="0" lvl="0" indent="0" algn="l" rtl="0">
              <a:lnSpc>
                <a:spcPct val="90000"/>
              </a:lnSpc>
              <a:spcBef>
                <a:spcPts val="1000"/>
              </a:spcBef>
              <a:spcAft>
                <a:spcPts val="0"/>
              </a:spcAft>
              <a:buClr>
                <a:schemeClr val="dk1"/>
              </a:buClr>
              <a:buSzPts val="1750"/>
              <a:buNone/>
            </a:pPr>
            <a:r>
              <a:rPr lang="en-IN" sz="1750"/>
              <a:t>   ORDER BY </a:t>
            </a:r>
            <a:r>
              <a:rPr lang="en-IN" sz="1750" i="1"/>
              <a:t>columnName</a:t>
            </a:r>
            <a:r>
              <a:rPr lang="en-IN" sz="1750"/>
              <a:t> ASC|DESC, ...</a:t>
            </a:r>
            <a:endParaRPr/>
          </a:p>
          <a:p>
            <a:pPr marL="0" lvl="0" indent="0" algn="l" rtl="0">
              <a:lnSpc>
                <a:spcPct val="90000"/>
              </a:lnSpc>
              <a:spcBef>
                <a:spcPts val="1000"/>
              </a:spcBef>
              <a:spcAft>
                <a:spcPts val="0"/>
              </a:spcAft>
              <a:buClr>
                <a:schemeClr val="dk1"/>
              </a:buClr>
              <a:buSzPts val="1750"/>
              <a:buNone/>
            </a:pPr>
            <a:r>
              <a:rPr lang="en-IN" sz="1750"/>
              <a:t>   HAVING </a:t>
            </a:r>
            <a:r>
              <a:rPr lang="en-IN" sz="1750" i="1"/>
              <a:t>groupConstraints</a:t>
            </a:r>
            <a:endParaRPr sz="1750"/>
          </a:p>
          <a:p>
            <a:pPr marL="0" lvl="0" indent="0" algn="l" rtl="0">
              <a:lnSpc>
                <a:spcPct val="90000"/>
              </a:lnSpc>
              <a:spcBef>
                <a:spcPts val="1000"/>
              </a:spcBef>
              <a:spcAft>
                <a:spcPts val="0"/>
              </a:spcAft>
              <a:buClr>
                <a:schemeClr val="dk1"/>
              </a:buClr>
              <a:buSzPts val="1750"/>
              <a:buNone/>
            </a:pPr>
            <a:r>
              <a:rPr lang="en-IN" sz="1750"/>
              <a:t>   LIMIT </a:t>
            </a:r>
            <a:r>
              <a:rPr lang="en-IN" sz="1750" i="1"/>
              <a:t>count</a:t>
            </a:r>
            <a:r>
              <a:rPr lang="en-IN" sz="1750"/>
              <a:t> | </a:t>
            </a:r>
            <a:r>
              <a:rPr lang="en-IN" sz="1750" i="1"/>
              <a:t>offset count</a:t>
            </a:r>
            <a:endParaRPr sz="1750"/>
          </a:p>
          <a:p>
            <a:pPr marL="0" lvl="0" indent="0" algn="l" rtl="0">
              <a:lnSpc>
                <a:spcPct val="70000"/>
              </a:lnSpc>
              <a:spcBef>
                <a:spcPts val="1000"/>
              </a:spcBef>
              <a:spcAft>
                <a:spcPts val="0"/>
              </a:spcAft>
              <a:buClr>
                <a:schemeClr val="dk1"/>
              </a:buClr>
              <a:buSzPts val="1750"/>
              <a:buNone/>
            </a:pPr>
            <a:endParaRPr sz="17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p:nvPr/>
        </p:nvSpPr>
        <p:spPr>
          <a:xfrm>
            <a:off x="514350" y="489857"/>
            <a:ext cx="11103429" cy="588366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0A8464"/>
                </a:solidFill>
                <a:latin typeface="Verdana"/>
                <a:ea typeface="Verdana"/>
                <a:cs typeface="Verdana"/>
                <a:sym typeface="Verdana"/>
              </a:rPr>
              <a:t>Deleting Rows - </a:t>
            </a:r>
            <a:r>
              <a:rPr lang="en-IN" sz="2000" b="1">
                <a:solidFill>
                  <a:srgbClr val="0A8464"/>
                </a:solidFill>
                <a:latin typeface="Courier New"/>
                <a:ea typeface="Courier New"/>
                <a:cs typeface="Courier New"/>
                <a:sym typeface="Courier New"/>
              </a:rPr>
              <a:t>DELETE FROM</a:t>
            </a:r>
            <a:endParaRPr sz="2000" b="1">
              <a:solidFill>
                <a:srgbClr val="666666"/>
              </a:solidFill>
              <a:latin typeface="Arial"/>
              <a:ea typeface="Arial"/>
              <a:cs typeface="Arial"/>
              <a:sym typeface="Arial"/>
            </a:endParaRPr>
          </a:p>
          <a:p>
            <a:pPr marL="0" marR="0" lvl="0" indent="0" algn="just" rtl="0">
              <a:spcBef>
                <a:spcPts val="600"/>
              </a:spcBef>
              <a:spcAft>
                <a:spcPts val="0"/>
              </a:spcAft>
              <a:buNone/>
            </a:pPr>
            <a:r>
              <a:rPr lang="en-IN" sz="1800">
                <a:solidFill>
                  <a:schemeClr val="dk1"/>
                </a:solidFill>
                <a:latin typeface="Arial"/>
                <a:ea typeface="Arial"/>
                <a:cs typeface="Arial"/>
                <a:sym typeface="Arial"/>
              </a:rPr>
              <a:t>Use the </a:t>
            </a:r>
            <a:r>
              <a:rPr lang="en-IN" sz="1800">
                <a:solidFill>
                  <a:schemeClr val="dk1"/>
                </a:solidFill>
                <a:latin typeface="Courier New"/>
                <a:ea typeface="Courier New"/>
                <a:cs typeface="Courier New"/>
                <a:sym typeface="Courier New"/>
              </a:rPr>
              <a:t>DELELE FROM</a:t>
            </a:r>
            <a:r>
              <a:rPr lang="en-IN" sz="1800">
                <a:solidFill>
                  <a:schemeClr val="dk1"/>
                </a:solidFill>
                <a:latin typeface="Arial"/>
                <a:ea typeface="Arial"/>
                <a:cs typeface="Arial"/>
                <a:sym typeface="Arial"/>
              </a:rPr>
              <a:t> command to delete row(s) from a table, with the following syntax:</a:t>
            </a:r>
            <a:endParaRPr/>
          </a:p>
          <a:p>
            <a:pPr marL="0" marR="0" lvl="0" indent="0" algn="l" rtl="0">
              <a:spcBef>
                <a:spcPts val="400"/>
              </a:spcBef>
              <a:spcAft>
                <a:spcPts val="0"/>
              </a:spcAft>
              <a:buNone/>
            </a:pPr>
            <a:r>
              <a:rPr lang="en-IN" sz="1800">
                <a:solidFill>
                  <a:srgbClr val="009900"/>
                </a:solidFill>
                <a:latin typeface="Courier New"/>
                <a:ea typeface="Courier New"/>
                <a:cs typeface="Courier New"/>
                <a:sym typeface="Courier New"/>
              </a:rPr>
              <a:t>-- Delete all rows from the table. Use with extreme care! Records are NOT recoverable!!!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DELETE FROM </a:t>
            </a:r>
            <a:r>
              <a:rPr lang="en-IN" sz="1800" i="1">
                <a:solidFill>
                  <a:schemeClr val="dk1"/>
                </a:solidFill>
                <a:latin typeface="Courier New"/>
                <a:ea typeface="Courier New"/>
                <a:cs typeface="Courier New"/>
                <a:sym typeface="Courier New"/>
              </a:rPr>
              <a:t>tableName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009900"/>
                </a:solidFill>
                <a:latin typeface="Courier New"/>
                <a:ea typeface="Courier New"/>
                <a:cs typeface="Courier New"/>
                <a:sym typeface="Courier New"/>
              </a:rPr>
              <a:t>-- Delete only row(s) that meets the </a:t>
            </a:r>
            <a:r>
              <a:rPr lang="en-IN" sz="1800" i="1">
                <a:solidFill>
                  <a:srgbClr val="009900"/>
                </a:solidFill>
                <a:latin typeface="Courier New"/>
                <a:ea typeface="Courier New"/>
                <a:cs typeface="Courier New"/>
                <a:sym typeface="Courier New"/>
              </a:rPr>
              <a:t>criteria</a:t>
            </a:r>
            <a:endParaRPr sz="1800">
              <a:solidFill>
                <a:schemeClr val="dk1"/>
              </a:solidFill>
              <a:latin typeface="Arial"/>
              <a:ea typeface="Arial"/>
              <a:cs typeface="Arial"/>
              <a:sym typeface="Arial"/>
            </a:endParaRPr>
          </a:p>
          <a:p>
            <a:pPr marL="0" marR="0" lvl="0" indent="0" algn="just" rtl="0">
              <a:spcBef>
                <a:spcPts val="400"/>
              </a:spcBef>
              <a:spcAft>
                <a:spcPts val="0"/>
              </a:spcAft>
              <a:buNone/>
            </a:pPr>
            <a:r>
              <a:rPr lang="en-IN" sz="1800">
                <a:solidFill>
                  <a:schemeClr val="dk1"/>
                </a:solidFill>
                <a:latin typeface="Courier New"/>
                <a:ea typeface="Courier New"/>
                <a:cs typeface="Courier New"/>
                <a:sym typeface="Courier New"/>
              </a:rPr>
              <a:t>DELETE FROM </a:t>
            </a:r>
            <a:r>
              <a:rPr lang="en-IN" sz="1800" i="1">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WHERE </a:t>
            </a:r>
            <a:r>
              <a:rPr lang="en-IN" sz="1800" i="1">
                <a:solidFill>
                  <a:schemeClr val="dk1"/>
                </a:solidFill>
                <a:latin typeface="Courier New"/>
                <a:ea typeface="Courier New"/>
                <a:cs typeface="Courier New"/>
                <a:sym typeface="Courier New"/>
              </a:rPr>
              <a:t>criteria</a:t>
            </a:r>
            <a:endParaRPr sz="1800">
              <a:solidFill>
                <a:schemeClr val="dk1"/>
              </a:solidFill>
              <a:latin typeface="Arial"/>
              <a:ea typeface="Arial"/>
              <a:cs typeface="Arial"/>
              <a:sym typeface="Arial"/>
            </a:endParaRPr>
          </a:p>
          <a:p>
            <a:pPr marL="0" marR="0" lvl="0" indent="0" algn="just" rtl="0">
              <a:spcBef>
                <a:spcPts val="1200"/>
              </a:spcBef>
              <a:spcAft>
                <a:spcPts val="0"/>
              </a:spcAft>
              <a:buNone/>
            </a:pPr>
            <a:r>
              <a:rPr lang="en-IN" sz="1800">
                <a:solidFill>
                  <a:schemeClr val="dk1"/>
                </a:solidFill>
                <a:latin typeface="Arial"/>
                <a:ea typeface="Arial"/>
                <a:cs typeface="Arial"/>
                <a:sym typeface="Arial"/>
              </a:rPr>
              <a:t>For example,</a:t>
            </a:r>
            <a:endParaRPr/>
          </a:p>
          <a:p>
            <a:pPr marL="0" marR="0" lvl="0" indent="0" algn="l" rtl="0">
              <a:spcBef>
                <a:spcPts val="40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DELETE FROM products WHERE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name LIKE 'Pencil%';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Query OK, 2 row affected (0.00 sec)</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009900"/>
                </a:solidFill>
                <a:latin typeface="Courier New"/>
                <a:ea typeface="Courier New"/>
                <a:cs typeface="Courier New"/>
                <a:sym typeface="Courier New"/>
              </a:rPr>
              <a:t>-- Use this with extreme care, as the deleted records are irrecoverable!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DELETE FROM products;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Query OK, 3 rows affected (0.00 sec)</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a:t>
            </a:r>
            <a:endParaRPr sz="1800">
              <a:solidFill>
                <a:schemeClr val="dk1"/>
              </a:solidFill>
              <a:latin typeface="Arial"/>
              <a:ea typeface="Arial"/>
              <a:cs typeface="Arial"/>
              <a:sym typeface="Arial"/>
            </a:endParaRPr>
          </a:p>
          <a:p>
            <a:pPr marL="0" marR="0" lvl="0" indent="0" algn="just" rtl="0">
              <a:spcBef>
                <a:spcPts val="400"/>
              </a:spcBef>
              <a:spcAft>
                <a:spcPts val="0"/>
              </a:spcAft>
              <a:buNone/>
            </a:pPr>
            <a:r>
              <a:rPr lang="en-IN" sz="1800">
                <a:solidFill>
                  <a:schemeClr val="dk1"/>
                </a:solidFill>
                <a:latin typeface="Courier New"/>
                <a:ea typeface="Courier New"/>
                <a:cs typeface="Courier New"/>
                <a:sym typeface="Courier New"/>
              </a:rPr>
              <a:t>Empty set (0.00 sec)</a:t>
            </a: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p:nvPr/>
        </p:nvSpPr>
        <p:spPr>
          <a:xfrm>
            <a:off x="612321" y="432562"/>
            <a:ext cx="10923814" cy="605723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3200" b="1">
                <a:solidFill>
                  <a:srgbClr val="0A8464"/>
                </a:solidFill>
                <a:latin typeface="Verdana"/>
                <a:ea typeface="Verdana"/>
                <a:cs typeface="Verdana"/>
                <a:sym typeface="Verdana"/>
              </a:rPr>
              <a:t>Loading/Exporting Data from/to a Text File</a:t>
            </a:r>
            <a:endParaRPr sz="2800" b="1">
              <a:solidFill>
                <a:srgbClr val="666666"/>
              </a:solidFill>
              <a:latin typeface="Arial"/>
              <a:ea typeface="Arial"/>
              <a:cs typeface="Arial"/>
              <a:sym typeface="Arial"/>
            </a:endParaRPr>
          </a:p>
          <a:p>
            <a:pPr marL="0" marR="0" lvl="0" indent="0" algn="l" rtl="0">
              <a:lnSpc>
                <a:spcPct val="120000"/>
              </a:lnSpc>
              <a:spcBef>
                <a:spcPts val="1200"/>
              </a:spcBef>
              <a:spcAft>
                <a:spcPts val="0"/>
              </a:spcAft>
              <a:buNone/>
            </a:pPr>
            <a:r>
              <a:rPr lang="en-IN" sz="2800" b="1">
                <a:solidFill>
                  <a:srgbClr val="444444"/>
                </a:solidFill>
                <a:latin typeface="Courier New"/>
                <a:ea typeface="Courier New"/>
                <a:cs typeface="Courier New"/>
                <a:sym typeface="Courier New"/>
              </a:rPr>
              <a:t>LOAD DATA LOCAL INFILE ... INTO TABLE ...</a:t>
            </a:r>
            <a:endParaRPr sz="24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2000">
                <a:solidFill>
                  <a:schemeClr val="dk1"/>
                </a:solidFill>
                <a:latin typeface="Arial"/>
                <a:ea typeface="Arial"/>
                <a:cs typeface="Arial"/>
                <a:sym typeface="Arial"/>
              </a:rPr>
              <a:t>Besides using </a:t>
            </a:r>
            <a:r>
              <a:rPr lang="en-IN" sz="2000">
                <a:solidFill>
                  <a:schemeClr val="dk1"/>
                </a:solidFill>
                <a:latin typeface="Courier New"/>
                <a:ea typeface="Courier New"/>
                <a:cs typeface="Courier New"/>
                <a:sym typeface="Courier New"/>
              </a:rPr>
              <a:t>INSERT </a:t>
            </a:r>
            <a:r>
              <a:rPr lang="en-IN" sz="2000">
                <a:solidFill>
                  <a:schemeClr val="dk1"/>
                </a:solidFill>
                <a:latin typeface="Arial"/>
                <a:ea typeface="Arial"/>
                <a:cs typeface="Arial"/>
                <a:sym typeface="Arial"/>
              </a:rPr>
              <a:t>commands to insert rows, you could keep your </a:t>
            </a:r>
            <a:r>
              <a:rPr lang="en-IN" sz="2000" i="1">
                <a:solidFill>
                  <a:schemeClr val="dk1"/>
                </a:solidFill>
                <a:latin typeface="Arial"/>
                <a:ea typeface="Arial"/>
                <a:cs typeface="Arial"/>
                <a:sym typeface="Arial"/>
              </a:rPr>
              <a:t>raw data</a:t>
            </a:r>
            <a:r>
              <a:rPr lang="en-IN" sz="2000">
                <a:solidFill>
                  <a:schemeClr val="dk1"/>
                </a:solidFill>
                <a:latin typeface="Arial"/>
                <a:ea typeface="Arial"/>
                <a:cs typeface="Arial"/>
                <a:sym typeface="Arial"/>
              </a:rPr>
              <a:t> in a text file, and load them into the table via the </a:t>
            </a:r>
            <a:r>
              <a:rPr lang="en-IN" sz="2000">
                <a:solidFill>
                  <a:schemeClr val="dk1"/>
                </a:solidFill>
                <a:latin typeface="Courier New"/>
                <a:ea typeface="Courier New"/>
                <a:cs typeface="Courier New"/>
                <a:sym typeface="Courier New"/>
              </a:rPr>
              <a:t>LOAD DATA</a:t>
            </a:r>
            <a:r>
              <a:rPr lang="en-IN" sz="2000">
                <a:solidFill>
                  <a:schemeClr val="dk1"/>
                </a:solidFill>
                <a:latin typeface="Arial"/>
                <a:ea typeface="Arial"/>
                <a:cs typeface="Arial"/>
                <a:sym typeface="Arial"/>
              </a:rPr>
              <a:t> command.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rgbClr val="E31B23"/>
                </a:solidFill>
                <a:latin typeface="Courier New"/>
                <a:ea typeface="Courier New"/>
                <a:cs typeface="Courier New"/>
                <a:sym typeface="Courier New"/>
              </a:rPr>
              <a:t>(For Windows)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Need to use forward-slash (instead of back-slash) as directory separator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LOAD DATA LOCAL INFILE 'd:/myProject/products_in.csv' INTO TABLE products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COLUMNS TERMINATED BY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LINES TERMINATED BY '\r\n';</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rgbClr val="E31B23"/>
                </a:solidFill>
                <a:latin typeface="Courier New"/>
                <a:ea typeface="Courier New"/>
                <a:cs typeface="Courier New"/>
                <a:sym typeface="Courier New"/>
              </a:rPr>
              <a:t>(For Macs)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LOAD DATA LOCAL INFILE '~/Documents/products_in.csv' INTO TABLE products</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b="1">
                <a:solidFill>
                  <a:schemeClr val="dk1"/>
                </a:solidFill>
                <a:latin typeface="Courier New"/>
                <a:ea typeface="Courier New"/>
                <a:cs typeface="Courier New"/>
                <a:sym typeface="Courier New"/>
              </a:rPr>
              <a:t>         COLUMNS TERMINATED BY ',';</a:t>
            </a:r>
            <a:endParaRPr sz="2400">
              <a:solidFill>
                <a:schemeClr val="dk1"/>
              </a:solidFill>
              <a:latin typeface="Arial"/>
              <a:ea typeface="Arial"/>
              <a:cs typeface="Arial"/>
              <a:sym typeface="Arial"/>
            </a:endParaRPr>
          </a:p>
          <a:p>
            <a:pPr marL="0" marR="0" lvl="0" indent="0" algn="l" rtl="0">
              <a:lnSpc>
                <a:spcPct val="115000"/>
              </a:lnSpc>
              <a:spcBef>
                <a:spcPts val="60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a:t>
            </a:r>
            <a:endParaRPr sz="2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p:nvPr/>
        </p:nvSpPr>
        <p:spPr>
          <a:xfrm>
            <a:off x="302078" y="145673"/>
            <a:ext cx="10834007" cy="659770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444444"/>
                </a:solidFill>
                <a:latin typeface="Courier New"/>
                <a:ea typeface="Courier New"/>
                <a:cs typeface="Courier New"/>
                <a:sym typeface="Courier New"/>
              </a:rPr>
              <a:t>MariaDB import</a:t>
            </a:r>
            <a:r>
              <a:rPr lang="en-IN" sz="2800" b="1">
                <a:solidFill>
                  <a:srgbClr val="444444"/>
                </a:solidFill>
                <a:latin typeface="Verdana"/>
                <a:ea typeface="Verdana"/>
                <a:cs typeface="Verdana"/>
                <a:sym typeface="Verdana"/>
              </a:rPr>
              <a:t> Utility Program</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600">
                <a:solidFill>
                  <a:schemeClr val="dk1"/>
                </a:solidFill>
                <a:latin typeface="Arial"/>
                <a:ea typeface="Arial"/>
                <a:cs typeface="Arial"/>
                <a:sym typeface="Arial"/>
              </a:rPr>
              <a:t>You can also use the </a:t>
            </a:r>
            <a:r>
              <a:rPr lang="en-IN" sz="1600">
                <a:solidFill>
                  <a:schemeClr val="dk1"/>
                </a:solidFill>
                <a:latin typeface="Courier New"/>
                <a:ea typeface="Courier New"/>
                <a:cs typeface="Courier New"/>
                <a:sym typeface="Courier New"/>
              </a:rPr>
              <a:t>MariaDB import</a:t>
            </a:r>
            <a:r>
              <a:rPr lang="en-IN" sz="1600">
                <a:solidFill>
                  <a:schemeClr val="dk1"/>
                </a:solidFill>
                <a:latin typeface="Arial"/>
                <a:ea typeface="Arial"/>
                <a:cs typeface="Arial"/>
                <a:sym typeface="Arial"/>
              </a:rPr>
              <a:t> utility program to load data from a text file.</a:t>
            </a:r>
            <a:endParaRPr/>
          </a:p>
          <a:p>
            <a:pPr marL="0" marR="0" lvl="0" indent="0" algn="l" rtl="0">
              <a:lnSpc>
                <a:spcPct val="115000"/>
              </a:lnSpc>
              <a:spcBef>
                <a:spcPts val="400"/>
              </a:spcBef>
              <a:spcAft>
                <a:spcPts val="0"/>
              </a:spcAft>
              <a:buNone/>
            </a:pPr>
            <a:r>
              <a:rPr lang="en-IN" sz="1600">
                <a:solidFill>
                  <a:srgbClr val="009900"/>
                </a:solidFill>
                <a:latin typeface="Courier New"/>
                <a:ea typeface="Courier New"/>
                <a:cs typeface="Courier New"/>
                <a:sym typeface="Courier New"/>
              </a:rPr>
              <a:t>-- SYNTAX</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MariaDB import -u </a:t>
            </a:r>
            <a:r>
              <a:rPr lang="en-IN" sz="1600" b="1" i="1">
                <a:solidFill>
                  <a:schemeClr val="dk1"/>
                </a:solidFill>
                <a:latin typeface="Courier New"/>
                <a:ea typeface="Courier New"/>
                <a:cs typeface="Courier New"/>
                <a:sym typeface="Courier New"/>
              </a:rPr>
              <a:t>username</a:t>
            </a:r>
            <a:r>
              <a:rPr lang="en-IN" sz="1600" b="1">
                <a:solidFill>
                  <a:schemeClr val="dk1"/>
                </a:solidFill>
                <a:latin typeface="Courier New"/>
                <a:ea typeface="Courier New"/>
                <a:cs typeface="Courier New"/>
                <a:sym typeface="Courier New"/>
              </a:rPr>
              <a:t> -p --local </a:t>
            </a:r>
            <a:r>
              <a:rPr lang="en-IN" sz="1600" b="1" i="1">
                <a:solidFill>
                  <a:schemeClr val="dk1"/>
                </a:solidFill>
                <a:latin typeface="Courier New"/>
                <a:ea typeface="Courier New"/>
                <a:cs typeface="Courier New"/>
                <a:sym typeface="Courier New"/>
              </a:rPr>
              <a:t>databaseName</a:t>
            </a:r>
            <a:r>
              <a:rPr lang="en-IN" sz="1600" b="1">
                <a:solidFill>
                  <a:schemeClr val="dk1"/>
                </a:solidFill>
                <a:latin typeface="Courier New"/>
                <a:ea typeface="Courier New"/>
                <a:cs typeface="Courier New"/>
                <a:sym typeface="Courier New"/>
              </a:rPr>
              <a:t> </a:t>
            </a:r>
            <a:r>
              <a:rPr lang="en-IN" sz="1600" b="1" i="1">
                <a:solidFill>
                  <a:schemeClr val="dk1"/>
                </a:solidFill>
                <a:latin typeface="Courier New"/>
                <a:ea typeface="Courier New"/>
                <a:cs typeface="Courier New"/>
                <a:sym typeface="Courier New"/>
              </a:rPr>
              <a:t>tableName</a:t>
            </a:r>
            <a:r>
              <a:rPr lang="en-IN" sz="1600" b="1">
                <a:solidFill>
                  <a:schemeClr val="dk1"/>
                </a:solidFill>
                <a:latin typeface="Courier New"/>
                <a:ea typeface="Courier New"/>
                <a:cs typeface="Courier New"/>
                <a:sym typeface="Courier New"/>
              </a:rPr>
              <a:t>.tsv</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The raw data must be kept in a TSV (Tab-Separated Values) file with filename the same as tablename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Windows)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cd </a:t>
            </a:r>
            <a:r>
              <a:rPr lang="en-IN" sz="1600" b="1" i="1">
                <a:solidFill>
                  <a:srgbClr val="E31B23"/>
                </a:solidFill>
                <a:latin typeface="Courier New"/>
                <a:ea typeface="Courier New"/>
                <a:cs typeface="Courier New"/>
                <a:sym typeface="Courier New"/>
              </a:rPr>
              <a:t>path-to-MariaDB -bin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MariaDB import -u root -p --local geodb d:/myProject/products.tsv</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 /usr/local/MariaDB /bin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./MariaDB import -u root -p --local geodb ~/Documents/products.tsv</a:t>
            </a:r>
            <a:endParaRPr sz="16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SELECT ... INTO OUTFILE ...</a:t>
            </a:r>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For Windows)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MariaDB &gt; </a:t>
            </a:r>
            <a:r>
              <a:rPr lang="en-IN" sz="1600" b="1">
                <a:solidFill>
                  <a:schemeClr val="dk1"/>
                </a:solidFill>
                <a:latin typeface="Calibri"/>
                <a:ea typeface="Calibri"/>
                <a:cs typeface="Calibri"/>
                <a:sym typeface="Calibri"/>
              </a:rPr>
              <a:t>SELECT * FROM products INTO OUTFILE 'd:/myProject/products_out.csv'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         COLUMNS TERMINATED BY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         LINES TERMINATED BY '\r\n';</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(For Macs)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a:solidFill>
                  <a:schemeClr val="dk1"/>
                </a:solidFill>
                <a:latin typeface="Calibri"/>
                <a:ea typeface="Calibri"/>
                <a:cs typeface="Calibri"/>
                <a:sym typeface="Calibri"/>
              </a:rPr>
              <a:t>MariaDB &gt; </a:t>
            </a:r>
            <a:r>
              <a:rPr lang="en-IN" sz="1600" b="1">
                <a:solidFill>
                  <a:schemeClr val="dk1"/>
                </a:solidFill>
                <a:latin typeface="Calibri"/>
                <a:ea typeface="Calibri"/>
                <a:cs typeface="Calibri"/>
                <a:sym typeface="Calibri"/>
              </a:rPr>
              <a:t>SELECT * FROM products INTO OUTFILE '~/Documents/products_out.csv'</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600" b="1">
                <a:solidFill>
                  <a:schemeClr val="dk1"/>
                </a:solidFill>
                <a:latin typeface="Calibri"/>
                <a:ea typeface="Calibri"/>
                <a:cs typeface="Calibri"/>
                <a:sym typeface="Calibri"/>
              </a:rPr>
              <a:t>         COLUMNS TERMINATED BY ',';</a:t>
            </a:r>
            <a:endParaRPr sz="16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p:nvPr/>
        </p:nvSpPr>
        <p:spPr>
          <a:xfrm>
            <a:off x="416377" y="643819"/>
            <a:ext cx="10940143" cy="516705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0A8464"/>
                </a:solidFill>
                <a:latin typeface="Verdana"/>
                <a:ea typeface="Verdana"/>
                <a:cs typeface="Verdana"/>
                <a:sym typeface="Verdana"/>
              </a:rPr>
              <a:t>Running a SQL Script</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Instead of manually entering each of the SQL statements, you can keep many SQL statements in a text file, called SQL script, and run the script.</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b="1">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source d:/myProject/load_products.sql</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Calibri"/>
              <a:buAutoNum type="arabicPeriod"/>
            </a:pPr>
            <a:r>
              <a:rPr lang="en-IN" sz="1600">
                <a:solidFill>
                  <a:schemeClr val="dk1"/>
                </a:solidFill>
                <a:latin typeface="Courier New"/>
                <a:ea typeface="Courier New"/>
                <a:cs typeface="Courier New"/>
                <a:sym typeface="Courier New"/>
              </a:rPr>
              <a:t>MariaDB </a:t>
            </a:r>
            <a:r>
              <a:rPr lang="en-IN" sz="1600" u="none" strike="noStrike">
                <a:solidFill>
                  <a:schemeClr val="dk1"/>
                </a:solidFill>
                <a:latin typeface="Courier New"/>
                <a:ea typeface="Courier New"/>
                <a:cs typeface="Courier New"/>
                <a:sym typeface="Courier New"/>
              </a:rPr>
              <a:t>&gt; </a:t>
            </a:r>
            <a:r>
              <a:rPr lang="en-IN" sz="1600" b="1" u="none" strike="noStrike">
                <a:solidFill>
                  <a:schemeClr val="dk1"/>
                </a:solidFill>
                <a:latin typeface="Courier New"/>
                <a:ea typeface="Courier New"/>
                <a:cs typeface="Courier New"/>
                <a:sym typeface="Courier New"/>
              </a:rPr>
              <a:t>source ~/Documents/load_products.sql</a:t>
            </a:r>
            <a:endParaRPr sz="2000" u="none" strike="noStrike">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800">
                <a:solidFill>
                  <a:schemeClr val="dk1"/>
                </a:solidFill>
                <a:latin typeface="Arial"/>
                <a:ea typeface="Arial"/>
                <a:cs typeface="Arial"/>
                <a:sym typeface="Arial"/>
              </a:rPr>
              <a:t>via the "batch mode" of the </a:t>
            </a:r>
            <a:r>
              <a:rPr lang="en-IN" sz="1800">
                <a:solidFill>
                  <a:schemeClr val="dk1"/>
                </a:solidFill>
                <a:latin typeface="Courier New"/>
                <a:ea typeface="Courier New"/>
                <a:cs typeface="Courier New"/>
                <a:sym typeface="Courier New"/>
              </a:rPr>
              <a:t>MariaDB </a:t>
            </a:r>
            <a:r>
              <a:rPr lang="en-IN" sz="1800">
                <a:solidFill>
                  <a:schemeClr val="dk1"/>
                </a:solidFill>
                <a:latin typeface="Arial"/>
                <a:ea typeface="Arial"/>
                <a:cs typeface="Arial"/>
                <a:sym typeface="Arial"/>
              </a:rPr>
              <a:t> client program, by re-directing the input from the script:</a:t>
            </a:r>
            <a:br>
              <a:rPr lang="en-IN" sz="1800">
                <a:solidFill>
                  <a:schemeClr val="dk1"/>
                </a:solidFill>
                <a:latin typeface="Arial"/>
                <a:ea typeface="Arial"/>
                <a:cs typeface="Arial"/>
                <a:sym typeface="Arial"/>
              </a:rPr>
            </a:br>
            <a:r>
              <a:rPr lang="en-IN" sz="1600" b="1">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cd </a:t>
            </a:r>
            <a:r>
              <a:rPr lang="en-IN" sz="1600" b="1" i="1">
                <a:solidFill>
                  <a:srgbClr val="E31B23"/>
                </a:solidFill>
                <a:latin typeface="Courier New"/>
                <a:ea typeface="Courier New"/>
                <a:cs typeface="Courier New"/>
                <a:sym typeface="Courier New"/>
              </a:rPr>
              <a:t>path-to-MariaDB -bin</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MariaDB  -u root -p geodb &lt; d:\myProject\load_products.sql</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 /usr/local/MariaDB /bin</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Calibri"/>
              <a:buAutoNum type="arabicPeriod"/>
            </a:pPr>
            <a:r>
              <a:rPr lang="en-IN" sz="1600" u="none" strike="noStrike">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MariaDB </a:t>
            </a:r>
            <a:r>
              <a:rPr lang="en-IN" sz="1600" b="1" u="none" strike="noStrike">
                <a:solidFill>
                  <a:schemeClr val="dk1"/>
                </a:solidFill>
                <a:latin typeface="Courier New"/>
                <a:ea typeface="Courier New"/>
                <a:cs typeface="Courier New"/>
                <a:sym typeface="Courier New"/>
              </a:rPr>
              <a:t> -u root -p </a:t>
            </a:r>
            <a:r>
              <a:rPr lang="en-IN" sz="1600" b="1">
                <a:solidFill>
                  <a:schemeClr val="dk1"/>
                </a:solidFill>
                <a:latin typeface="Courier New"/>
                <a:ea typeface="Courier New"/>
                <a:cs typeface="Courier New"/>
                <a:sym typeface="Courier New"/>
              </a:rPr>
              <a:t>geodb</a:t>
            </a:r>
            <a:r>
              <a:rPr lang="en-IN" sz="1600" b="1" u="none" strike="noStrike">
                <a:solidFill>
                  <a:schemeClr val="dk1"/>
                </a:solidFill>
                <a:latin typeface="Courier New"/>
                <a:ea typeface="Courier New"/>
                <a:cs typeface="Courier New"/>
                <a:sym typeface="Courier New"/>
              </a:rPr>
              <a:t> &lt; ~\Documents\load_products.sql</a:t>
            </a:r>
            <a:endParaRPr sz="2000" u="none"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p:nvPr/>
        </p:nvSpPr>
        <p:spPr>
          <a:xfrm>
            <a:off x="0" y="0"/>
            <a:ext cx="12192000" cy="691202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400" b="1">
                <a:solidFill>
                  <a:srgbClr val="444444"/>
                </a:solidFill>
                <a:latin typeface="Verdana"/>
                <a:ea typeface="Verdana"/>
                <a:cs typeface="Verdana"/>
                <a:sym typeface="Verdana"/>
              </a:rPr>
              <a:t>Querying</a:t>
            </a:r>
            <a:endParaRPr sz="1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400">
                <a:solidFill>
                  <a:schemeClr val="dk1"/>
                </a:solidFill>
                <a:latin typeface="Arial"/>
                <a:ea typeface="Arial"/>
                <a:cs typeface="Arial"/>
                <a:sym typeface="Arial"/>
              </a:rPr>
              <a:t>Similarly, we can use </a:t>
            </a:r>
            <a:r>
              <a:rPr lang="en-IN" sz="1400">
                <a:solidFill>
                  <a:schemeClr val="dk1"/>
                </a:solidFill>
                <a:latin typeface="Courier New"/>
                <a:ea typeface="Courier New"/>
                <a:cs typeface="Courier New"/>
                <a:sym typeface="Courier New"/>
              </a:rPr>
              <a:t>SELECT</a:t>
            </a:r>
            <a:r>
              <a:rPr lang="en-IN" sz="1400">
                <a:solidFill>
                  <a:schemeClr val="dk1"/>
                </a:solidFill>
                <a:latin typeface="Arial"/>
                <a:ea typeface="Arial"/>
                <a:cs typeface="Arial"/>
                <a:sym typeface="Arial"/>
              </a:rPr>
              <a:t> with </a:t>
            </a:r>
            <a:r>
              <a:rPr lang="en-IN" sz="1400">
                <a:solidFill>
                  <a:schemeClr val="dk1"/>
                </a:solidFill>
                <a:latin typeface="Courier New"/>
                <a:ea typeface="Courier New"/>
                <a:cs typeface="Courier New"/>
                <a:sym typeface="Courier New"/>
              </a:rPr>
              <a:t>JOIN</a:t>
            </a:r>
            <a:r>
              <a:rPr lang="en-IN" sz="1400">
                <a:solidFill>
                  <a:schemeClr val="dk1"/>
                </a:solidFill>
                <a:latin typeface="Arial"/>
                <a:ea typeface="Arial"/>
                <a:cs typeface="Arial"/>
                <a:sym typeface="Arial"/>
              </a:rPr>
              <a:t> to query data from the 3 tables, for examples,</a:t>
            </a:r>
            <a:endParaRPr/>
          </a:p>
          <a:p>
            <a:pPr marL="0" marR="0" lvl="0" indent="0" algn="l" rtl="0">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products.name AS `Product Name`, price, suppliers.name AS `Supplier Name`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products_suppliers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JOIN products  ON products_suppliers.productID = products.productID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JOIN suppliers ON products_suppliers.supplierID = suppliers.supplierID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WHERE price &lt; 0.6;</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 Name | price | Supplier Name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0.52 | ABC Traders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0.52 | QQ Corp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6B    |  0.47 | XYZ Company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Define aliases for tablenames too</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p.name AS `Product Name`, s.name AS `Supplier Name`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products_suppliers AS ps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JOIN products AS p ON ps.productID = p.productID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JOIN suppliers AS s ON ps.supplierID = s.supplierID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WHERE p.name = 'Pencil 3B';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 Name | Supplier Name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ABC Traders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Pencil 3B    | QQ Corp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p:nvPr/>
        </p:nvSpPr>
        <p:spPr>
          <a:xfrm>
            <a:off x="0" y="1812"/>
            <a:ext cx="12192000" cy="663739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Using WHERE clause to join (legacy and not recommended)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p.name AS `Product Name`, s.name AS `Supplier Name`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FROM products AS p, products_suppliers AS ps, suppliers AS 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p.productID = ps.productID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AND ps.supplierID = s.supplierID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AND s.name = 'ABC Traders';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 Name | Supplier Name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3B    | ABC Traders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4B    | ABC Traders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Pencil 5B    | ABC Traders   |</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2000">
                <a:solidFill>
                  <a:schemeClr val="dk1"/>
                </a:solidFill>
                <a:latin typeface="Arial"/>
                <a:ea typeface="Arial"/>
                <a:cs typeface="Arial"/>
                <a:sym typeface="Arial"/>
              </a:rPr>
              <a:t>The database diagram is as follows. Both </a:t>
            </a:r>
            <a:r>
              <a:rPr lang="en-IN" sz="2000">
                <a:solidFill>
                  <a:schemeClr val="dk1"/>
                </a:solidFill>
                <a:latin typeface="Courier New"/>
                <a:ea typeface="Courier New"/>
                <a:cs typeface="Courier New"/>
                <a:sym typeface="Courier New"/>
              </a:rPr>
              <a:t>products</a:t>
            </a:r>
            <a:r>
              <a:rPr lang="en-IN" sz="2000">
                <a:solidFill>
                  <a:schemeClr val="dk1"/>
                </a:solidFill>
                <a:latin typeface="Arial"/>
                <a:ea typeface="Arial"/>
                <a:cs typeface="Arial"/>
                <a:sym typeface="Arial"/>
              </a:rPr>
              <a:t> and </a:t>
            </a:r>
            <a:r>
              <a:rPr lang="en-IN" sz="2000">
                <a:solidFill>
                  <a:schemeClr val="dk1"/>
                </a:solidFill>
                <a:latin typeface="Courier New"/>
                <a:ea typeface="Courier New"/>
                <a:cs typeface="Courier New"/>
                <a:sym typeface="Courier New"/>
              </a:rPr>
              <a:t>suppliers</a:t>
            </a:r>
            <a:r>
              <a:rPr lang="en-IN" sz="2000">
                <a:solidFill>
                  <a:schemeClr val="dk1"/>
                </a:solidFill>
                <a:latin typeface="Arial"/>
                <a:ea typeface="Arial"/>
                <a:cs typeface="Arial"/>
                <a:sym typeface="Arial"/>
              </a:rPr>
              <a:t> tables exhibit a one-to-many relationship to the junction table. The many-to-many relationship is supported via the junction table.</a:t>
            </a:r>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3" descr="Database diagram"/>
          <p:cNvPicPr preferRelativeResize="0"/>
          <p:nvPr/>
        </p:nvPicPr>
        <p:blipFill rotWithShape="1">
          <a:blip r:embed="rId3">
            <a:alphaModFix/>
          </a:blip>
          <a:srcRect/>
          <a:stretch/>
        </p:blipFill>
        <p:spPr>
          <a:xfrm>
            <a:off x="1738648" y="257578"/>
            <a:ext cx="8757634" cy="6484512"/>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25759" y="22538"/>
            <a:ext cx="5486400" cy="14746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IN" b="1"/>
              <a:t>One-to-one Relationship</a:t>
            </a:r>
            <a:br>
              <a:rPr lang="en-IN" b="1"/>
            </a:br>
            <a:endParaRPr/>
          </a:p>
        </p:txBody>
      </p:sp>
      <p:sp>
        <p:nvSpPr>
          <p:cNvPr id="338" name="Google Shape;338;p44"/>
          <p:cNvSpPr txBox="1">
            <a:spLocks noGrp="1"/>
          </p:cNvSpPr>
          <p:nvPr>
            <p:ph type="body" idx="2"/>
          </p:nvPr>
        </p:nvSpPr>
        <p:spPr>
          <a:xfrm>
            <a:off x="0" y="1497169"/>
            <a:ext cx="5357610" cy="43718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sz="2400"/>
              <a:t>Suppose that some products have </a:t>
            </a:r>
            <a:r>
              <a:rPr lang="en-IN" sz="2400" i="1"/>
              <a:t>optional</a:t>
            </a:r>
            <a:r>
              <a:rPr lang="en-IN" sz="2400"/>
              <a:t> data (e.g., photo, comment). </a:t>
            </a:r>
            <a:endParaRPr sz="2400"/>
          </a:p>
          <a:p>
            <a:pPr marL="0" lvl="0" indent="0" algn="l" rtl="0">
              <a:lnSpc>
                <a:spcPct val="90000"/>
              </a:lnSpc>
              <a:spcBef>
                <a:spcPts val="1000"/>
              </a:spcBef>
              <a:spcAft>
                <a:spcPts val="0"/>
              </a:spcAft>
              <a:buClr>
                <a:schemeClr val="dk1"/>
              </a:buClr>
              <a:buSzPts val="2400"/>
              <a:buNone/>
            </a:pPr>
            <a:r>
              <a:rPr lang="en-IN" sz="2400"/>
              <a:t>Instead of keeping these optional data in the products table, it is more efficient to create another table called product_details, and link it to products with a </a:t>
            </a:r>
            <a:r>
              <a:rPr lang="en-IN" sz="2400" i="1"/>
              <a:t>one-to-one relationship</a:t>
            </a:r>
            <a:r>
              <a:rPr lang="en-IN" sz="2400"/>
              <a:t>, as illustrated.</a:t>
            </a:r>
            <a:endParaRPr sz="2400"/>
          </a:p>
        </p:txBody>
      </p:sp>
      <p:pic>
        <p:nvPicPr>
          <p:cNvPr id="339" name="Google Shape;339;p44" descr="Database diagram"/>
          <p:cNvPicPr preferRelativeResize="0">
            <a:picLocks noGrp="1"/>
          </p:cNvPicPr>
          <p:nvPr>
            <p:ph type="body" idx="1"/>
          </p:nvPr>
        </p:nvPicPr>
        <p:blipFill rotWithShape="1">
          <a:blip r:embed="rId3">
            <a:alphaModFix/>
          </a:blip>
          <a:srcRect/>
          <a:stretch/>
        </p:blipFill>
        <p:spPr>
          <a:xfrm>
            <a:off x="5576553" y="759854"/>
            <a:ext cx="6387920" cy="5109134"/>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p:nvPr/>
        </p:nvSpPr>
        <p:spPr>
          <a:xfrm>
            <a:off x="0" y="0"/>
            <a:ext cx="12192000" cy="660244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CREATE TABLE product_details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productID  INT UNSIGNED   NOT NULL,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a:t>
            </a:r>
            <a:r>
              <a:rPr lang="en-IN" sz="1400" b="1">
                <a:solidFill>
                  <a:srgbClr val="009900"/>
                </a:solidFill>
                <a:latin typeface="Courier New"/>
                <a:ea typeface="Courier New"/>
                <a:cs typeface="Courier New"/>
                <a:sym typeface="Courier New"/>
              </a:rPr>
              <a:t>-- same data type as the parent table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comment    TEXT  NULL,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a:t>
            </a:r>
            <a:r>
              <a:rPr lang="en-IN" sz="1400" b="1">
                <a:solidFill>
                  <a:srgbClr val="009900"/>
                </a:solidFill>
                <a:latin typeface="Courier New"/>
                <a:ea typeface="Courier New"/>
                <a:cs typeface="Courier New"/>
                <a:sym typeface="Courier New"/>
              </a:rPr>
              <a:t>-- up to 64KB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PRIMARY KEY (productID),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FOREIGN KEY (productID) REFERENCES products (productID)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DESCRIBE product_details;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Field     | Type             | Null | Key | Default | Extra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productID | int(10) unsigned | NO   | PRI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comment   | text             | YES  |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SHOW CREATE TABLE product_details \G</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row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product_details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Table: CREATE TABLE `product_details`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`productID`  int(10) unsigned  NOT NULL,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`comment`    text,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PRIMARY KEY (`productID`),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CONSTRAINT `product_details_ibfk_1` FOREIGN KEY (`productID`) REFERENCES `products` (`productID`)</a:t>
            </a:r>
            <a:endParaRPr sz="1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400">
                <a:solidFill>
                  <a:schemeClr val="dk1"/>
                </a:solidFill>
                <a:latin typeface="Courier New"/>
                <a:ea typeface="Courier New"/>
                <a:cs typeface="Courier New"/>
                <a:sym typeface="Courier New"/>
              </a:rPr>
              <a:t>) ENGINE=InnoDB DEFAULT CHARSET=latin1</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p:nvPr/>
        </p:nvSpPr>
        <p:spPr>
          <a:xfrm>
            <a:off x="0" y="0"/>
            <a:ext cx="12192000" cy="6885731"/>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800" b="1">
                <a:solidFill>
                  <a:srgbClr val="0A8464"/>
                </a:solidFill>
                <a:latin typeface="Verdana"/>
                <a:ea typeface="Verdana"/>
                <a:cs typeface="Verdana"/>
                <a:sym typeface="Verdana"/>
              </a:rPr>
              <a:t>Backup and Restore</a:t>
            </a:r>
            <a:endParaRPr sz="18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Windows)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"cmd"</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cd </a:t>
            </a:r>
            <a:r>
              <a:rPr lang="en-IN" sz="1600" b="1" i="1">
                <a:solidFill>
                  <a:srgbClr val="E31B23"/>
                </a:solidFill>
                <a:latin typeface="Courier New"/>
                <a:ea typeface="Courier New"/>
                <a:cs typeface="Courier New"/>
                <a:sym typeface="Courier New"/>
              </a:rPr>
              <a:t>path-to-MariaDB -bin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MariaDB dump -u root -p --databases geodb &gt; "d:\myProject\backup_geodb.sql"</a:t>
            </a: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"terminal"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 /usr/local/MariaDB /bin</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./MariaDB dump -u root -p --databases geodb &gt; ~/Documents/backup_geodb.sql</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1600">
                <a:solidFill>
                  <a:schemeClr val="dk1"/>
                </a:solidFill>
                <a:latin typeface="Arial"/>
                <a:ea typeface="Arial"/>
                <a:cs typeface="Arial"/>
                <a:sym typeface="Arial"/>
              </a:rPr>
              <a:t>Study the output file, which contains </a:t>
            </a:r>
            <a:r>
              <a:rPr lang="en-IN" sz="1600">
                <a:solidFill>
                  <a:schemeClr val="dk1"/>
                </a:solidFill>
                <a:latin typeface="Courier New"/>
                <a:ea typeface="Courier New"/>
                <a:cs typeface="Courier New"/>
                <a:sym typeface="Courier New"/>
              </a:rPr>
              <a:t>CREATE DATABASE</a:t>
            </a:r>
            <a:r>
              <a:rPr lang="en-IN" sz="1600">
                <a:solidFill>
                  <a:schemeClr val="dk1"/>
                </a:solidFill>
                <a:latin typeface="Arial"/>
                <a:ea typeface="Arial"/>
                <a:cs typeface="Arial"/>
                <a:sym typeface="Arial"/>
              </a:rPr>
              <a:t>, </a:t>
            </a:r>
            <a:r>
              <a:rPr lang="en-IN" sz="1600">
                <a:solidFill>
                  <a:schemeClr val="dk1"/>
                </a:solidFill>
                <a:latin typeface="Courier New"/>
                <a:ea typeface="Courier New"/>
                <a:cs typeface="Courier New"/>
                <a:sym typeface="Courier New"/>
              </a:rPr>
              <a:t>CREATE TABLE</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INSERT</a:t>
            </a:r>
            <a:r>
              <a:rPr lang="en-IN" sz="1600">
                <a:solidFill>
                  <a:schemeClr val="dk1"/>
                </a:solidFill>
                <a:latin typeface="Arial"/>
                <a:ea typeface="Arial"/>
                <a:cs typeface="Arial"/>
                <a:sym typeface="Arial"/>
              </a:rPr>
              <a:t> statements to re-create the tables dumped.</a:t>
            </a:r>
            <a:endParaRPr/>
          </a:p>
          <a:p>
            <a:pPr marL="0" marR="0" lvl="0" indent="0" algn="just" rtl="0">
              <a:lnSpc>
                <a:spcPct val="115000"/>
              </a:lnSpc>
              <a:spcBef>
                <a:spcPts val="1000"/>
              </a:spcBef>
              <a:spcAft>
                <a:spcPts val="0"/>
              </a:spcAft>
              <a:buNone/>
            </a:pPr>
            <a:r>
              <a:rPr lang="en-IN" sz="1600">
                <a:solidFill>
                  <a:schemeClr val="dk1"/>
                </a:solidFill>
                <a:latin typeface="Arial"/>
                <a:ea typeface="Arial"/>
                <a:cs typeface="Arial"/>
                <a:sym typeface="Arial"/>
              </a:rPr>
              <a:t>The SYNTAX for the </a:t>
            </a:r>
            <a:r>
              <a:rPr lang="en-IN" sz="1600">
                <a:solidFill>
                  <a:schemeClr val="dk1"/>
                </a:solidFill>
                <a:latin typeface="Courier New"/>
                <a:ea typeface="Courier New"/>
                <a:cs typeface="Courier New"/>
                <a:sym typeface="Courier New"/>
              </a:rPr>
              <a:t>MariaDB dump</a:t>
            </a:r>
            <a:r>
              <a:rPr lang="en-IN" sz="1600">
                <a:solidFill>
                  <a:schemeClr val="dk1"/>
                </a:solidFill>
                <a:latin typeface="Arial"/>
                <a:ea typeface="Arial"/>
                <a:cs typeface="Arial"/>
                <a:sym typeface="Arial"/>
              </a:rPr>
              <a:t> utility program is as follows:</a:t>
            </a:r>
            <a:endParaRPr/>
          </a:p>
          <a:p>
            <a:pPr marL="0" marR="0" lvl="0" indent="0" algn="l" rtl="0">
              <a:lnSpc>
                <a:spcPct val="115000"/>
              </a:lnSpc>
              <a:spcBef>
                <a:spcPts val="400"/>
              </a:spcBef>
              <a:spcAft>
                <a:spcPts val="0"/>
              </a:spcAft>
              <a:buNone/>
            </a:pPr>
            <a:r>
              <a:rPr lang="en-IN" sz="1600">
                <a:solidFill>
                  <a:srgbClr val="009900"/>
                </a:solidFill>
                <a:latin typeface="Courier New"/>
                <a:ea typeface="Courier New"/>
                <a:cs typeface="Courier New"/>
                <a:sym typeface="Courier New"/>
              </a:rPr>
              <a:t>-- Dump selected databases with --databases option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MariaDB dump -u </a:t>
            </a:r>
            <a:r>
              <a:rPr lang="en-IN" sz="1600" i="1">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--databases </a:t>
            </a:r>
            <a:r>
              <a:rPr lang="en-IN" sz="1600" i="1">
                <a:solidFill>
                  <a:schemeClr val="dk1"/>
                </a:solidFill>
                <a:latin typeface="Courier New"/>
                <a:ea typeface="Courier New"/>
                <a:cs typeface="Courier New"/>
                <a:sym typeface="Courier New"/>
              </a:rPr>
              <a:t>database1Name</a:t>
            </a:r>
            <a:r>
              <a:rPr lang="en-IN" sz="1600">
                <a:solidFill>
                  <a:schemeClr val="dk1"/>
                </a:solidFill>
                <a:latin typeface="Courier New"/>
                <a:ea typeface="Courier New"/>
                <a:cs typeface="Courier New"/>
                <a:sym typeface="Courier New"/>
              </a:rPr>
              <a:t> [</a:t>
            </a:r>
            <a:r>
              <a:rPr lang="en-IN" sz="1600" i="1">
                <a:solidFill>
                  <a:schemeClr val="dk1"/>
                </a:solidFill>
                <a:latin typeface="Courier New"/>
                <a:ea typeface="Courier New"/>
                <a:cs typeface="Courier New"/>
                <a:sym typeface="Courier New"/>
              </a:rPr>
              <a:t>database2Name</a:t>
            </a:r>
            <a:r>
              <a:rPr lang="en-IN" sz="1600">
                <a:solidFill>
                  <a:schemeClr val="dk1"/>
                </a:solidFill>
                <a:latin typeface="Courier New"/>
                <a:ea typeface="Courier New"/>
                <a:cs typeface="Courier New"/>
                <a:sym typeface="Courier New"/>
              </a:rPr>
              <a:t> ...] &gt; </a:t>
            </a:r>
            <a:r>
              <a:rPr lang="en-IN" sz="1600" i="1">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all databases in the server with --all-databases option, except MariaDB .user table (for security)</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MariaDB dump -u root -p --all-databases --ignore-table=MariaDB .user &gt; </a:t>
            </a:r>
            <a:r>
              <a:rPr lang="en-IN" sz="1600" i="1">
                <a:solidFill>
                  <a:schemeClr val="dk1"/>
                </a:solidFill>
                <a:latin typeface="Courier New"/>
                <a:ea typeface="Courier New"/>
                <a:cs typeface="Courier New"/>
                <a:sym typeface="Courier New"/>
              </a:rPr>
              <a:t>backupServer</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all the tables of a particular database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MariaDB dump -u </a:t>
            </a:r>
            <a:r>
              <a:rPr lang="en-IN" sz="1600" i="1">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a:t>
            </a:r>
            <a:r>
              <a:rPr lang="en-IN" sz="1600" i="1">
                <a:solidFill>
                  <a:schemeClr val="dk1"/>
                </a:solidFill>
                <a:latin typeface="Courier New"/>
                <a:ea typeface="Courier New"/>
                <a:cs typeface="Courier New"/>
                <a:sym typeface="Courier New"/>
              </a:rPr>
              <a:t>databaseName</a:t>
            </a:r>
            <a:r>
              <a:rPr lang="en-IN" sz="1600">
                <a:solidFill>
                  <a:schemeClr val="dk1"/>
                </a:solidFill>
                <a:latin typeface="Courier New"/>
                <a:ea typeface="Courier New"/>
                <a:cs typeface="Courier New"/>
                <a:sym typeface="Courier New"/>
              </a:rPr>
              <a:t> &gt; </a:t>
            </a:r>
            <a:r>
              <a:rPr lang="en-IN" sz="1600" i="1">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Dump selected tables of a particular database</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&gt; MariaDB dump -u </a:t>
            </a:r>
            <a:r>
              <a:rPr lang="en-IN" sz="1600" i="1">
                <a:solidFill>
                  <a:schemeClr val="dk1"/>
                </a:solidFill>
                <a:latin typeface="Courier New"/>
                <a:ea typeface="Courier New"/>
                <a:cs typeface="Courier New"/>
                <a:sym typeface="Courier New"/>
              </a:rPr>
              <a:t>username</a:t>
            </a:r>
            <a:r>
              <a:rPr lang="en-IN" sz="1600">
                <a:solidFill>
                  <a:schemeClr val="dk1"/>
                </a:solidFill>
                <a:latin typeface="Courier New"/>
                <a:ea typeface="Courier New"/>
                <a:cs typeface="Courier New"/>
                <a:sym typeface="Courier New"/>
              </a:rPr>
              <a:t> -p </a:t>
            </a:r>
            <a:r>
              <a:rPr lang="en-IN" sz="1600" i="1">
                <a:solidFill>
                  <a:schemeClr val="dk1"/>
                </a:solidFill>
                <a:latin typeface="Courier New"/>
                <a:ea typeface="Courier New"/>
                <a:cs typeface="Courier New"/>
                <a:sym typeface="Courier New"/>
              </a:rPr>
              <a:t>databaseName</a:t>
            </a:r>
            <a:r>
              <a:rPr lang="en-IN" sz="1600">
                <a:solidFill>
                  <a:schemeClr val="dk1"/>
                </a:solidFill>
                <a:latin typeface="Courier New"/>
                <a:ea typeface="Courier New"/>
                <a:cs typeface="Courier New"/>
                <a:sym typeface="Courier New"/>
              </a:rPr>
              <a:t> </a:t>
            </a:r>
            <a:r>
              <a:rPr lang="en-IN" sz="1600" i="1">
                <a:solidFill>
                  <a:schemeClr val="dk1"/>
                </a:solidFill>
                <a:latin typeface="Courier New"/>
                <a:ea typeface="Courier New"/>
                <a:cs typeface="Courier New"/>
                <a:sym typeface="Courier New"/>
              </a:rPr>
              <a:t>table1Name</a:t>
            </a:r>
            <a:r>
              <a:rPr lang="en-IN" sz="1600">
                <a:solidFill>
                  <a:schemeClr val="dk1"/>
                </a:solidFill>
                <a:latin typeface="Courier New"/>
                <a:ea typeface="Courier New"/>
                <a:cs typeface="Courier New"/>
                <a:sym typeface="Courier New"/>
              </a:rPr>
              <a:t> [</a:t>
            </a:r>
            <a:r>
              <a:rPr lang="en-IN" sz="1600" i="1">
                <a:solidFill>
                  <a:schemeClr val="dk1"/>
                </a:solidFill>
                <a:latin typeface="Courier New"/>
                <a:ea typeface="Courier New"/>
                <a:cs typeface="Courier New"/>
                <a:sym typeface="Courier New"/>
              </a:rPr>
              <a:t>table2Name</a:t>
            </a:r>
            <a:r>
              <a:rPr lang="en-IN" sz="1600">
                <a:solidFill>
                  <a:schemeClr val="dk1"/>
                </a:solidFill>
                <a:latin typeface="Courier New"/>
                <a:ea typeface="Courier New"/>
                <a:cs typeface="Courier New"/>
                <a:sym typeface="Courier New"/>
              </a:rPr>
              <a:t> ...] &gt; </a:t>
            </a:r>
            <a:r>
              <a:rPr lang="en-IN" sz="1600" i="1">
                <a:solidFill>
                  <a:schemeClr val="dk1"/>
                </a:solidFill>
                <a:latin typeface="Courier New"/>
                <a:ea typeface="Courier New"/>
                <a:cs typeface="Courier New"/>
                <a:sym typeface="Courier New"/>
              </a:rPr>
              <a:t>backupFile</a:t>
            </a:r>
            <a:r>
              <a:rPr lang="en-IN" sz="1600">
                <a:solidFill>
                  <a:schemeClr val="dk1"/>
                </a:solidFill>
                <a:latin typeface="Courier New"/>
                <a:ea typeface="Courier New"/>
                <a:cs typeface="Courier New"/>
                <a:sym typeface="Courier New"/>
              </a:rPr>
              <a:t>.sql</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Introduction to MariaDB SQL</a:t>
            </a:r>
            <a:endParaRPr/>
          </a:p>
        </p:txBody>
      </p:sp>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 MariaDB  database server contains many databases (or schemas). Each database consists of one or more tables. A table is made up of columns (or fields) and rows (records).</a:t>
            </a:r>
            <a:endParaRPr/>
          </a:p>
          <a:p>
            <a:pPr marL="228600" lvl="0" indent="-228600" algn="l" rtl="0">
              <a:lnSpc>
                <a:spcPct val="90000"/>
              </a:lnSpc>
              <a:spcBef>
                <a:spcPts val="1000"/>
              </a:spcBef>
              <a:spcAft>
                <a:spcPts val="0"/>
              </a:spcAft>
              <a:buClr>
                <a:schemeClr val="dk1"/>
              </a:buClr>
              <a:buSzPts val="2800"/>
              <a:buChar char="•"/>
            </a:pPr>
            <a:r>
              <a:rPr lang="en-IN"/>
              <a:t>The SQL keywords and commands are NOT case-sensitive. For clarity, they are shown in uppercase. The </a:t>
            </a:r>
            <a:r>
              <a:rPr lang="en-IN" i="1"/>
              <a:t>names</a:t>
            </a:r>
            <a:r>
              <a:rPr lang="en-IN"/>
              <a:t> or </a:t>
            </a:r>
            <a:r>
              <a:rPr lang="en-IN" i="1"/>
              <a:t>identifiers</a:t>
            </a:r>
            <a:r>
              <a:rPr lang="en-IN"/>
              <a:t> (database names, table names, column names, etc.) are case-sensitive in some systems, but not in other systems. Hence, it is best to treat </a:t>
            </a:r>
            <a:r>
              <a:rPr lang="en-IN" i="1"/>
              <a:t>identifiers</a:t>
            </a:r>
            <a:r>
              <a:rPr lang="en-IN"/>
              <a:t> as case-sensitive.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p:nvPr/>
        </p:nvSpPr>
        <p:spPr>
          <a:xfrm>
            <a:off x="0" y="0"/>
            <a:ext cx="12192000" cy="6305829"/>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2400" b="1">
                <a:solidFill>
                  <a:srgbClr val="444444"/>
                </a:solidFill>
                <a:latin typeface="Arial"/>
                <a:ea typeface="Arial"/>
                <a:cs typeface="Arial"/>
                <a:sym typeface="Arial"/>
              </a:rPr>
              <a:t>Restore:</a:t>
            </a:r>
            <a:r>
              <a:rPr lang="en-I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600" b="1">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rgbClr val="009900"/>
                </a:solidFill>
                <a:latin typeface="Courier New"/>
                <a:ea typeface="Courier New"/>
                <a:cs typeface="Courier New"/>
                <a:sym typeface="Courier New"/>
              </a:rPr>
              <a:t>-- Start a MariaDB  client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source d:/myProject/backup_geodb.sql</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Provide absolute or relative filename of the script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 Use Unix-style forward slash (/) as path separator</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MariaDB  client</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Calibri"/>
              <a:buAutoNum type="arabicPeriod"/>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source ~/Documents/backup_geodb.sql</a:t>
            </a:r>
            <a:endParaRPr sz="20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800">
                <a:solidFill>
                  <a:schemeClr val="dk1"/>
                </a:solidFill>
                <a:latin typeface="Arial"/>
                <a:ea typeface="Arial"/>
                <a:cs typeface="Arial"/>
                <a:sym typeface="Arial"/>
              </a:rPr>
              <a:t>via the "batch mode" of the </a:t>
            </a:r>
            <a:r>
              <a:rPr lang="en-IN" sz="1800">
                <a:solidFill>
                  <a:schemeClr val="dk1"/>
                </a:solidFill>
                <a:latin typeface="Courier New"/>
                <a:ea typeface="Courier New"/>
                <a:cs typeface="Courier New"/>
                <a:sym typeface="Courier New"/>
              </a:rPr>
              <a:t>MariaDB </a:t>
            </a:r>
            <a:r>
              <a:rPr lang="en-IN" sz="1800">
                <a:solidFill>
                  <a:schemeClr val="dk1"/>
                </a:solidFill>
                <a:latin typeface="Arial"/>
                <a:ea typeface="Arial"/>
                <a:cs typeface="Arial"/>
                <a:sym typeface="Arial"/>
              </a:rPr>
              <a:t> client program by re-directing the input from the script:</a:t>
            </a:r>
            <a:br>
              <a:rPr lang="en-IN" sz="1800">
                <a:solidFill>
                  <a:schemeClr val="dk1"/>
                </a:solidFill>
                <a:latin typeface="Arial"/>
                <a:ea typeface="Arial"/>
                <a:cs typeface="Arial"/>
                <a:sym typeface="Arial"/>
              </a:rPr>
            </a:br>
            <a:r>
              <a:rPr lang="en-IN" sz="1600" b="1">
                <a:solidFill>
                  <a:srgbClr val="E31B23"/>
                </a:solidFill>
                <a:latin typeface="Courier New"/>
                <a:ea typeface="Courier New"/>
                <a:cs typeface="Courier New"/>
                <a:sym typeface="Courier New"/>
              </a:rPr>
              <a:t>(For Windows)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"cmd"</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cd </a:t>
            </a:r>
            <a:r>
              <a:rPr lang="en-IN" sz="1600" b="1" i="1">
                <a:solidFill>
                  <a:srgbClr val="E31B23"/>
                </a:solidFill>
                <a:latin typeface="Courier New"/>
                <a:ea typeface="Courier New"/>
                <a:cs typeface="Courier New"/>
                <a:sym typeface="Courier New"/>
              </a:rPr>
              <a:t>path-to-MariaDB -bin</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&gt; </a:t>
            </a:r>
            <a:r>
              <a:rPr lang="en-IN" sz="1600" b="1">
                <a:solidFill>
                  <a:schemeClr val="dk1"/>
                </a:solidFill>
                <a:latin typeface="Courier New"/>
                <a:ea typeface="Courier New"/>
                <a:cs typeface="Courier New"/>
                <a:sym typeface="Courier New"/>
              </a:rPr>
              <a:t>MariaDB  -u root -p geodb &lt; d:\myProject\backup_geodb.sql</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rgbClr val="E31B23"/>
                </a:solidFill>
                <a:latin typeface="Courier New"/>
                <a:ea typeface="Courier New"/>
                <a:cs typeface="Courier New"/>
                <a:sym typeface="Courier New"/>
              </a:rPr>
              <a:t>(For Macs)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Start a NEW "terminal"</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 /usr/local/MariaDB /bin</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./MariaDB  -u root -p geodb &lt; ~/Documents/backup_geodb.sql</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p:nvPr/>
        </p:nvSpPr>
        <p:spPr>
          <a:xfrm>
            <a:off x="0" y="659122"/>
            <a:ext cx="12192000" cy="607858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0A8464"/>
                </a:solidFill>
                <a:latin typeface="Trebuchet MS"/>
                <a:ea typeface="Trebuchet MS"/>
                <a:cs typeface="Trebuchet MS"/>
                <a:sym typeface="Trebuchet MS"/>
              </a:rPr>
              <a:t>More on Primary Key, Foreign Key and Index</a:t>
            </a:r>
            <a:endParaRPr/>
          </a:p>
          <a:p>
            <a:pPr marL="0" marR="0" lvl="0" indent="0" algn="l" rtl="0">
              <a:lnSpc>
                <a:spcPct val="120000"/>
              </a:lnSpc>
              <a:spcBef>
                <a:spcPts val="1600"/>
              </a:spcBef>
              <a:spcAft>
                <a:spcPts val="0"/>
              </a:spcAft>
              <a:buNone/>
            </a:pPr>
            <a:r>
              <a:rPr lang="en-IN" sz="2000" b="1">
                <a:solidFill>
                  <a:srgbClr val="0A8464"/>
                </a:solidFill>
                <a:latin typeface="Verdana"/>
                <a:ea typeface="Verdana"/>
                <a:cs typeface="Verdana"/>
                <a:sym typeface="Verdana"/>
              </a:rPr>
              <a:t>Primary Key</a:t>
            </a:r>
            <a:endParaRPr sz="2000" b="1">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	In the relational model, a table shall not contain duplicate rows, because that would create ambiguity in retrieval. To ensure uniqueness, each table should have a column (or a set of columns), called </a:t>
            </a:r>
            <a:r>
              <a:rPr lang="en-IN" sz="1800" i="1">
                <a:solidFill>
                  <a:schemeClr val="dk1"/>
                </a:solidFill>
                <a:latin typeface="Arial"/>
                <a:ea typeface="Arial"/>
                <a:cs typeface="Arial"/>
                <a:sym typeface="Arial"/>
              </a:rPr>
              <a:t>primary key</a:t>
            </a:r>
            <a:r>
              <a:rPr lang="en-IN" sz="1800">
                <a:solidFill>
                  <a:schemeClr val="dk1"/>
                </a:solidFill>
                <a:latin typeface="Arial"/>
                <a:ea typeface="Arial"/>
                <a:cs typeface="Arial"/>
                <a:sym typeface="Arial"/>
              </a:rPr>
              <a:t>, that uniquely identifies every record of the table. For example, an unique number </a:t>
            </a:r>
            <a:r>
              <a:rPr lang="en-IN" sz="1800">
                <a:solidFill>
                  <a:schemeClr val="dk1"/>
                </a:solidFill>
                <a:latin typeface="Courier New"/>
                <a:ea typeface="Courier New"/>
                <a:cs typeface="Courier New"/>
                <a:sym typeface="Courier New"/>
              </a:rPr>
              <a:t>customerID</a:t>
            </a:r>
            <a:r>
              <a:rPr lang="en-IN" sz="1800">
                <a:solidFill>
                  <a:schemeClr val="dk1"/>
                </a:solidFill>
                <a:latin typeface="Arial"/>
                <a:ea typeface="Arial"/>
                <a:cs typeface="Arial"/>
                <a:sym typeface="Arial"/>
              </a:rPr>
              <a:t> can be used as the primary key for the </a:t>
            </a:r>
            <a:r>
              <a:rPr lang="en-IN" sz="1800">
                <a:solidFill>
                  <a:schemeClr val="dk1"/>
                </a:solidFill>
                <a:latin typeface="Courier New"/>
                <a:ea typeface="Courier New"/>
                <a:cs typeface="Courier New"/>
                <a:sym typeface="Courier New"/>
              </a:rPr>
              <a:t>customers</a:t>
            </a:r>
            <a:r>
              <a:rPr lang="en-IN" sz="1800">
                <a:solidFill>
                  <a:schemeClr val="dk1"/>
                </a:solidFill>
                <a:latin typeface="Arial"/>
                <a:ea typeface="Arial"/>
                <a:cs typeface="Arial"/>
                <a:sym typeface="Arial"/>
              </a:rPr>
              <a:t> table; </a:t>
            </a:r>
            <a:r>
              <a:rPr lang="en-IN" sz="1800">
                <a:solidFill>
                  <a:schemeClr val="dk1"/>
                </a:solidFill>
                <a:latin typeface="Courier New"/>
                <a:ea typeface="Courier New"/>
                <a:cs typeface="Courier New"/>
                <a:sym typeface="Courier New"/>
              </a:rPr>
              <a:t>productCode</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table; </a:t>
            </a:r>
            <a:r>
              <a:rPr lang="en-IN" sz="1800">
                <a:solidFill>
                  <a:schemeClr val="dk1"/>
                </a:solidFill>
                <a:latin typeface="Courier New"/>
                <a:ea typeface="Courier New"/>
                <a:cs typeface="Courier New"/>
                <a:sym typeface="Courier New"/>
              </a:rPr>
              <a:t>isbn</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books</a:t>
            </a:r>
            <a:r>
              <a:rPr lang="en-IN" sz="1800">
                <a:solidFill>
                  <a:schemeClr val="dk1"/>
                </a:solidFill>
                <a:latin typeface="Arial"/>
                <a:ea typeface="Arial"/>
                <a:cs typeface="Arial"/>
                <a:sym typeface="Arial"/>
              </a:rPr>
              <a:t> table. A primary key is called a </a:t>
            </a:r>
            <a:r>
              <a:rPr lang="en-IN" sz="1800" i="1">
                <a:solidFill>
                  <a:schemeClr val="dk1"/>
                </a:solidFill>
                <a:latin typeface="Arial"/>
                <a:ea typeface="Arial"/>
                <a:cs typeface="Arial"/>
                <a:sym typeface="Arial"/>
              </a:rPr>
              <a:t>simple key</a:t>
            </a:r>
            <a:r>
              <a:rPr lang="en-IN" sz="1800">
                <a:solidFill>
                  <a:schemeClr val="dk1"/>
                </a:solidFill>
                <a:latin typeface="Arial"/>
                <a:ea typeface="Arial"/>
                <a:cs typeface="Arial"/>
                <a:sym typeface="Arial"/>
              </a:rPr>
              <a:t> if it is a single column; it is called a </a:t>
            </a:r>
            <a:r>
              <a:rPr lang="en-IN" sz="1800" i="1">
                <a:solidFill>
                  <a:schemeClr val="dk1"/>
                </a:solidFill>
                <a:latin typeface="Arial"/>
                <a:ea typeface="Arial"/>
                <a:cs typeface="Arial"/>
                <a:sym typeface="Arial"/>
              </a:rPr>
              <a:t>composite key</a:t>
            </a:r>
            <a:r>
              <a:rPr lang="en-IN" sz="1800">
                <a:solidFill>
                  <a:schemeClr val="dk1"/>
                </a:solidFill>
                <a:latin typeface="Arial"/>
                <a:ea typeface="Arial"/>
                <a:cs typeface="Arial"/>
                <a:sym typeface="Arial"/>
              </a:rPr>
              <a:t> if it is made up of several columns. Most RDBMSs build an index on the primary key to facilitate fast search. The primary key is often used to relate to other tables.</a:t>
            </a:r>
            <a:endParaRPr sz="2000">
              <a:solidFill>
                <a:schemeClr val="dk1"/>
              </a:solidFill>
              <a:latin typeface="Arial"/>
              <a:ea typeface="Arial"/>
              <a:cs typeface="Arial"/>
              <a:sym typeface="Arial"/>
            </a:endParaRPr>
          </a:p>
          <a:p>
            <a:pPr marL="0" marR="0" lvl="0" indent="0" algn="just" rtl="0">
              <a:lnSpc>
                <a:spcPct val="150000"/>
              </a:lnSpc>
              <a:spcBef>
                <a:spcPts val="1000"/>
              </a:spcBef>
              <a:spcAft>
                <a:spcPts val="0"/>
              </a:spcAft>
              <a:buNone/>
            </a:pPr>
            <a:r>
              <a:rPr lang="en-IN" sz="2000" b="1">
                <a:solidFill>
                  <a:srgbClr val="0A8464"/>
                </a:solidFill>
                <a:latin typeface="Verdana"/>
                <a:ea typeface="Verdana"/>
                <a:cs typeface="Verdana"/>
                <a:sym typeface="Verdana"/>
              </a:rPr>
              <a:t>Foreign Key</a:t>
            </a:r>
            <a:endParaRPr sz="2000" b="1">
              <a:solidFill>
                <a:srgbClr val="666666"/>
              </a:solidFill>
              <a:latin typeface="Arial"/>
              <a:ea typeface="Arial"/>
              <a:cs typeface="Arial"/>
              <a:sym typeface="Arial"/>
            </a:endParaRPr>
          </a:p>
          <a:p>
            <a:pPr marL="0" marR="0" lvl="0" indent="0" algn="just" rtl="0">
              <a:lnSpc>
                <a:spcPct val="150000"/>
              </a:lnSpc>
              <a:spcBef>
                <a:spcPts val="1000"/>
              </a:spcBef>
              <a:spcAft>
                <a:spcPts val="0"/>
              </a:spcAft>
              <a:buNone/>
            </a:pPr>
            <a:r>
              <a:rPr lang="en-IN" sz="1800">
                <a:solidFill>
                  <a:schemeClr val="dk1"/>
                </a:solidFill>
                <a:latin typeface="Arial"/>
                <a:ea typeface="Arial"/>
                <a:cs typeface="Arial"/>
                <a:sym typeface="Arial"/>
              </a:rPr>
              <a:t>	A </a:t>
            </a:r>
            <a:r>
              <a:rPr lang="en-IN" sz="1800" i="1">
                <a:solidFill>
                  <a:schemeClr val="dk1"/>
                </a:solidFill>
                <a:latin typeface="Arial"/>
                <a:ea typeface="Arial"/>
                <a:cs typeface="Arial"/>
                <a:sym typeface="Arial"/>
              </a:rPr>
              <a:t>foreign key</a:t>
            </a:r>
            <a:r>
              <a:rPr lang="en-IN" sz="1800">
                <a:solidFill>
                  <a:schemeClr val="dk1"/>
                </a:solidFill>
                <a:latin typeface="Arial"/>
                <a:ea typeface="Arial"/>
                <a:cs typeface="Arial"/>
                <a:sym typeface="Arial"/>
              </a:rPr>
              <a:t> of a child table is used to reference the parent table. </a:t>
            </a:r>
            <a:r>
              <a:rPr lang="en-IN" sz="1800" i="1">
                <a:solidFill>
                  <a:schemeClr val="dk1"/>
                </a:solidFill>
                <a:latin typeface="Arial"/>
                <a:ea typeface="Arial"/>
                <a:cs typeface="Arial"/>
                <a:sym typeface="Arial"/>
              </a:rPr>
              <a:t>Foreign key constraint</a:t>
            </a:r>
            <a:r>
              <a:rPr lang="en-IN" sz="1800">
                <a:solidFill>
                  <a:schemeClr val="dk1"/>
                </a:solidFill>
                <a:latin typeface="Arial"/>
                <a:ea typeface="Arial"/>
                <a:cs typeface="Arial"/>
                <a:sym typeface="Arial"/>
              </a:rPr>
              <a:t> can be imposed to ensure so-called </a:t>
            </a:r>
            <a:r>
              <a:rPr lang="en-IN" sz="1800" i="1">
                <a:solidFill>
                  <a:schemeClr val="dk1"/>
                </a:solidFill>
                <a:latin typeface="Arial"/>
                <a:ea typeface="Arial"/>
                <a:cs typeface="Arial"/>
                <a:sym typeface="Arial"/>
              </a:rPr>
              <a:t>referential integrity</a:t>
            </a:r>
            <a:r>
              <a:rPr lang="en-IN" sz="1800">
                <a:solidFill>
                  <a:schemeClr val="dk1"/>
                </a:solidFill>
                <a:latin typeface="Arial"/>
                <a:ea typeface="Arial"/>
                <a:cs typeface="Arial"/>
                <a:sym typeface="Arial"/>
              </a:rPr>
              <a:t> - values in the child table must be valid values in the parent table.</a:t>
            </a:r>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p:nvPr/>
        </p:nvSpPr>
        <p:spPr>
          <a:xfrm>
            <a:off x="88389" y="555171"/>
            <a:ext cx="12054626" cy="566943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800">
                <a:solidFill>
                  <a:schemeClr val="dk1"/>
                </a:solidFill>
                <a:latin typeface="Arial"/>
                <a:ea typeface="Arial"/>
                <a:cs typeface="Arial"/>
                <a:sym typeface="Arial"/>
              </a:rPr>
              <a:t>We define the foreign key when defining the child table, which references a parent table, as follows:</a:t>
            </a:r>
            <a:endParaRPr/>
          </a:p>
          <a:p>
            <a:pPr marL="0" marR="0" lvl="0" indent="0" algn="l" rtl="0">
              <a:lnSpc>
                <a:spcPct val="115000"/>
              </a:lnSpc>
              <a:spcBef>
                <a:spcPts val="400"/>
              </a:spcBef>
              <a:spcAft>
                <a:spcPts val="0"/>
              </a:spcAft>
              <a:buNone/>
            </a:pPr>
            <a:r>
              <a:rPr lang="en-IN" sz="1800">
                <a:solidFill>
                  <a:srgbClr val="009900"/>
                </a:solidFill>
                <a:latin typeface="Courier New"/>
                <a:ea typeface="Courier New"/>
                <a:cs typeface="Courier New"/>
                <a:sym typeface="Courier New"/>
              </a:rPr>
              <a:t>-- Child table definition</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CREATE TABLE </a:t>
            </a:r>
            <a:r>
              <a:rPr lang="en-IN" sz="1800" i="1">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CONSTRAINT </a:t>
            </a:r>
            <a:r>
              <a:rPr lang="en-IN" sz="1800" i="1">
                <a:solidFill>
                  <a:schemeClr val="dk1"/>
                </a:solidFill>
                <a:latin typeface="Courier New"/>
                <a:ea typeface="Courier New"/>
                <a:cs typeface="Courier New"/>
                <a:sym typeface="Courier New"/>
              </a:rPr>
              <a:t>constraintName</a:t>
            </a:r>
            <a:r>
              <a:rPr lang="en-IN" sz="1800">
                <a:solidFill>
                  <a:schemeClr val="dk1"/>
                </a:solidFill>
                <a:latin typeface="Courier New"/>
                <a:ea typeface="Courier New"/>
                <a:cs typeface="Courier New"/>
                <a:sym typeface="Courier New"/>
              </a:rPr>
              <a:t> FOREIGN KEY (</a:t>
            </a:r>
            <a:r>
              <a:rPr lang="en-IN" sz="1800" i="1">
                <a:solidFill>
                  <a:schemeClr val="dk1"/>
                </a:solidFill>
                <a:latin typeface="Courier New"/>
                <a:ea typeface="Courier New"/>
                <a:cs typeface="Courier New"/>
                <a:sym typeface="Courier New"/>
              </a:rPr>
              <a:t>columName</a:t>
            </a:r>
            <a:r>
              <a:rPr lang="en-IN" sz="1800">
                <a:solidFill>
                  <a:schemeClr val="dk1"/>
                </a:solidFill>
                <a:latin typeface="Courier New"/>
                <a:ea typeface="Courier New"/>
                <a:cs typeface="Courier New"/>
                <a:sym typeface="Courier New"/>
              </a:rPr>
              <a:t>) REFERENCES </a:t>
            </a:r>
            <a:r>
              <a:rPr lang="en-IN" sz="1800" i="1">
                <a:solidFill>
                  <a:schemeClr val="dk1"/>
                </a:solidFill>
                <a:latin typeface="Courier New"/>
                <a:ea typeface="Courier New"/>
                <a:cs typeface="Courier New"/>
                <a:sym typeface="Courier New"/>
              </a:rPr>
              <a:t>parentTableName</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[ON DELETE RESTRICT | CASCADE | SET NULL | NO ACTION]   </a:t>
            </a:r>
            <a:r>
              <a:rPr lang="en-IN" sz="1800">
                <a:solidFill>
                  <a:srgbClr val="009900"/>
                </a:solidFill>
                <a:latin typeface="Courier New"/>
                <a:ea typeface="Courier New"/>
                <a:cs typeface="Courier New"/>
                <a:sym typeface="Courier New"/>
              </a:rPr>
              <a:t>-- On DELETE reference</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[ON UPDATE RESTRICT | CASCADE | SET NULL | NO ACTION]   </a:t>
            </a:r>
            <a:r>
              <a:rPr lang="en-IN" sz="1800">
                <a:solidFill>
                  <a:srgbClr val="009900"/>
                </a:solidFill>
                <a:latin typeface="Courier New"/>
                <a:ea typeface="Courier New"/>
                <a:cs typeface="Courier New"/>
                <a:sym typeface="Courier New"/>
              </a:rPr>
              <a:t>-- On UPDATE reference </a:t>
            </a:r>
            <a:endParaRPr sz="18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1800">
                <a:solidFill>
                  <a:schemeClr val="dk1"/>
                </a:solidFill>
                <a:latin typeface="Arial"/>
                <a:ea typeface="Arial"/>
                <a:cs typeface="Arial"/>
                <a:sym typeface="Arial"/>
              </a:rPr>
              <a:t>You can specify the </a:t>
            </a:r>
            <a:r>
              <a:rPr lang="en-IN" sz="1800" i="1">
                <a:solidFill>
                  <a:schemeClr val="dk1"/>
                </a:solidFill>
                <a:latin typeface="Arial"/>
                <a:ea typeface="Arial"/>
                <a:cs typeface="Arial"/>
                <a:sym typeface="Arial"/>
              </a:rPr>
              <a:t>reference action</a:t>
            </a:r>
            <a:r>
              <a:rPr lang="en-IN" sz="1800">
                <a:solidFill>
                  <a:schemeClr val="dk1"/>
                </a:solidFill>
                <a:latin typeface="Arial"/>
                <a:ea typeface="Arial"/>
                <a:cs typeface="Arial"/>
                <a:sym typeface="Arial"/>
              </a:rPr>
              <a:t> for </a:t>
            </a:r>
            <a:r>
              <a:rPr lang="en-IN" sz="1800">
                <a:solidFill>
                  <a:schemeClr val="dk1"/>
                </a:solidFill>
                <a:latin typeface="Courier New"/>
                <a:ea typeface="Courier New"/>
                <a:cs typeface="Courier New"/>
                <a:sym typeface="Courier New"/>
              </a:rPr>
              <a:t>UPDATE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DELETE</a:t>
            </a:r>
            <a:r>
              <a:rPr lang="en-IN" sz="1800">
                <a:solidFill>
                  <a:schemeClr val="dk1"/>
                </a:solidFill>
                <a:latin typeface="Arial"/>
                <a:ea typeface="Arial"/>
                <a:cs typeface="Arial"/>
                <a:sym typeface="Arial"/>
              </a:rPr>
              <a:t> via the optional </a:t>
            </a:r>
            <a:r>
              <a:rPr lang="en-IN" sz="1800">
                <a:solidFill>
                  <a:schemeClr val="dk1"/>
                </a:solidFill>
                <a:latin typeface="Courier New"/>
                <a:ea typeface="Courier New"/>
                <a:cs typeface="Courier New"/>
                <a:sym typeface="Courier New"/>
              </a:rPr>
              <a:t>ON UPDATE</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ON DELETE</a:t>
            </a:r>
            <a:r>
              <a:rPr lang="en-IN" sz="1800">
                <a:solidFill>
                  <a:schemeClr val="dk1"/>
                </a:solidFill>
                <a:latin typeface="Arial"/>
                <a:ea typeface="Arial"/>
                <a:cs typeface="Arial"/>
                <a:sym typeface="Arial"/>
              </a:rPr>
              <a:t> clauses:</a:t>
            </a:r>
            <a:endParaRPr/>
          </a:p>
          <a:p>
            <a:pPr marL="342900" marR="0" lvl="0" indent="-342900" algn="l" rtl="0">
              <a:lnSpc>
                <a:spcPct val="115000"/>
              </a:lnSpc>
              <a:spcBef>
                <a:spcPts val="140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RESTRICT</a:t>
            </a:r>
            <a:r>
              <a:rPr lang="en-IN" sz="1800" u="none" strike="noStrike">
                <a:solidFill>
                  <a:schemeClr val="dk1"/>
                </a:solidFill>
                <a:latin typeface="Arial"/>
                <a:ea typeface="Arial"/>
                <a:cs typeface="Arial"/>
                <a:sym typeface="Arial"/>
              </a:rPr>
              <a:t> (default): disallow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of the parent's row, if there are matching rows in child table.</a:t>
            </a:r>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CASCADE</a:t>
            </a:r>
            <a:r>
              <a:rPr lang="en-IN" sz="1800" u="none" strike="noStrike">
                <a:solidFill>
                  <a:schemeClr val="dk1"/>
                </a:solidFill>
                <a:latin typeface="Arial"/>
                <a:ea typeface="Arial"/>
                <a:cs typeface="Arial"/>
                <a:sym typeface="Arial"/>
              </a:rPr>
              <a:t>: cascade the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action to the matching rows in the child table.</a:t>
            </a:r>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SET NULL</a:t>
            </a:r>
            <a:r>
              <a:rPr lang="en-IN" sz="1800" u="none" strike="noStrike">
                <a:solidFill>
                  <a:schemeClr val="dk1"/>
                </a:solidFill>
                <a:latin typeface="Arial"/>
                <a:ea typeface="Arial"/>
                <a:cs typeface="Arial"/>
                <a:sym typeface="Arial"/>
              </a:rPr>
              <a:t>: set the foreign key value in the child table to </a:t>
            </a:r>
            <a:r>
              <a:rPr lang="en-IN" sz="1800" u="none" strike="noStrike">
                <a:solidFill>
                  <a:schemeClr val="dk1"/>
                </a:solidFill>
                <a:latin typeface="Courier New"/>
                <a:ea typeface="Courier New"/>
                <a:cs typeface="Courier New"/>
                <a:sym typeface="Courier New"/>
              </a:rPr>
              <a:t>NULL</a:t>
            </a:r>
            <a:r>
              <a:rPr lang="en-IN" sz="1800" u="none" strike="noStrike">
                <a:solidFill>
                  <a:schemeClr val="dk1"/>
                </a:solidFill>
                <a:latin typeface="Arial"/>
                <a:ea typeface="Arial"/>
                <a:cs typeface="Arial"/>
                <a:sym typeface="Arial"/>
              </a:rPr>
              <a:t> (if </a:t>
            </a:r>
            <a:r>
              <a:rPr lang="en-IN" sz="1800" u="none" strike="noStrike">
                <a:solidFill>
                  <a:schemeClr val="dk1"/>
                </a:solidFill>
                <a:latin typeface="Courier New"/>
                <a:ea typeface="Courier New"/>
                <a:cs typeface="Courier New"/>
                <a:sym typeface="Courier New"/>
              </a:rPr>
              <a:t>NULL</a:t>
            </a:r>
            <a:r>
              <a:rPr lang="en-IN" sz="1800" u="none" strike="noStrike">
                <a:solidFill>
                  <a:schemeClr val="dk1"/>
                </a:solidFill>
                <a:latin typeface="Arial"/>
                <a:ea typeface="Arial"/>
                <a:cs typeface="Arial"/>
                <a:sym typeface="Arial"/>
              </a:rPr>
              <a:t> is allowed).</a:t>
            </a:r>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Courier New"/>
                <a:ea typeface="Courier New"/>
                <a:cs typeface="Courier New"/>
                <a:sym typeface="Courier New"/>
              </a:rPr>
              <a:t>NO ACTION</a:t>
            </a:r>
            <a:r>
              <a:rPr lang="en-IN" sz="1800" u="none" strike="noStrike">
                <a:solidFill>
                  <a:schemeClr val="dk1"/>
                </a:solidFill>
                <a:latin typeface="Arial"/>
                <a:ea typeface="Arial"/>
                <a:cs typeface="Arial"/>
                <a:sym typeface="Arial"/>
              </a:rPr>
              <a:t>: a SQL term which means no action on the parent's row. Same as </a:t>
            </a:r>
            <a:r>
              <a:rPr lang="en-IN" sz="1800" u="none" strike="noStrike">
                <a:solidFill>
                  <a:schemeClr val="dk1"/>
                </a:solidFill>
                <a:latin typeface="Courier New"/>
                <a:ea typeface="Courier New"/>
                <a:cs typeface="Courier New"/>
                <a:sym typeface="Courier New"/>
              </a:rPr>
              <a:t>RESTRICT</a:t>
            </a:r>
            <a:r>
              <a:rPr lang="en-IN" sz="1800" u="none" strike="noStrike">
                <a:solidFill>
                  <a:schemeClr val="dk1"/>
                </a:solidFill>
                <a:latin typeface="Arial"/>
                <a:ea typeface="Arial"/>
                <a:cs typeface="Arial"/>
                <a:sym typeface="Arial"/>
              </a:rPr>
              <a:t> in </a:t>
            </a:r>
            <a:r>
              <a:rPr lang="en-IN" sz="1800">
                <a:solidFill>
                  <a:schemeClr val="dk1"/>
                </a:solidFill>
              </a:rPr>
              <a:t>MariaDB </a:t>
            </a:r>
            <a:r>
              <a:rPr lang="en-IN" sz="1800" u="none" strike="noStrike">
                <a:solidFill>
                  <a:schemeClr val="dk1"/>
                </a:solidFill>
                <a:latin typeface="Arial"/>
                <a:ea typeface="Arial"/>
                <a:cs typeface="Arial"/>
                <a:sym typeface="Arial"/>
              </a:rPr>
              <a:t>, which disallows </a:t>
            </a:r>
            <a:r>
              <a:rPr lang="en-IN" sz="1800" u="none" strike="noStrike">
                <a:solidFill>
                  <a:schemeClr val="dk1"/>
                </a:solidFill>
                <a:latin typeface="Courier New"/>
                <a:ea typeface="Courier New"/>
                <a:cs typeface="Courier New"/>
                <a:sym typeface="Courier New"/>
              </a:rPr>
              <a:t>DELETE</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UPDATE</a:t>
            </a:r>
            <a:r>
              <a:rPr lang="en-IN" sz="1800" u="none" strike="noStrike">
                <a:solidFill>
                  <a:schemeClr val="dk1"/>
                </a:solidFill>
                <a:latin typeface="Arial"/>
                <a:ea typeface="Arial"/>
                <a:cs typeface="Arial"/>
                <a:sym typeface="Arial"/>
              </a:rPr>
              <a:t> (do nothing).</a:t>
            </a:r>
            <a:endParaRPr sz="1800" u="none"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p:nvPr/>
        </p:nvSpPr>
        <p:spPr>
          <a:xfrm>
            <a:off x="1" y="334736"/>
            <a:ext cx="12191999" cy="6115649"/>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800">
                <a:solidFill>
                  <a:schemeClr val="dk1"/>
                </a:solidFill>
                <a:latin typeface="Arial"/>
                <a:ea typeface="Arial"/>
                <a:cs typeface="Arial"/>
                <a:sym typeface="Arial"/>
              </a:rPr>
              <a:t>Try deleting a record in the </a:t>
            </a:r>
            <a:r>
              <a:rPr lang="en-IN" sz="1800">
                <a:solidFill>
                  <a:schemeClr val="dk1"/>
                </a:solidFill>
                <a:latin typeface="Courier New"/>
                <a:ea typeface="Courier New"/>
                <a:cs typeface="Courier New"/>
                <a:sym typeface="Courier New"/>
              </a:rPr>
              <a:t>suppliers</a:t>
            </a:r>
            <a:r>
              <a:rPr lang="en-IN" sz="1800">
                <a:solidFill>
                  <a:schemeClr val="dk1"/>
                </a:solidFill>
                <a:latin typeface="Arial"/>
                <a:ea typeface="Arial"/>
                <a:cs typeface="Arial"/>
                <a:sym typeface="Arial"/>
              </a:rPr>
              <a:t> (parent) table that is referenced by </a:t>
            </a:r>
            <a:r>
              <a:rPr lang="en-IN" sz="1800">
                <a:solidFill>
                  <a:schemeClr val="dk1"/>
                </a:solidFill>
                <a:latin typeface="Courier New"/>
                <a:ea typeface="Courier New"/>
                <a:cs typeface="Courier New"/>
                <a:sym typeface="Courier New"/>
              </a:rPr>
              <a:t>products_suppliers</a:t>
            </a:r>
            <a:r>
              <a:rPr lang="en-IN" sz="1800">
                <a:solidFill>
                  <a:schemeClr val="dk1"/>
                </a:solidFill>
                <a:latin typeface="Arial"/>
                <a:ea typeface="Arial"/>
                <a:cs typeface="Arial"/>
                <a:sym typeface="Arial"/>
              </a:rPr>
              <a:t> (child) table, e.g.,</a:t>
            </a:r>
            <a:endParaRPr/>
          </a:p>
          <a:p>
            <a:pPr marL="0" marR="0" lvl="0" indent="0" algn="l" rtl="0">
              <a:lnSpc>
                <a:spcPct val="115000"/>
              </a:lnSpc>
              <a:spcBef>
                <a:spcPts val="40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products_suppliers;</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productID | supplierID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2001 |        </a:t>
            </a:r>
            <a:r>
              <a:rPr lang="en-IN" sz="1800" b="1">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2002 |        </a:t>
            </a:r>
            <a:r>
              <a:rPr lang="en-IN" sz="1800" b="1">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2003 |        </a:t>
            </a:r>
            <a:r>
              <a:rPr lang="en-IN" sz="1800" b="1">
                <a:solidFill>
                  <a:schemeClr val="dk1"/>
                </a:solidFill>
                <a:latin typeface="Courier New"/>
                <a:ea typeface="Courier New"/>
                <a:cs typeface="Courier New"/>
                <a:sym typeface="Courier New"/>
              </a:rPr>
              <a:t>501</a:t>
            </a: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2004 |        502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2001 |        503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DELETE FROM suppliers WHERE </a:t>
            </a:r>
            <a:r>
              <a:rPr lang="en-IN" sz="1800">
                <a:solidFill>
                  <a:srgbClr val="E31B23"/>
                </a:solidFill>
                <a:latin typeface="Courier New"/>
                <a:ea typeface="Courier New"/>
                <a:cs typeface="Courier New"/>
                <a:sym typeface="Courier New"/>
              </a:rPr>
              <a:t>supplierID = 501</a:t>
            </a:r>
            <a:r>
              <a:rPr lang="en-I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ERROR 1451 (23000): Cannot delete or update a parent row: a foreign key constraint fails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(`geodb`.`products_suppliers`, CONSTRAINT `products_suppliers_ibfk_2` </a:t>
            </a:r>
            <a:endParaRPr sz="18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b="1">
                <a:solidFill>
                  <a:schemeClr val="dk1"/>
                </a:solidFill>
                <a:latin typeface="Courier New"/>
                <a:ea typeface="Courier New"/>
                <a:cs typeface="Courier New"/>
                <a:sym typeface="Courier New"/>
              </a:rPr>
              <a:t>FOREIGN KEY (`supplierID`) REFERENCES `suppliers` (`supplierID`))</a:t>
            </a:r>
            <a:endParaRPr sz="18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1800">
                <a:solidFill>
                  <a:schemeClr val="dk1"/>
                </a:solidFill>
                <a:latin typeface="Arial"/>
                <a:ea typeface="Arial"/>
                <a:cs typeface="Arial"/>
                <a:sym typeface="Arial"/>
              </a:rPr>
              <a:t>The record cannot be deleted as the default "</a:t>
            </a:r>
            <a:r>
              <a:rPr lang="en-IN" sz="1800">
                <a:solidFill>
                  <a:schemeClr val="dk1"/>
                </a:solidFill>
                <a:latin typeface="Courier New"/>
                <a:ea typeface="Courier New"/>
                <a:cs typeface="Courier New"/>
                <a:sym typeface="Courier New"/>
              </a:rPr>
              <a:t>ON DELETE RESTRICT</a:t>
            </a:r>
            <a:r>
              <a:rPr lang="en-IN" sz="1800">
                <a:solidFill>
                  <a:schemeClr val="dk1"/>
                </a:solidFill>
                <a:latin typeface="Arial"/>
                <a:ea typeface="Arial"/>
                <a:cs typeface="Arial"/>
                <a:sym typeface="Arial"/>
              </a:rPr>
              <a:t>" constraint was imposed.</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p:nvPr/>
        </p:nvSpPr>
        <p:spPr>
          <a:xfrm>
            <a:off x="1" y="220435"/>
            <a:ext cx="12191999" cy="650742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000" b="1">
                <a:solidFill>
                  <a:srgbClr val="0A8464"/>
                </a:solidFill>
                <a:latin typeface="Verdana"/>
                <a:ea typeface="Verdana"/>
                <a:cs typeface="Verdana"/>
                <a:sym typeface="Verdana"/>
              </a:rPr>
              <a:t>Indexes (or Keys)</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Indexes (or Keys) can be created on selected column(s) to facilitate </a:t>
            </a:r>
            <a:r>
              <a:rPr lang="en-IN" sz="1800" i="1">
                <a:solidFill>
                  <a:schemeClr val="dk1"/>
                </a:solidFill>
                <a:latin typeface="Arial"/>
                <a:ea typeface="Arial"/>
                <a:cs typeface="Arial"/>
                <a:sym typeface="Arial"/>
              </a:rPr>
              <a:t>fast search</a:t>
            </a:r>
            <a:r>
              <a:rPr lang="en-IN" sz="1800">
                <a:solidFill>
                  <a:schemeClr val="dk1"/>
                </a:solidFill>
                <a:latin typeface="Arial"/>
                <a:ea typeface="Arial"/>
                <a:cs typeface="Arial"/>
                <a:sym typeface="Arial"/>
              </a:rPr>
              <a:t>. Without index, a "</a:t>
            </a:r>
            <a:r>
              <a:rPr lang="en-IN" sz="1800">
                <a:solidFill>
                  <a:schemeClr val="dk1"/>
                </a:solidFill>
                <a:latin typeface="Courier New"/>
                <a:ea typeface="Courier New"/>
                <a:cs typeface="Courier New"/>
                <a:sym typeface="Courier New"/>
              </a:rPr>
              <a:t>SELECT * FROM products WHERE productID=</a:t>
            </a:r>
            <a:r>
              <a:rPr lang="en-IN" sz="1800" i="1">
                <a:solidFill>
                  <a:schemeClr val="dk1"/>
                </a:solidFill>
                <a:latin typeface="Courier New"/>
                <a:ea typeface="Courier New"/>
                <a:cs typeface="Courier New"/>
                <a:sym typeface="Courier New"/>
              </a:rPr>
              <a:t>x</a:t>
            </a:r>
            <a:r>
              <a:rPr lang="en-IN" sz="1800">
                <a:solidFill>
                  <a:schemeClr val="dk1"/>
                </a:solidFill>
                <a:latin typeface="Arial"/>
                <a:ea typeface="Arial"/>
                <a:cs typeface="Arial"/>
                <a:sym typeface="Arial"/>
              </a:rPr>
              <a:t>" needs to match with the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column of all the records in the </a:t>
            </a:r>
            <a:r>
              <a:rPr lang="en-IN" sz="1800">
                <a:solidFill>
                  <a:schemeClr val="dk1"/>
                </a:solidFill>
                <a:latin typeface="Courier New"/>
                <a:ea typeface="Courier New"/>
                <a:cs typeface="Courier New"/>
                <a:sym typeface="Courier New"/>
              </a:rPr>
              <a:t>products</a:t>
            </a:r>
            <a:r>
              <a:rPr lang="en-IN" sz="1800">
                <a:solidFill>
                  <a:schemeClr val="dk1"/>
                </a:solidFill>
                <a:latin typeface="Arial"/>
                <a:ea typeface="Arial"/>
                <a:cs typeface="Arial"/>
                <a:sym typeface="Arial"/>
              </a:rPr>
              <a:t> table. If </a:t>
            </a:r>
            <a:r>
              <a:rPr lang="en-IN" sz="1800">
                <a:solidFill>
                  <a:schemeClr val="dk1"/>
                </a:solidFill>
                <a:latin typeface="Courier New"/>
                <a:ea typeface="Courier New"/>
                <a:cs typeface="Courier New"/>
                <a:sym typeface="Courier New"/>
              </a:rPr>
              <a:t>productID</a:t>
            </a:r>
            <a:r>
              <a:rPr lang="en-IN" sz="1800">
                <a:solidFill>
                  <a:schemeClr val="dk1"/>
                </a:solidFill>
                <a:latin typeface="Arial"/>
                <a:ea typeface="Arial"/>
                <a:cs typeface="Arial"/>
                <a:sym typeface="Arial"/>
              </a:rPr>
              <a:t> column is indexed (e.g., using a binary tree), the matching can be greatly improved (via the binary tree search).</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You should index columns which are frequently used in the </a:t>
            </a:r>
            <a:r>
              <a:rPr lang="en-IN" sz="1800">
                <a:solidFill>
                  <a:schemeClr val="dk1"/>
                </a:solidFill>
                <a:latin typeface="Courier New"/>
                <a:ea typeface="Courier New"/>
                <a:cs typeface="Courier New"/>
                <a:sym typeface="Courier New"/>
              </a:rPr>
              <a:t>WHERE</a:t>
            </a:r>
            <a:r>
              <a:rPr lang="en-IN" sz="1800">
                <a:solidFill>
                  <a:schemeClr val="dk1"/>
                </a:solidFill>
                <a:latin typeface="Arial"/>
                <a:ea typeface="Arial"/>
                <a:cs typeface="Arial"/>
                <a:sym typeface="Arial"/>
              </a:rPr>
              <a:t> clause; and as </a:t>
            </a:r>
            <a:r>
              <a:rPr lang="en-IN" sz="1800">
                <a:solidFill>
                  <a:schemeClr val="dk1"/>
                </a:solidFill>
                <a:latin typeface="Courier New"/>
                <a:ea typeface="Courier New"/>
                <a:cs typeface="Courier New"/>
                <a:sym typeface="Courier New"/>
              </a:rPr>
              <a:t>JOIN</a:t>
            </a:r>
            <a:r>
              <a:rPr lang="en-IN" sz="1800">
                <a:solidFill>
                  <a:schemeClr val="dk1"/>
                </a:solidFill>
                <a:latin typeface="Arial"/>
                <a:ea typeface="Arial"/>
                <a:cs typeface="Arial"/>
                <a:sym typeface="Arial"/>
              </a:rPr>
              <a:t> columns.</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The drawback about indexing is cost and space. Building and maintaining indexes require computations and memory spaces. Indexes facilitate fast search but deplete the performance on modifying the table (</a:t>
            </a:r>
            <a:r>
              <a:rPr lang="en-IN" sz="1800">
                <a:solidFill>
                  <a:schemeClr val="dk1"/>
                </a:solidFill>
                <a:latin typeface="Courier New"/>
                <a:ea typeface="Courier New"/>
                <a:cs typeface="Courier New"/>
                <a:sym typeface="Courier New"/>
              </a:rPr>
              <a:t>INSERT/UPDATE/DELETE</a:t>
            </a:r>
            <a:r>
              <a:rPr lang="en-IN" sz="1800">
                <a:solidFill>
                  <a:schemeClr val="dk1"/>
                </a:solidFill>
                <a:latin typeface="Arial"/>
                <a:ea typeface="Arial"/>
                <a:cs typeface="Arial"/>
                <a:sym typeface="Arial"/>
              </a:rPr>
              <a:t>), and need to be justified. Nevertheless, relational databases are typically optimized for queries and retrievals, but NOT for updates.</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the keyword </a:t>
            </a:r>
            <a:r>
              <a:rPr lang="en-IN" sz="1800">
                <a:solidFill>
                  <a:schemeClr val="dk1"/>
                </a:solidFill>
                <a:latin typeface="Courier New"/>
                <a:ea typeface="Courier New"/>
                <a:cs typeface="Courier New"/>
                <a:sym typeface="Courier New"/>
              </a:rPr>
              <a:t>KEY</a:t>
            </a:r>
            <a:r>
              <a:rPr lang="en-IN" sz="1800">
                <a:solidFill>
                  <a:schemeClr val="dk1"/>
                </a:solidFill>
                <a:latin typeface="Arial"/>
                <a:ea typeface="Arial"/>
                <a:cs typeface="Arial"/>
                <a:sym typeface="Arial"/>
              </a:rPr>
              <a:t> is synonym to </a:t>
            </a:r>
            <a:r>
              <a:rPr lang="en-IN" sz="1800">
                <a:solidFill>
                  <a:schemeClr val="dk1"/>
                </a:solidFill>
                <a:latin typeface="Courier New"/>
                <a:ea typeface="Courier New"/>
                <a:cs typeface="Courier New"/>
                <a:sym typeface="Courier New"/>
              </a:rPr>
              <a:t>INDEX</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indexes can be built on:</a:t>
            </a:r>
            <a:endParaRPr sz="2000">
              <a:solidFill>
                <a:schemeClr val="dk1"/>
              </a:solidFill>
              <a:latin typeface="Arial"/>
              <a:ea typeface="Arial"/>
              <a:cs typeface="Arial"/>
              <a:sym typeface="Arial"/>
            </a:endParaRPr>
          </a:p>
          <a:p>
            <a:pPr marL="342900" marR="0" lvl="0" indent="-342900" algn="l" rtl="0">
              <a:lnSpc>
                <a:spcPct val="115000"/>
              </a:lnSpc>
              <a:spcBef>
                <a:spcPts val="140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a single column (column-index)</a:t>
            </a:r>
            <a:endParaRPr sz="2000" u="none" strike="noStrike">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a set of columns (concatenated-index)</a:t>
            </a:r>
            <a:endParaRPr sz="2000" u="none" strike="noStrike">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on unique-value column (</a:t>
            </a:r>
            <a:r>
              <a:rPr lang="en-IN" sz="1800" u="none" strike="noStrike">
                <a:solidFill>
                  <a:schemeClr val="dk1"/>
                </a:solidFill>
                <a:latin typeface="Courier New"/>
                <a:ea typeface="Courier New"/>
                <a:cs typeface="Courier New"/>
                <a:sym typeface="Courier New"/>
              </a:rPr>
              <a:t>UNIQUE INDEX</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UNIQUE KEY</a:t>
            </a:r>
            <a:r>
              <a:rPr lang="en-IN" sz="1800" u="none" strike="noStrike">
                <a:solidFill>
                  <a:schemeClr val="dk1"/>
                </a:solidFill>
                <a:latin typeface="Arial"/>
                <a:ea typeface="Arial"/>
                <a:cs typeface="Arial"/>
                <a:sym typeface="Arial"/>
              </a:rPr>
              <a:t>)</a:t>
            </a:r>
            <a:endParaRPr sz="2000" u="none" strike="noStrike">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u="none" strike="noStrike">
                <a:solidFill>
                  <a:schemeClr val="dk1"/>
                </a:solidFill>
                <a:latin typeface="Arial"/>
                <a:ea typeface="Arial"/>
                <a:cs typeface="Arial"/>
                <a:sym typeface="Arial"/>
              </a:rPr>
              <a:t>on a prefix of a column for strings (</a:t>
            </a:r>
            <a:r>
              <a:rPr lang="en-IN" sz="1800" u="none" strike="noStrike">
                <a:solidFill>
                  <a:schemeClr val="dk1"/>
                </a:solidFill>
                <a:latin typeface="Courier New"/>
                <a:ea typeface="Courier New"/>
                <a:cs typeface="Courier New"/>
                <a:sym typeface="Courier New"/>
              </a:rPr>
              <a:t>VARCHAR</a:t>
            </a:r>
            <a:r>
              <a:rPr lang="en-IN" sz="1800" u="none" strike="noStrike">
                <a:solidFill>
                  <a:schemeClr val="dk1"/>
                </a:solidFill>
                <a:latin typeface="Arial"/>
                <a:ea typeface="Arial"/>
                <a:cs typeface="Arial"/>
                <a:sym typeface="Arial"/>
              </a:rPr>
              <a:t> or </a:t>
            </a:r>
            <a:r>
              <a:rPr lang="en-IN" sz="1800" u="none" strike="noStrike">
                <a:solidFill>
                  <a:schemeClr val="dk1"/>
                </a:solidFill>
                <a:latin typeface="Courier New"/>
                <a:ea typeface="Courier New"/>
                <a:cs typeface="Courier New"/>
                <a:sym typeface="Courier New"/>
              </a:rPr>
              <a:t>CHAR</a:t>
            </a:r>
            <a:r>
              <a:rPr lang="en-IN" sz="1800" u="none" strike="noStrike">
                <a:solidFill>
                  <a:schemeClr val="dk1"/>
                </a:solidFill>
                <a:latin typeface="Arial"/>
                <a:ea typeface="Arial"/>
                <a:cs typeface="Arial"/>
                <a:sym typeface="Arial"/>
              </a:rPr>
              <a:t>), e.g., first 5 characters.</a:t>
            </a:r>
            <a:endParaRPr sz="2000" u="none" strike="noStrike">
              <a:solidFill>
                <a:schemeClr val="dk1"/>
              </a:solidFill>
              <a:latin typeface="Arial"/>
              <a:ea typeface="Arial"/>
              <a:cs typeface="Arial"/>
              <a:sym typeface="Arial"/>
            </a:endParaRPr>
          </a:p>
          <a:p>
            <a:pPr marL="0" marR="0" lvl="0" indent="0" algn="just" rtl="0">
              <a:lnSpc>
                <a:spcPct val="115000"/>
              </a:lnSpc>
              <a:spcBef>
                <a:spcPts val="1400"/>
              </a:spcBef>
              <a:spcAft>
                <a:spcPts val="0"/>
              </a:spcAft>
              <a:buNone/>
            </a:pPr>
            <a:r>
              <a:rPr lang="en-IN" sz="1800">
                <a:solidFill>
                  <a:schemeClr val="dk1"/>
                </a:solidFill>
                <a:latin typeface="Arial"/>
                <a:ea typeface="Arial"/>
                <a:cs typeface="Arial"/>
                <a:sym typeface="Arial"/>
              </a:rPr>
              <a:t>There can be more than one indexes in a table. Index are automatically built on the primary-key column(s).</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p:nvPr/>
        </p:nvSpPr>
        <p:spPr>
          <a:xfrm>
            <a:off x="0" y="1249136"/>
            <a:ext cx="12230637" cy="4205767"/>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CREATE TABLE </a:t>
            </a:r>
            <a:r>
              <a:rPr lang="en-IN" sz="1800" b="1" i="1">
                <a:solidFill>
                  <a:schemeClr val="dk1"/>
                </a:solidFill>
                <a:latin typeface="Courier New"/>
                <a:ea typeface="Courier New"/>
                <a:cs typeface="Courier New"/>
                <a:sym typeface="Courier New"/>
              </a:rPr>
              <a:t>tableName</a:t>
            </a:r>
            <a:endParaRPr sz="1800" b="1" i="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[UNIQUE] INDEX|KEY </a:t>
            </a:r>
            <a:r>
              <a:rPr lang="en-IN" sz="1800" i="1">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009900"/>
                </a:solidFill>
                <a:latin typeface="Courier New"/>
                <a:ea typeface="Courier New"/>
                <a:cs typeface="Courier New"/>
                <a:sym typeface="Courier New"/>
              </a:rPr>
              <a:t>-- The optional keyword UNIQUE ensures that all values in this column are distinct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 KEY is synonym to INDEX</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PRIMAY KEY (</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  </a:t>
            </a:r>
            <a:r>
              <a:rPr lang="en-IN" sz="1800">
                <a:solidFill>
                  <a:srgbClr val="009900"/>
                </a:solidFill>
                <a:latin typeface="Courier New"/>
                <a:ea typeface="Courier New"/>
                <a:cs typeface="Courier New"/>
                <a:sym typeface="Courier New"/>
              </a:rPr>
              <a:t>-- Index automatically built on PRIMARY KEY column</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CREATE [UNIQUE] INDEX </a:t>
            </a:r>
            <a:r>
              <a:rPr lang="en-IN" sz="1800" i="1">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ON </a:t>
            </a:r>
            <a:r>
              <a:rPr lang="en-IN" sz="1800" i="1">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ALTER TABLE </a:t>
            </a:r>
            <a:r>
              <a:rPr lang="en-IN" sz="1800" i="1">
                <a:solidFill>
                  <a:schemeClr val="dk1"/>
                </a:solidFill>
                <a:latin typeface="Courier New"/>
                <a:ea typeface="Courier New"/>
                <a:cs typeface="Courier New"/>
                <a:sym typeface="Courier New"/>
              </a:rPr>
              <a:t>tableName</a:t>
            </a:r>
            <a:r>
              <a:rPr lang="en-IN" sz="1800">
                <a:solidFill>
                  <a:schemeClr val="dk1"/>
                </a:solidFill>
                <a:latin typeface="Courier New"/>
                <a:ea typeface="Courier New"/>
                <a:cs typeface="Courier New"/>
                <a:sym typeface="Courier New"/>
              </a:rPr>
              <a:t> ADD UNIQUE|INDEX|PRIMARY KEY </a:t>
            </a:r>
            <a:r>
              <a:rPr lang="en-IN" sz="1800" i="1">
                <a:solidFill>
                  <a:schemeClr val="dk1"/>
                </a:solidFill>
                <a:latin typeface="Courier New"/>
                <a:ea typeface="Courier New"/>
                <a:cs typeface="Courier New"/>
                <a:sym typeface="Courier New"/>
              </a:rPr>
              <a:t>indexName</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columnName</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SHOW INDEX FROM </a:t>
            </a:r>
            <a:r>
              <a:rPr lang="en-IN" sz="1800" i="1">
                <a:solidFill>
                  <a:schemeClr val="dk1"/>
                </a:solidFill>
                <a:latin typeface="Courier New"/>
                <a:ea typeface="Courier New"/>
                <a:cs typeface="Courier New"/>
                <a:sym typeface="Courier New"/>
              </a:rPr>
              <a:t>tableName</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p:nvPr/>
        </p:nvSpPr>
        <p:spPr>
          <a:xfrm>
            <a:off x="1" y="0"/>
            <a:ext cx="12192000" cy="462280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SHOW INDEX FROM employees \G</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 row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Table: employees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Non_unique: 0</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Key_name: PRIMARY</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Seq_in_index: 1</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Column_name: emp_no</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CREATE TABLE departments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dept_no    CHAR(4)      NOT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dept_name  VARCHAR(40)  NOT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PRIMARY KEY  (dept_no),   </a:t>
            </a:r>
            <a:r>
              <a:rPr lang="en-IN" sz="1600" b="1">
                <a:solidFill>
                  <a:srgbClr val="009900"/>
                </a:solidFill>
                <a:latin typeface="Courier New"/>
                <a:ea typeface="Courier New"/>
                <a:cs typeface="Courier New"/>
                <a:sym typeface="Courier New"/>
              </a:rPr>
              <a:t>-- Index built automatically on primary-key column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UNIQUE INDEX (dept_name)  </a:t>
            </a:r>
            <a:r>
              <a:rPr lang="en-IN" sz="1600" b="1">
                <a:solidFill>
                  <a:srgbClr val="009900"/>
                </a:solidFill>
                <a:latin typeface="Courier New"/>
                <a:ea typeface="Courier New"/>
                <a:cs typeface="Courier New"/>
                <a:sym typeface="Courier New"/>
              </a:rPr>
              <a:t>-- Build INDEX on this unique-value column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4"/>
          <p:cNvSpPr/>
          <p:nvPr/>
        </p:nvSpPr>
        <p:spPr>
          <a:xfrm>
            <a:off x="1" y="0"/>
            <a:ext cx="12192000" cy="5189113"/>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&gt; </a:t>
            </a:r>
            <a:r>
              <a:rPr lang="en-IN" sz="1200" b="1">
                <a:solidFill>
                  <a:schemeClr val="dk1"/>
                </a:solidFill>
                <a:latin typeface="Courier New"/>
                <a:ea typeface="Courier New"/>
                <a:cs typeface="Courier New"/>
                <a:sym typeface="Courier New"/>
              </a:rPr>
              <a:t>DESCRIBE departments;</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Field     | Type        | Null | Key | Default | Extra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dept_no   | char(4)     | NO   | </a:t>
            </a:r>
            <a:r>
              <a:rPr lang="en-IN" sz="1200">
                <a:solidFill>
                  <a:srgbClr val="E31B23"/>
                </a:solidFill>
                <a:latin typeface="Courier New"/>
                <a:ea typeface="Courier New"/>
                <a:cs typeface="Courier New"/>
                <a:sym typeface="Courier New"/>
              </a:rPr>
              <a:t>PRI</a:t>
            </a:r>
            <a:r>
              <a:rPr lang="en-IN" sz="1200">
                <a:solidFill>
                  <a:schemeClr val="dk1"/>
                </a:solidFill>
                <a:latin typeface="Courier New"/>
                <a:ea typeface="Courier New"/>
                <a:cs typeface="Courier New"/>
                <a:sym typeface="Courier New"/>
              </a:rPr>
              <a:t> | NULL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dept_name | varchar(40) | NO   | </a:t>
            </a:r>
            <a:r>
              <a:rPr lang="en-IN" sz="1200">
                <a:solidFill>
                  <a:srgbClr val="E31B23"/>
                </a:solidFill>
                <a:latin typeface="Courier New"/>
                <a:ea typeface="Courier New"/>
                <a:cs typeface="Courier New"/>
                <a:sym typeface="Courier New"/>
              </a:rPr>
              <a:t>UNI</a:t>
            </a:r>
            <a:r>
              <a:rPr lang="en-IN" sz="1200">
                <a:solidFill>
                  <a:schemeClr val="dk1"/>
                </a:solidFill>
                <a:latin typeface="Courier New"/>
                <a:ea typeface="Courier New"/>
                <a:cs typeface="Courier New"/>
                <a:sym typeface="Courier New"/>
              </a:rPr>
              <a:t> | NULL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a:p>
          <a:p>
            <a:pPr marL="0" marR="0" lvl="0" indent="0" algn="l" rtl="0">
              <a:lnSpc>
                <a:spcPct val="115000"/>
              </a:lnSpc>
              <a:spcBef>
                <a:spcPts val="0"/>
              </a:spcBef>
              <a:spcAft>
                <a:spcPts val="0"/>
              </a:spcAft>
              <a:buNone/>
            </a:pP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&gt; </a:t>
            </a:r>
            <a:r>
              <a:rPr lang="en-IN" sz="1200" b="1">
                <a:solidFill>
                  <a:schemeClr val="dk1"/>
                </a:solidFill>
                <a:latin typeface="Courier New"/>
                <a:ea typeface="Courier New"/>
                <a:cs typeface="Courier New"/>
                <a:sym typeface="Courier New"/>
              </a:rPr>
              <a:t>SHOW INDEX FROM departments \G</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1. row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Table: departments</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Non_unique: 0</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Key_name: PRIMARY</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Seq_in_index: 1</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Column_name: dept_no</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2. row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Table: departments</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Non_unique: 0</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Key_name: dept_name</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Seq_in_index: 1</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Column_name: dept_name</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p:nvPr/>
        </p:nvSpPr>
        <p:spPr>
          <a:xfrm>
            <a:off x="440872" y="507448"/>
            <a:ext cx="10360478" cy="5189113"/>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Many-to-many junction table between employees and departments</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CREATE TABLE dept_emp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emp_no     INT UNSIGNED  NOT NULL,</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dept_no    CHAR(4)       NOT NULL,</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from_date  DATE          NOT NULL,</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to_date    DATE          NOT NULL,</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INDEX       (emp_no),          </a:t>
            </a:r>
            <a:r>
              <a:rPr lang="en-IN" sz="1800" b="1">
                <a:solidFill>
                  <a:srgbClr val="009900"/>
                </a:solidFill>
                <a:latin typeface="Courier New"/>
                <a:ea typeface="Courier New"/>
                <a:cs typeface="Courier New"/>
                <a:sym typeface="Courier New"/>
              </a:rPr>
              <a:t>-- Build INDEX on this non-unique-value column</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INDEX       (dept_no),         </a:t>
            </a:r>
            <a:r>
              <a:rPr lang="en-IN" sz="1800" b="1">
                <a:solidFill>
                  <a:srgbClr val="009900"/>
                </a:solidFill>
                <a:latin typeface="Courier New"/>
                <a:ea typeface="Courier New"/>
                <a:cs typeface="Courier New"/>
                <a:sym typeface="Courier New"/>
              </a:rPr>
              <a:t>-- Build INDEX on this non-unique-value column</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FOREIGN KEY (emp_no)  REFERENCES employees (emp_no) </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ON DELETE CASCADE ON UPDATE CASCADE,</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FOREIGN KEY (dept_no) REFERENCES departments (dept_no)</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ON DELETE CASCADE ON UPDATE CASCADE,</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PRIMARY KEY (emp_no, dept_no)  </a:t>
            </a:r>
            <a:r>
              <a:rPr lang="en-IN" sz="1800" b="1">
                <a:solidFill>
                  <a:srgbClr val="009900"/>
                </a:solidFill>
                <a:latin typeface="Courier New"/>
                <a:ea typeface="Courier New"/>
                <a:cs typeface="Courier New"/>
                <a:sym typeface="Courier New"/>
              </a:rPr>
              <a:t>-- Index built automatically</a:t>
            </a:r>
            <a:endParaRPr sz="1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6"/>
          <p:cNvSpPr/>
          <p:nvPr/>
        </p:nvSpPr>
        <p:spPr>
          <a:xfrm>
            <a:off x="473530" y="440871"/>
            <a:ext cx="11152413" cy="627748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DESCRIBE dept_emp;</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Field     | Type             | Null | Key | Default | Extra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emp_no    | int(10) unsigned | NO   | </a:t>
            </a:r>
            <a:r>
              <a:rPr lang="en-IN" sz="1400">
                <a:solidFill>
                  <a:srgbClr val="E31B23"/>
                </a:solidFill>
                <a:latin typeface="Courier New"/>
                <a:ea typeface="Courier New"/>
                <a:cs typeface="Courier New"/>
                <a:sym typeface="Courier New"/>
              </a:rPr>
              <a:t>PRI</a:t>
            </a:r>
            <a:r>
              <a:rPr lang="en-IN" sz="1400">
                <a:solidFill>
                  <a:schemeClr val="dk1"/>
                </a:solidFill>
                <a:latin typeface="Courier New"/>
                <a:ea typeface="Courier New"/>
                <a:cs typeface="Courier New"/>
                <a:sym typeface="Courier New"/>
              </a:rPr>
              <a:t>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dept_no   | char(4)          | NO   | </a:t>
            </a:r>
            <a:r>
              <a:rPr lang="en-IN" sz="1400">
                <a:solidFill>
                  <a:srgbClr val="E31B23"/>
                </a:solidFill>
                <a:latin typeface="Courier New"/>
                <a:ea typeface="Courier New"/>
                <a:cs typeface="Courier New"/>
                <a:sym typeface="Courier New"/>
              </a:rPr>
              <a:t>PRI</a:t>
            </a:r>
            <a:r>
              <a:rPr lang="en-IN" sz="1400">
                <a:solidFill>
                  <a:schemeClr val="dk1"/>
                </a:solidFill>
                <a:latin typeface="Courier New"/>
                <a:ea typeface="Courier New"/>
                <a:cs typeface="Courier New"/>
                <a:sym typeface="Courier New"/>
              </a:rPr>
              <a:t>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from_date | date             | NO   |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to_date   | date             | NO   |     | NULL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SHOW INDEX FROM dept_emp \G</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row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dept_emp</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Non_unique: 0</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Key_name: PRIMARY</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Seq_in_index: 1</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Column_name: emp_no</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row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Table: dept_emp</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Non_unique: 0</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Key_name: PRIMARY</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Seq_in_index: 2</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Column_name: dept_no</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 </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p:nvPr/>
        </p:nvSpPr>
        <p:spPr>
          <a:xfrm>
            <a:off x="1" y="0"/>
            <a:ext cx="12192000" cy="64341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rgbClr val="444444"/>
                </a:solidFill>
                <a:latin typeface="Courier New"/>
                <a:ea typeface="Courier New"/>
                <a:cs typeface="Courier New"/>
                <a:sym typeface="Courier New"/>
              </a:rPr>
              <a:t>SHOW DATABASES</a:t>
            </a:r>
            <a:endParaRPr/>
          </a:p>
          <a:p>
            <a:pPr marL="0" marR="0" lvl="0" indent="0" algn="l" rtl="0">
              <a:spcBef>
                <a:spcPts val="1200"/>
              </a:spcBef>
              <a:spcAft>
                <a:spcPts val="0"/>
              </a:spcAft>
              <a:buNone/>
            </a:pPr>
            <a:endParaRPr sz="2400" b="1" i="0" u="none" strike="noStrike" cap="none">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2400" b="0" i="0" u="none" strike="noStrike" cap="none">
                <a:solidFill>
                  <a:schemeClr val="dk1"/>
                </a:solidFill>
                <a:latin typeface="Arial"/>
                <a:ea typeface="Arial"/>
                <a:cs typeface="Arial"/>
                <a:sym typeface="Arial"/>
              </a:rPr>
              <a:t>You can use </a:t>
            </a:r>
            <a:r>
              <a:rPr lang="en-IN" sz="2400" b="0" i="0" u="none" strike="noStrike" cap="none">
                <a:solidFill>
                  <a:schemeClr val="dk1"/>
                </a:solidFill>
                <a:latin typeface="Courier New"/>
                <a:ea typeface="Courier New"/>
                <a:cs typeface="Courier New"/>
                <a:sym typeface="Courier New"/>
              </a:rPr>
              <a:t>SHOW DATABASES</a:t>
            </a:r>
            <a:r>
              <a:rPr lang="en-IN" sz="2400" b="0" i="0" u="none" strike="noStrike" cap="none">
                <a:solidFill>
                  <a:schemeClr val="dk1"/>
                </a:solidFill>
                <a:latin typeface="Arial"/>
                <a:ea typeface="Arial"/>
                <a:cs typeface="Arial"/>
                <a:sym typeface="Arial"/>
              </a:rPr>
              <a:t> to list all the existing databases in the server.</a:t>
            </a:r>
            <a:endParaRPr/>
          </a:p>
          <a:p>
            <a:pPr marL="0" marR="0" lvl="0" indent="0" algn="l" rtl="0">
              <a:lnSpc>
                <a:spcPct val="115000"/>
              </a:lnSpc>
              <a:spcBef>
                <a:spcPts val="400"/>
              </a:spcBef>
              <a:spcAft>
                <a:spcPts val="0"/>
              </a:spcAft>
              <a:buNone/>
            </a:pPr>
            <a:r>
              <a:rPr lang="en-IN" sz="2400">
                <a:solidFill>
                  <a:schemeClr val="dk1"/>
                </a:solidFill>
                <a:latin typeface="Courier New"/>
                <a:ea typeface="Courier New"/>
                <a:cs typeface="Courier New"/>
                <a:sym typeface="Courier New"/>
              </a:rPr>
              <a:t>MariaDB </a:t>
            </a:r>
            <a:r>
              <a:rPr lang="en-IN" sz="2400" b="0" i="0" u="none" strike="noStrike" cap="none">
                <a:solidFill>
                  <a:schemeClr val="dk1"/>
                </a:solidFill>
                <a:latin typeface="Courier New"/>
                <a:ea typeface="Courier New"/>
                <a:cs typeface="Courier New"/>
                <a:sym typeface="Courier New"/>
              </a:rPr>
              <a:t>&gt; </a:t>
            </a:r>
            <a:r>
              <a:rPr lang="en-IN" sz="2400" b="1" i="0" u="none" strike="noStrike" cap="none">
                <a:solidFill>
                  <a:schemeClr val="dk1"/>
                </a:solidFill>
                <a:latin typeface="Courier New"/>
                <a:ea typeface="Courier New"/>
                <a:cs typeface="Courier New"/>
                <a:sym typeface="Courier New"/>
              </a:rPr>
              <a:t>SHOW DATABASES;</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 Database           |</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 information_schema |</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 </a:t>
            </a:r>
            <a:r>
              <a:rPr lang="en-IN" sz="2400">
                <a:solidFill>
                  <a:schemeClr val="dk1"/>
                </a:solidFill>
                <a:latin typeface="Courier New"/>
                <a:ea typeface="Courier New"/>
                <a:cs typeface="Courier New"/>
                <a:sym typeface="Courier New"/>
              </a:rPr>
              <a:t>MariaDB </a:t>
            </a:r>
            <a:r>
              <a:rPr lang="en-IN" sz="2400" b="0" i="0" u="none" strike="noStrike" cap="none">
                <a:solidFill>
                  <a:schemeClr val="dk1"/>
                </a:solidFill>
                <a:latin typeface="Courier New"/>
                <a:ea typeface="Courier New"/>
                <a:cs typeface="Courier New"/>
                <a:sym typeface="Courier New"/>
              </a:rPr>
              <a:t>              |</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 performance_schema |</a:t>
            </a: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2400" b="0" i="0" u="none" strike="noStrike" cap="none">
                <a:solidFill>
                  <a:schemeClr val="dk1"/>
                </a:solidFill>
                <a:latin typeface="Courier New"/>
                <a:ea typeface="Courier New"/>
                <a:cs typeface="Courier New"/>
                <a:sym typeface="Courier New"/>
              </a:rPr>
              <a:t>| test               |</a:t>
            </a:r>
            <a:endParaRPr sz="2400" b="0" i="0" u="none" strike="noStrike" cap="none">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2400" b="0" i="0" u="none" strike="noStrike" cap="none">
                <a:solidFill>
                  <a:schemeClr val="dk1"/>
                </a:solidFill>
                <a:latin typeface="Courier New"/>
                <a:ea typeface="Courier New"/>
                <a:cs typeface="Courier New"/>
                <a:sym typeface="Courier New"/>
              </a:rPr>
              <a:t>........</a:t>
            </a:r>
            <a:endParaRPr sz="2400" b="0" i="0" u="none" strike="noStrike" cap="none">
              <a:solidFill>
                <a:schemeClr val="dk1"/>
              </a:solidFill>
              <a:latin typeface="Arial"/>
              <a:ea typeface="Arial"/>
              <a:cs typeface="Arial"/>
              <a:sym typeface="Arial"/>
            </a:endParaRPr>
          </a:p>
          <a:p>
            <a:pPr marL="0" marR="0" lvl="0" indent="0" algn="l" rtl="0">
              <a:spcBef>
                <a:spcPts val="600"/>
              </a:spcBef>
              <a:spcAft>
                <a:spcPts val="0"/>
              </a:spcAft>
              <a:buNone/>
            </a:pPr>
            <a:r>
              <a:rPr lang="en-IN" sz="2400" b="0" i="0" u="none" strike="noStrike" cap="none">
                <a:solidFill>
                  <a:schemeClr val="dk1"/>
                </a:solidFill>
                <a:latin typeface="Arial"/>
                <a:ea typeface="Arial"/>
                <a:cs typeface="Arial"/>
                <a:sym typeface="Arial"/>
              </a:rPr>
              <a:t>The databases "</a:t>
            </a:r>
            <a:r>
              <a:rPr lang="en-IN" sz="2400">
                <a:solidFill>
                  <a:schemeClr val="dk1"/>
                </a:solidFill>
                <a:latin typeface="Courier New"/>
                <a:ea typeface="Courier New"/>
                <a:cs typeface="Courier New"/>
                <a:sym typeface="Courier New"/>
              </a:rPr>
              <a:t>MariaDB </a:t>
            </a:r>
            <a:r>
              <a:rPr lang="en-IN" sz="2400" b="0" i="0" u="none" strike="noStrike" cap="none">
                <a:solidFill>
                  <a:schemeClr val="dk1"/>
                </a:solidFill>
                <a:latin typeface="Arial"/>
                <a:ea typeface="Arial"/>
                <a:cs typeface="Arial"/>
                <a:sym typeface="Arial"/>
              </a:rPr>
              <a:t>", "</a:t>
            </a:r>
            <a:r>
              <a:rPr lang="en-IN" sz="2400" b="0" i="0" u="none" strike="noStrike" cap="none">
                <a:solidFill>
                  <a:schemeClr val="dk1"/>
                </a:solidFill>
                <a:latin typeface="Courier New"/>
                <a:ea typeface="Courier New"/>
                <a:cs typeface="Courier New"/>
                <a:sym typeface="Courier New"/>
              </a:rPr>
              <a:t>information_schema</a:t>
            </a:r>
            <a:r>
              <a:rPr lang="en-IN" sz="2400" b="0" i="0" u="none" strike="noStrike" cap="none">
                <a:solidFill>
                  <a:schemeClr val="dk1"/>
                </a:solidFill>
                <a:latin typeface="Arial"/>
                <a:ea typeface="Arial"/>
                <a:cs typeface="Arial"/>
                <a:sym typeface="Arial"/>
              </a:rPr>
              <a:t>" and "</a:t>
            </a:r>
            <a:r>
              <a:rPr lang="en-IN" sz="2400" b="0" i="0" u="none" strike="noStrike" cap="none">
                <a:solidFill>
                  <a:schemeClr val="dk1"/>
                </a:solidFill>
                <a:latin typeface="Courier New"/>
                <a:ea typeface="Courier New"/>
                <a:cs typeface="Courier New"/>
                <a:sym typeface="Courier New"/>
              </a:rPr>
              <a:t>performance_schema</a:t>
            </a:r>
            <a:r>
              <a:rPr lang="en-IN" sz="2400" b="0" i="0" u="none" strike="noStrike" cap="none">
                <a:solidFill>
                  <a:schemeClr val="dk1"/>
                </a:solidFill>
                <a:latin typeface="Arial"/>
                <a:ea typeface="Arial"/>
                <a:cs typeface="Arial"/>
                <a:sym typeface="Arial"/>
              </a:rPr>
              <a:t>" are system databases</a:t>
            </a:r>
            <a:endParaRPr sz="24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p:nvPr/>
        </p:nvSpPr>
        <p:spPr>
          <a:xfrm>
            <a:off x="457201" y="1216479"/>
            <a:ext cx="11242221" cy="464761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3. row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 dept_emp</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Non_unique: 1</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Key_name: emp_no</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Seq_in_index: 1</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Column_name: emp_no</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4. row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Table: dept_emp</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Non_unique: 1</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Key_name: dept_no</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Seq_in_index: 1</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Column_name: dept_no</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p:nvPr/>
        </p:nvSpPr>
        <p:spPr>
          <a:xfrm>
            <a:off x="0" y="12879"/>
            <a:ext cx="12192000" cy="517821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3600" b="1">
                <a:solidFill>
                  <a:srgbClr val="0A8464"/>
                </a:solidFill>
                <a:latin typeface="Trebuchet MS"/>
                <a:ea typeface="Trebuchet MS"/>
                <a:cs typeface="Trebuchet MS"/>
                <a:sym typeface="Trebuchet MS"/>
              </a:rPr>
              <a:t>More SQL</a:t>
            </a:r>
            <a:endParaRPr sz="2800" b="1">
              <a:solidFill>
                <a:srgbClr val="434343"/>
              </a:solidFill>
              <a:latin typeface="Arial"/>
              <a:ea typeface="Arial"/>
              <a:cs typeface="Arial"/>
              <a:sym typeface="Arial"/>
            </a:endParaRPr>
          </a:p>
          <a:p>
            <a:pPr marL="0" marR="0" lvl="0" indent="0" algn="l" rtl="0">
              <a:lnSpc>
                <a:spcPct val="120000"/>
              </a:lnSpc>
              <a:spcBef>
                <a:spcPts val="1600"/>
              </a:spcBef>
              <a:spcAft>
                <a:spcPts val="0"/>
              </a:spcAft>
              <a:buNone/>
            </a:pPr>
            <a:r>
              <a:rPr lang="en-IN" sz="2800" b="1">
                <a:solidFill>
                  <a:srgbClr val="0A8464"/>
                </a:solidFill>
                <a:latin typeface="Verdana"/>
                <a:ea typeface="Verdana"/>
                <a:cs typeface="Verdana"/>
                <a:sym typeface="Verdana"/>
              </a:rPr>
              <a:t>Sub-Query</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Results of one query can be used in another SQL statement. Subquery is useful if more than one tables are involved.</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Courier New"/>
                <a:ea typeface="Courier New"/>
                <a:cs typeface="Courier New"/>
                <a:sym typeface="Courier New"/>
              </a:rPr>
              <a:t>SELECT</a:t>
            </a:r>
            <a:r>
              <a:rPr lang="en-IN" sz="2400" b="1">
                <a:solidFill>
                  <a:srgbClr val="444444"/>
                </a:solidFill>
                <a:latin typeface="Verdana"/>
                <a:ea typeface="Verdana"/>
                <a:cs typeface="Verdana"/>
                <a:sym typeface="Verdana"/>
              </a:rPr>
              <a:t> with Subquery</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In the previous many-to-many product sales example, how to find the suppliers that do not supply any product? You can query for the suppliers that supply at least one product in the </a:t>
            </a:r>
            <a:r>
              <a:rPr lang="en-IN" sz="1800">
                <a:solidFill>
                  <a:schemeClr val="dk1"/>
                </a:solidFill>
                <a:latin typeface="Courier New"/>
                <a:ea typeface="Courier New"/>
                <a:cs typeface="Courier New"/>
                <a:sym typeface="Courier New"/>
              </a:rPr>
              <a:t>products_suppliers</a:t>
            </a:r>
            <a:r>
              <a:rPr lang="en-IN" sz="1800">
                <a:solidFill>
                  <a:schemeClr val="dk1"/>
                </a:solidFill>
                <a:latin typeface="Arial"/>
                <a:ea typeface="Arial"/>
                <a:cs typeface="Arial"/>
                <a:sym typeface="Arial"/>
              </a:rPr>
              <a:t> table, and then query the </a:t>
            </a:r>
            <a:r>
              <a:rPr lang="en-IN" sz="1800">
                <a:solidFill>
                  <a:schemeClr val="dk1"/>
                </a:solidFill>
                <a:latin typeface="Courier New"/>
                <a:ea typeface="Courier New"/>
                <a:cs typeface="Courier New"/>
                <a:sym typeface="Courier New"/>
              </a:rPr>
              <a:t>suppliers</a:t>
            </a:r>
            <a:r>
              <a:rPr lang="en-IN" sz="1800">
                <a:solidFill>
                  <a:schemeClr val="dk1"/>
                </a:solidFill>
                <a:latin typeface="Arial"/>
                <a:ea typeface="Arial"/>
                <a:cs typeface="Arial"/>
                <a:sym typeface="Arial"/>
              </a:rPr>
              <a:t> table for those that are not in the previous result set.</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&gt; SELECT suppliers.name from suppliers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WHERE suppliers.supplierID</a:t>
            </a:r>
            <a:endParaRPr sz="20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          NOT IN (</a:t>
            </a:r>
            <a:r>
              <a:rPr lang="en-IN" sz="1600">
                <a:solidFill>
                  <a:srgbClr val="E31B23"/>
                </a:solidFill>
                <a:latin typeface="Courier New"/>
                <a:ea typeface="Courier New"/>
                <a:cs typeface="Courier New"/>
                <a:sym typeface="Courier New"/>
              </a:rPr>
              <a:t>SELECT DISTINCT supplierID from products_suppliers</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spcBef>
                <a:spcPts val="60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9"/>
          <p:cNvSpPr/>
          <p:nvPr/>
        </p:nvSpPr>
        <p:spPr>
          <a:xfrm>
            <a:off x="391886" y="971550"/>
            <a:ext cx="11070772" cy="50318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800" b="1">
                <a:solidFill>
                  <a:srgbClr val="444444"/>
                </a:solidFill>
                <a:latin typeface="Courier New"/>
                <a:ea typeface="Courier New"/>
                <a:cs typeface="Courier New"/>
                <a:sym typeface="Courier New"/>
              </a:rPr>
              <a:t>INSERT|UPDATE|DELETE</a:t>
            </a:r>
            <a:r>
              <a:rPr lang="en-IN" sz="2800" b="1">
                <a:solidFill>
                  <a:srgbClr val="444444"/>
                </a:solidFill>
                <a:latin typeface="Verdana"/>
                <a:ea typeface="Verdana"/>
                <a:cs typeface="Verdana"/>
                <a:sym typeface="Verdana"/>
              </a:rPr>
              <a:t> with Subquery</a:t>
            </a:r>
            <a:endParaRPr sz="2400" b="1">
              <a:solidFill>
                <a:srgbClr val="666666"/>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rgbClr val="009900"/>
                </a:solidFill>
                <a:latin typeface="Courier New"/>
                <a:ea typeface="Courier New"/>
                <a:cs typeface="Courier New"/>
                <a:sym typeface="Courier New"/>
              </a:rPr>
              <a:t>-- Supplier 'QQ Corp' now supplies 'Pencil 6B'</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rgbClr val="009900"/>
                </a:solidFill>
                <a:latin typeface="Courier New"/>
                <a:ea typeface="Courier New"/>
                <a:cs typeface="Courier New"/>
                <a:sym typeface="Courier New"/>
              </a:rPr>
              <a:t>-- You need to put the SELECT subqueies in parentheses</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INSERT INTO products_suppliers VALUES (</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(SELECT productID  FROM products  WHERE name = 'Pencil 6B')</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(SELECT supplierID FROM suppliers WHERE name = 'QQ Corp')</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rgbClr val="009900"/>
                </a:solidFill>
                <a:latin typeface="Courier New"/>
                <a:ea typeface="Courier New"/>
                <a:cs typeface="Courier New"/>
                <a:sym typeface="Courier New"/>
              </a:rPr>
              <a:t>-- Supplier 'QQ Copr' no longer supplies any item</a:t>
            </a:r>
            <a:endParaRPr sz="24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DELETE FROM products_suppliers</a:t>
            </a:r>
            <a:endParaRPr sz="2400">
              <a:solidFill>
                <a:schemeClr val="dk1"/>
              </a:solidFill>
              <a:latin typeface="Arial"/>
              <a:ea typeface="Arial"/>
              <a:cs typeface="Arial"/>
              <a:sym typeface="Arial"/>
            </a:endParaRPr>
          </a:p>
          <a:p>
            <a:pPr marL="0" marR="0" lvl="0" indent="0" algn="just" rtl="0">
              <a:lnSpc>
                <a:spcPct val="150000"/>
              </a:lnSpc>
              <a:spcBef>
                <a:spcPts val="400"/>
              </a:spcBef>
              <a:spcAft>
                <a:spcPts val="0"/>
              </a:spcAft>
              <a:buNone/>
            </a:pPr>
            <a:r>
              <a:rPr lang="en-IN" sz="1800">
                <a:solidFill>
                  <a:schemeClr val="dk1"/>
                </a:solidFill>
                <a:latin typeface="Courier New"/>
                <a:ea typeface="Courier New"/>
                <a:cs typeface="Courier New"/>
                <a:sym typeface="Courier New"/>
              </a:rPr>
              <a:t>       WHERE supplierID = </a:t>
            </a:r>
            <a:r>
              <a:rPr lang="en-IN" sz="1800">
                <a:solidFill>
                  <a:srgbClr val="E31B23"/>
                </a:solidFill>
                <a:latin typeface="Courier New"/>
                <a:ea typeface="Courier New"/>
                <a:cs typeface="Courier New"/>
                <a:sym typeface="Courier New"/>
              </a:rPr>
              <a:t>(SELECT supplierID FROM suppliers WHERE name = 'QQ Corp')</a:t>
            </a: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0"/>
          <p:cNvSpPr/>
          <p:nvPr/>
        </p:nvSpPr>
        <p:spPr>
          <a:xfrm>
            <a:off x="408214" y="318407"/>
            <a:ext cx="11038114" cy="62529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0A8464"/>
                </a:solidFill>
                <a:latin typeface="Verdana"/>
                <a:ea typeface="Verdana"/>
                <a:cs typeface="Verdana"/>
                <a:sym typeface="Verdana"/>
              </a:rPr>
              <a:t>Working with Date and Time</a:t>
            </a:r>
            <a:endParaRPr/>
          </a:p>
          <a:p>
            <a:pPr marL="0" marR="0" lvl="0" indent="0" algn="l" rtl="0">
              <a:spcBef>
                <a:spcPts val="1200"/>
              </a:spcBef>
              <a:spcAft>
                <a:spcPts val="0"/>
              </a:spcAft>
              <a:buNone/>
            </a:pPr>
            <a:r>
              <a:rPr lang="en-IN" sz="2000" b="1">
                <a:solidFill>
                  <a:srgbClr val="444444"/>
                </a:solidFill>
                <a:latin typeface="Verdana"/>
                <a:ea typeface="Verdana"/>
                <a:cs typeface="Verdana"/>
                <a:sym typeface="Verdana"/>
              </a:rPr>
              <a:t>Date By Example</a:t>
            </a:r>
            <a:endParaRPr sz="2000" b="1">
              <a:solidFill>
                <a:srgbClr val="666666"/>
              </a:solidFill>
              <a:latin typeface="Arial"/>
              <a:ea typeface="Arial"/>
              <a:cs typeface="Arial"/>
              <a:sym typeface="Arial"/>
            </a:endParaRPr>
          </a:p>
          <a:p>
            <a:pPr marL="0" marR="0" lvl="0" indent="0" algn="just" rtl="0">
              <a:spcBef>
                <a:spcPts val="600"/>
              </a:spcBef>
              <a:spcAft>
                <a:spcPts val="0"/>
              </a:spcAft>
              <a:buNone/>
            </a:pPr>
            <a:r>
              <a:rPr lang="en-IN" sz="1800">
                <a:solidFill>
                  <a:schemeClr val="dk1"/>
                </a:solidFill>
                <a:latin typeface="Arial"/>
                <a:ea typeface="Arial"/>
                <a:cs typeface="Arial"/>
                <a:sym typeface="Arial"/>
              </a:rPr>
              <a:t>Take note that date value must be written as a string in the format of </a:t>
            </a:r>
            <a:r>
              <a:rPr lang="en-IN" sz="1800">
                <a:solidFill>
                  <a:schemeClr val="dk1"/>
                </a:solidFill>
                <a:latin typeface="Courier New"/>
                <a:ea typeface="Courier New"/>
                <a:cs typeface="Courier New"/>
                <a:sym typeface="Courier New"/>
              </a:rPr>
              <a:t>'yyyy-mm-dd'</a:t>
            </a:r>
            <a:r>
              <a:rPr lang="en-IN" sz="1800">
                <a:solidFill>
                  <a:schemeClr val="dk1"/>
                </a:solidFill>
                <a:latin typeface="Arial"/>
                <a:ea typeface="Arial"/>
                <a:cs typeface="Arial"/>
                <a:sym typeface="Arial"/>
              </a:rPr>
              <a:t>, </a:t>
            </a:r>
            <a:endParaRPr/>
          </a:p>
          <a:p>
            <a:pPr marL="0" marR="0" lvl="0" indent="0" algn="l" rtl="0">
              <a:spcBef>
                <a:spcPts val="400"/>
              </a:spcBef>
              <a:spcAft>
                <a:spcPts val="0"/>
              </a:spcAft>
              <a:buNone/>
            </a:pPr>
            <a:r>
              <a:rPr lang="en-IN" sz="1800">
                <a:solidFill>
                  <a:srgbClr val="009900"/>
                </a:solidFill>
                <a:latin typeface="Courier New"/>
                <a:ea typeface="Courier New"/>
                <a:cs typeface="Courier New"/>
                <a:sym typeface="Courier New"/>
              </a:rPr>
              <a:t>-- Create a table 'patients' of a clinic</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CREATE TABLE patients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patientID      INT UNSIGNED  NOT NULL AUTO_INCREMENT,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name           VARCHAR(30)   NOT NULL DEFAULT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dateOfBirth    </a:t>
            </a:r>
            <a:r>
              <a:rPr lang="en-IN" sz="1800" b="1">
                <a:solidFill>
                  <a:srgbClr val="E31B23"/>
                </a:solidFill>
                <a:latin typeface="Courier New"/>
                <a:ea typeface="Courier New"/>
                <a:cs typeface="Courier New"/>
                <a:sym typeface="Courier New"/>
              </a:rPr>
              <a:t>DATE</a:t>
            </a:r>
            <a:r>
              <a:rPr lang="en-IN" sz="1800" b="1">
                <a:solidFill>
                  <a:schemeClr val="dk1"/>
                </a:solidFill>
                <a:latin typeface="Courier New"/>
                <a:ea typeface="Courier New"/>
                <a:cs typeface="Courier New"/>
                <a:sym typeface="Courier New"/>
              </a:rPr>
              <a:t>          NOT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lastVisitDate  </a:t>
            </a:r>
            <a:r>
              <a:rPr lang="en-IN" sz="1800" b="1">
                <a:solidFill>
                  <a:srgbClr val="E31B23"/>
                </a:solidFill>
                <a:latin typeface="Courier New"/>
                <a:ea typeface="Courier New"/>
                <a:cs typeface="Courier New"/>
                <a:sym typeface="Courier New"/>
              </a:rPr>
              <a:t>DATE</a:t>
            </a:r>
            <a:r>
              <a:rPr lang="en-IN" sz="1800" b="1">
                <a:solidFill>
                  <a:schemeClr val="dk1"/>
                </a:solidFill>
                <a:latin typeface="Courier New"/>
                <a:ea typeface="Courier New"/>
                <a:cs typeface="Courier New"/>
                <a:sym typeface="Courier New"/>
              </a:rPr>
              <a:t>          NOT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nextVisitDate  </a:t>
            </a:r>
            <a:r>
              <a:rPr lang="en-IN" sz="1800" b="1">
                <a:solidFill>
                  <a:srgbClr val="E31B23"/>
                </a:solidFill>
                <a:latin typeface="Courier New"/>
                <a:ea typeface="Courier New"/>
                <a:cs typeface="Courier New"/>
                <a:sym typeface="Courier New"/>
              </a:rPr>
              <a:t>DATE</a:t>
            </a:r>
            <a:r>
              <a:rPr lang="en-IN" sz="1800" b="1">
                <a:solidFill>
                  <a:schemeClr val="dk1"/>
                </a:solidFill>
                <a:latin typeface="Courier New"/>
                <a:ea typeface="Courier New"/>
                <a:cs typeface="Courier New"/>
                <a:sym typeface="Courier New"/>
              </a:rPr>
              <a:t>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rgbClr val="009900"/>
                </a:solidFill>
                <a:latin typeface="Courier New"/>
                <a:ea typeface="Courier New"/>
                <a:cs typeface="Courier New"/>
                <a:sym typeface="Courier New"/>
              </a:rPr>
              <a:t>                         -- The 'Date' type contains a date value in 'yyyy-mm-dd'</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PRIMARY KEY (patientID)</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INSERT INTO patients VALUES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(1001, 'Ah Teck', '1991-12-31', '2012-01-20',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(NULL, 'Kumar', '2011-10-29', '2012-09-20',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Courier New"/>
                <a:ea typeface="Courier New"/>
                <a:cs typeface="Courier New"/>
                <a:sym typeface="Courier New"/>
              </a:rPr>
              <a:t>          (NULL, 'Ali', '2011-01-30', CURDATE(), NULL);</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009900"/>
                </a:solidFill>
                <a:latin typeface="Courier New"/>
                <a:ea typeface="Courier New"/>
                <a:cs typeface="Courier New"/>
                <a:sym typeface="Courier New"/>
              </a:rPr>
              <a:t>-- Date must be written as 'yyyy-mm-dd'</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rgbClr val="009900"/>
                </a:solidFill>
                <a:latin typeface="Courier New"/>
                <a:ea typeface="Courier New"/>
                <a:cs typeface="Courier New"/>
                <a:sym typeface="Courier New"/>
              </a:rPr>
              <a:t>-- Function CURDATE() returns today's date</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p:nvPr/>
        </p:nvSpPr>
        <p:spPr>
          <a:xfrm>
            <a:off x="698680" y="277587"/>
            <a:ext cx="10992578" cy="614475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patientID | name    | dateOfBirth | lastVisitDate | nextVisitDate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1001 | Ah Teck | 1991-12-31  | 2012-01-20    | NULL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Kumar   | 2011-10-29  | 2012-09-20    | NULL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Ali     | 2011-01-30  | 2012-10-21    | NULL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who last visited on a particular range of date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lastVisitDate BETWEEN '2012-09-15' AND CURDATE()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ORDER BY lastVisitDate;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patientID | name  | dateOfBirth | lastVisitDate | nextVisitDate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1002 | Kumar | 2011-10-29  | 2012-09-20    | NULL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1003 | Ali   | 2011-01-30  | 2012-10-21    | NULL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2"/>
          <p:cNvSpPr/>
          <p:nvPr/>
        </p:nvSpPr>
        <p:spPr>
          <a:xfrm>
            <a:off x="302079" y="375557"/>
            <a:ext cx="11446328" cy="614475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whose birthday is today</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MONTH(dateOfBirth) = MONTH(CURDATE())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AND DAY(dateOfBirth) = DAY(CURDATE());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List the age of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TIMESTAMPDIFF(</a:t>
            </a:r>
            <a:r>
              <a:rPr lang="en-IN" sz="1800" i="1">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a:t>
            </a:r>
            <a:r>
              <a:rPr lang="en-IN" sz="1800" i="1">
                <a:solidFill>
                  <a:srgbClr val="009900"/>
                </a:solidFill>
                <a:latin typeface="Courier New"/>
                <a:ea typeface="Courier New"/>
                <a:cs typeface="Courier New"/>
                <a:sym typeface="Courier New"/>
              </a:rPr>
              <a:t>start</a:t>
            </a:r>
            <a:r>
              <a:rPr lang="en-IN" sz="1800">
                <a:solidFill>
                  <a:srgbClr val="009900"/>
                </a:solidFill>
                <a:latin typeface="Courier New"/>
                <a:ea typeface="Courier New"/>
                <a:cs typeface="Courier New"/>
                <a:sym typeface="Courier New"/>
              </a:rPr>
              <a:t>, </a:t>
            </a:r>
            <a:r>
              <a:rPr lang="en-IN" sz="1800" i="1">
                <a:solidFill>
                  <a:srgbClr val="009900"/>
                </a:solidFill>
                <a:latin typeface="Courier New"/>
                <a:ea typeface="Courier New"/>
                <a:cs typeface="Courier New"/>
                <a:sym typeface="Courier New"/>
              </a:rPr>
              <a:t>end</a:t>
            </a:r>
            <a:r>
              <a:rPr lang="en-IN" sz="1800">
                <a:solidFill>
                  <a:srgbClr val="009900"/>
                </a:solidFill>
                <a:latin typeface="Courier New"/>
                <a:ea typeface="Courier New"/>
                <a:cs typeface="Courier New"/>
                <a:sym typeface="Courier New"/>
              </a:rPr>
              <a:t>) returns the difference in the </a:t>
            </a:r>
            <a:r>
              <a:rPr lang="en-IN" sz="1800" i="1">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specified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name, dateOfBirth, TIMESTAMPDIFF(YEAR, dateOfBirth, CURDATE()) AS age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ORDER BY age, dateOfBirth;</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 dateOfBirth | age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Kumar   | 2011-10-29  |    0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Ali     | 2011-01-30  |    1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Ah Teck | 1991-12-31  |   20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3"/>
          <p:cNvSpPr/>
          <p:nvPr/>
        </p:nvSpPr>
        <p:spPr>
          <a:xfrm>
            <a:off x="824594" y="179614"/>
            <a:ext cx="10695213" cy="6558911"/>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endParaRPr sz="1800">
              <a:solidFill>
                <a:srgbClr val="009900"/>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List patients whose last visited more than 60 days ago</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name, lastVisitDate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TIMESTAMPDIFF(DAY, lastVisitDate, CURDATE()) &gt; 60;</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Functions TO_DAYS(</a:t>
            </a:r>
            <a:r>
              <a:rPr lang="en-IN" sz="1800" i="1">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converts the </a:t>
            </a:r>
            <a:r>
              <a:rPr lang="en-IN" sz="1800" i="1">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to days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name, lastVisitDate FROM patients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TO_DAYS(CURDATE()) - TO_DAYS(lastVisitDate) &gt; 60;</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Select patients 18 years old or younger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DATE_SUB(</a:t>
            </a:r>
            <a:r>
              <a:rPr lang="en-IN" sz="1800" i="1">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INTERVAL </a:t>
            </a:r>
            <a:r>
              <a:rPr lang="en-IN" sz="1800" i="1">
                <a:solidFill>
                  <a:srgbClr val="009900"/>
                </a:solidFill>
                <a:latin typeface="Courier New"/>
                <a:ea typeface="Courier New"/>
                <a:cs typeface="Courier New"/>
                <a:sym typeface="Courier New"/>
              </a:rPr>
              <a:t>x</a:t>
            </a:r>
            <a:r>
              <a:rPr lang="en-IN" sz="1800">
                <a:solidFill>
                  <a:srgbClr val="009900"/>
                </a:solidFill>
                <a:latin typeface="Courier New"/>
                <a:ea typeface="Courier New"/>
                <a:cs typeface="Courier New"/>
                <a:sym typeface="Courier New"/>
              </a:rPr>
              <a:t> </a:t>
            </a:r>
            <a:r>
              <a:rPr lang="en-IN" sz="1800" i="1">
                <a:solidFill>
                  <a:srgbClr val="009900"/>
                </a:solidFill>
                <a:latin typeface="Courier New"/>
                <a:ea typeface="Courier New"/>
                <a:cs typeface="Courier New"/>
                <a:sym typeface="Courier New"/>
              </a:rPr>
              <a:t>unit</a:t>
            </a:r>
            <a:r>
              <a:rPr lang="en-IN" sz="1800">
                <a:solidFill>
                  <a:srgbClr val="009900"/>
                </a:solidFill>
                <a:latin typeface="Courier New"/>
                <a:ea typeface="Courier New"/>
                <a:cs typeface="Courier New"/>
                <a:sym typeface="Courier New"/>
              </a:rPr>
              <a:t>) returns the date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by subtracting the given </a:t>
            </a:r>
            <a:r>
              <a:rPr lang="en-IN" sz="1800" i="1">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by </a:t>
            </a:r>
            <a:r>
              <a:rPr lang="en-IN" sz="1800" i="1">
                <a:solidFill>
                  <a:srgbClr val="009900"/>
                </a:solidFill>
                <a:latin typeface="Courier New"/>
                <a:ea typeface="Courier New"/>
                <a:cs typeface="Courier New"/>
                <a:sym typeface="Courier New"/>
              </a:rPr>
              <a:t>x unit</a:t>
            </a:r>
            <a:r>
              <a:rPr lang="en-IN" sz="1800">
                <a:solidFill>
                  <a:srgbClr val="009900"/>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 FROM patients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WHERE dateOfBirth &gt; DATE_SUB(CURDATE(), INTERVAL 18 YEAR);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Schedule Ali's next visit to be 6 months from now</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Function DATE_ADD(date, INTERVAL </a:t>
            </a:r>
            <a:r>
              <a:rPr lang="en-IN" sz="1800" i="1">
                <a:solidFill>
                  <a:srgbClr val="009900"/>
                </a:solidFill>
                <a:latin typeface="Courier New"/>
                <a:ea typeface="Courier New"/>
                <a:cs typeface="Courier New"/>
                <a:sym typeface="Courier New"/>
              </a:rPr>
              <a:t>x unit</a:t>
            </a:r>
            <a:r>
              <a:rPr lang="en-IN" sz="1800">
                <a:solidFill>
                  <a:srgbClr val="009900"/>
                </a:solidFill>
                <a:latin typeface="Courier New"/>
                <a:ea typeface="Courier New"/>
                <a:cs typeface="Courier New"/>
                <a:sym typeface="Courier New"/>
              </a:rPr>
              <a:t>) returns the date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by adding the given </a:t>
            </a:r>
            <a:r>
              <a:rPr lang="en-IN" sz="1800" i="1">
                <a:solidFill>
                  <a:srgbClr val="009900"/>
                </a:solidFill>
                <a:latin typeface="Courier New"/>
                <a:ea typeface="Courier New"/>
                <a:cs typeface="Courier New"/>
                <a:sym typeface="Courier New"/>
              </a:rPr>
              <a:t>date</a:t>
            </a:r>
            <a:r>
              <a:rPr lang="en-IN" sz="1800">
                <a:solidFill>
                  <a:srgbClr val="009900"/>
                </a:solidFill>
                <a:latin typeface="Courier New"/>
                <a:ea typeface="Courier New"/>
                <a:cs typeface="Courier New"/>
                <a:sym typeface="Courier New"/>
              </a:rPr>
              <a:t> by </a:t>
            </a:r>
            <a:r>
              <a:rPr lang="en-IN" sz="1800" i="1">
                <a:solidFill>
                  <a:srgbClr val="009900"/>
                </a:solidFill>
                <a:latin typeface="Courier New"/>
                <a:ea typeface="Courier New"/>
                <a:cs typeface="Courier New"/>
                <a:sym typeface="Courier New"/>
              </a:rPr>
              <a:t>x unit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UPDATE patients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SET nextVisitDate = DATE_ADD(CURDATE(), INTERVAL 6 MONTH)</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b="1">
                <a:solidFill>
                  <a:schemeClr val="dk1"/>
                </a:solidFill>
                <a:latin typeface="Courier New"/>
                <a:ea typeface="Courier New"/>
                <a:cs typeface="Courier New"/>
                <a:sym typeface="Courier New"/>
              </a:rPr>
              <a:t>       WHERE name = 'Ali';</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4"/>
          <p:cNvSpPr/>
          <p:nvPr/>
        </p:nvSpPr>
        <p:spPr>
          <a:xfrm>
            <a:off x="375557" y="816428"/>
            <a:ext cx="11299371" cy="5042278"/>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Verdana"/>
                <a:ea typeface="Verdana"/>
                <a:cs typeface="Verdana"/>
                <a:sym typeface="Verdana"/>
              </a:rPr>
              <a:t>Date/Time Functions</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rPr>
              <a:t>MariaDB </a:t>
            </a:r>
            <a:r>
              <a:rPr lang="en-IN" sz="1800">
                <a:solidFill>
                  <a:schemeClr val="dk1"/>
                </a:solidFill>
                <a:latin typeface="Arial"/>
                <a:ea typeface="Arial"/>
                <a:cs typeface="Arial"/>
                <a:sym typeface="Arial"/>
              </a:rPr>
              <a:t> provides these built-in functions for getting the </a:t>
            </a:r>
            <a:r>
              <a:rPr lang="en-IN" sz="1800" i="1">
                <a:solidFill>
                  <a:schemeClr val="dk1"/>
                </a:solidFill>
                <a:latin typeface="Arial"/>
                <a:ea typeface="Arial"/>
                <a:cs typeface="Arial"/>
                <a:sym typeface="Arial"/>
              </a:rPr>
              <a:t>current</a:t>
            </a:r>
            <a:r>
              <a:rPr lang="en-IN" sz="1800">
                <a:solidFill>
                  <a:schemeClr val="dk1"/>
                </a:solidFill>
                <a:latin typeface="Arial"/>
                <a:ea typeface="Arial"/>
                <a:cs typeface="Arial"/>
                <a:sym typeface="Arial"/>
              </a:rPr>
              <a:t> date, time and datetime:</a:t>
            </a:r>
            <a:endParaRPr sz="2000">
              <a:solidFill>
                <a:schemeClr val="dk1"/>
              </a:solidFill>
              <a:latin typeface="Arial"/>
              <a:ea typeface="Arial"/>
              <a:cs typeface="Arial"/>
              <a:sym typeface="Arial"/>
            </a:endParaRPr>
          </a:p>
          <a:p>
            <a:pPr marL="342900" marR="0" lvl="0" indent="-342900" algn="l" rtl="0">
              <a:lnSpc>
                <a:spcPct val="115000"/>
              </a:lnSpc>
              <a:spcBef>
                <a:spcPts val="140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NOW()</a:t>
            </a:r>
            <a:r>
              <a:rPr lang="en-IN" sz="1800">
                <a:solidFill>
                  <a:schemeClr val="dk1"/>
                </a:solidFill>
                <a:latin typeface="Arial"/>
                <a:ea typeface="Arial"/>
                <a:cs typeface="Arial"/>
                <a:sym typeface="Arial"/>
              </a:rPr>
              <a:t>: returns the current date and time in the format of </a:t>
            </a:r>
            <a:r>
              <a:rPr lang="en-IN" sz="1800">
                <a:solidFill>
                  <a:schemeClr val="dk1"/>
                </a:solidFill>
                <a:latin typeface="Courier New"/>
                <a:ea typeface="Courier New"/>
                <a:cs typeface="Courier New"/>
                <a:sym typeface="Courier New"/>
              </a:rPr>
              <a:t>'YYYY-MM-DD HH:MM:SS'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CURDATE()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CURRENT_DATE()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CURRENT_DATE</a:t>
            </a:r>
            <a:r>
              <a:rPr lang="en-IN" sz="1800">
                <a:solidFill>
                  <a:schemeClr val="dk1"/>
                </a:solidFill>
                <a:latin typeface="Arial"/>
                <a:ea typeface="Arial"/>
                <a:cs typeface="Arial"/>
                <a:sym typeface="Arial"/>
              </a:rPr>
              <a:t>): returns the current date in the format of </a:t>
            </a:r>
            <a:r>
              <a:rPr lang="en-IN" sz="1800">
                <a:solidFill>
                  <a:schemeClr val="dk1"/>
                </a:solidFill>
                <a:latin typeface="Courier New"/>
                <a:ea typeface="Courier New"/>
                <a:cs typeface="Courier New"/>
                <a:sym typeface="Courier New"/>
              </a:rPr>
              <a:t>'YYYY-MM-DD'</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Arial"/>
              <a:buChar char="●"/>
            </a:pPr>
            <a:r>
              <a:rPr lang="en-IN" sz="1800">
                <a:solidFill>
                  <a:schemeClr val="dk1"/>
                </a:solidFill>
                <a:latin typeface="Courier New"/>
                <a:ea typeface="Courier New"/>
                <a:cs typeface="Courier New"/>
                <a:sym typeface="Courier New"/>
              </a:rPr>
              <a:t>CURTIME()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CURRENT_TIME()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CURRENT_TIME</a:t>
            </a:r>
            <a:r>
              <a:rPr lang="en-IN" sz="1800">
                <a:solidFill>
                  <a:schemeClr val="dk1"/>
                </a:solidFill>
                <a:latin typeface="Arial"/>
                <a:ea typeface="Arial"/>
                <a:cs typeface="Arial"/>
                <a:sym typeface="Arial"/>
              </a:rPr>
              <a:t>): returns the current time in the format of </a:t>
            </a:r>
            <a:r>
              <a:rPr lang="en-IN" sz="1800">
                <a:solidFill>
                  <a:schemeClr val="dk1"/>
                </a:solidFill>
                <a:latin typeface="Courier New"/>
                <a:ea typeface="Courier New"/>
                <a:cs typeface="Courier New"/>
                <a:sym typeface="Courier New"/>
              </a:rPr>
              <a:t>'HH:MM:SS'</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just" rtl="0">
              <a:lnSpc>
                <a:spcPct val="115000"/>
              </a:lnSpc>
              <a:spcBef>
                <a:spcPts val="1400"/>
              </a:spcBef>
              <a:spcAft>
                <a:spcPts val="0"/>
              </a:spcAft>
              <a:buNone/>
            </a:pPr>
            <a:r>
              <a:rPr lang="en-IN" sz="1800">
                <a:solidFill>
                  <a:schemeClr val="dk1"/>
                </a:solidFill>
                <a:latin typeface="Arial"/>
                <a:ea typeface="Arial"/>
                <a:cs typeface="Arial"/>
                <a:sym typeface="Arial"/>
              </a:rPr>
              <a:t>For examples,</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now(), curdate(), curtime();</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now()               | curdate()  | curtime()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2012-10-19 19:53:20 | 2012-10-19 | 19:53:20  |</a:t>
            </a:r>
            <a:endParaRPr sz="20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5"/>
          <p:cNvSpPr/>
          <p:nvPr/>
        </p:nvSpPr>
        <p:spPr>
          <a:xfrm>
            <a:off x="220436" y="318408"/>
            <a:ext cx="11136086" cy="5895973"/>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600" b="1">
                <a:solidFill>
                  <a:srgbClr val="444444"/>
                </a:solidFill>
                <a:latin typeface="Verdana"/>
                <a:ea typeface="Verdana"/>
                <a:cs typeface="Verdana"/>
                <a:sym typeface="Verdana"/>
              </a:rPr>
              <a:t>SQL Date/Time Types</a:t>
            </a:r>
            <a:endParaRPr sz="1600" b="1">
              <a:solidFill>
                <a:srgbClr val="666666"/>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b="1">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stores both date and time in the format of </a:t>
            </a:r>
            <a:r>
              <a:rPr lang="en-IN" sz="1600">
                <a:solidFill>
                  <a:schemeClr val="dk1"/>
                </a:solidFill>
                <a:latin typeface="Courier New"/>
                <a:ea typeface="Courier New"/>
                <a:cs typeface="Courier New"/>
                <a:sym typeface="Courier New"/>
              </a:rPr>
              <a:t>'YYYY-MM-DD HH:MM:SS'</a:t>
            </a:r>
            <a:r>
              <a:rPr lang="en-IN" sz="1600">
                <a:solidFill>
                  <a:schemeClr val="dk1"/>
                </a:solidFill>
                <a:latin typeface="Arial"/>
                <a:ea typeface="Arial"/>
                <a:cs typeface="Arial"/>
                <a:sym typeface="Arial"/>
              </a:rPr>
              <a:t>. The valid range is </a:t>
            </a:r>
            <a:r>
              <a:rPr lang="en-IN" sz="1600">
                <a:solidFill>
                  <a:schemeClr val="dk1"/>
                </a:solidFill>
                <a:latin typeface="Courier New"/>
                <a:ea typeface="Courier New"/>
                <a:cs typeface="Courier New"/>
                <a:sym typeface="Courier New"/>
              </a:rPr>
              <a:t>'1000-01-01 00:00:00'</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'9999-12-31 23:59:59'</a:t>
            </a:r>
            <a:r>
              <a:rPr lang="en-IN" sz="1600">
                <a:solidFill>
                  <a:schemeClr val="dk1"/>
                </a:solidFill>
                <a:latin typeface="Arial"/>
                <a:ea typeface="Arial"/>
                <a:cs typeface="Arial"/>
                <a:sym typeface="Arial"/>
              </a:rPr>
              <a:t>. You can set a value using the valid format (e.g., </a:t>
            </a:r>
            <a:r>
              <a:rPr lang="en-IN" sz="1600">
                <a:solidFill>
                  <a:schemeClr val="dk1"/>
                </a:solidFill>
                <a:latin typeface="Courier New"/>
                <a:ea typeface="Courier New"/>
                <a:cs typeface="Courier New"/>
                <a:sym typeface="Courier New"/>
              </a:rPr>
              <a:t>'2011-08-15 00:00:00'</a:t>
            </a:r>
            <a:r>
              <a:rPr lang="en-IN" sz="1600">
                <a:solidFill>
                  <a:schemeClr val="dk1"/>
                </a:solidFill>
                <a:latin typeface="Arial"/>
                <a:ea typeface="Arial"/>
                <a:cs typeface="Arial"/>
                <a:sym typeface="Arial"/>
              </a:rPr>
              <a:t>). You could also apply functions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(time will be set to </a:t>
            </a:r>
            <a:r>
              <a:rPr lang="en-IN" sz="1600">
                <a:solidFill>
                  <a:schemeClr val="dk1"/>
                </a:solidFill>
                <a:latin typeface="Courier New"/>
                <a:ea typeface="Courier New"/>
                <a:cs typeface="Courier New"/>
                <a:sym typeface="Courier New"/>
              </a:rPr>
              <a:t>'00:00:00'</a:t>
            </a:r>
            <a:r>
              <a:rPr lang="en-IN" sz="1600">
                <a:solidFill>
                  <a:schemeClr val="dk1"/>
                </a:solidFill>
                <a:latin typeface="Arial"/>
                <a:ea typeface="Arial"/>
                <a:cs typeface="Arial"/>
                <a:sym typeface="Arial"/>
              </a:rPr>
              <a:t>), but not </a:t>
            </a:r>
            <a:r>
              <a:rPr lang="en-IN" sz="1600">
                <a:solidFill>
                  <a:schemeClr val="dk1"/>
                </a:solidFill>
                <a:latin typeface="Courier New"/>
                <a:ea typeface="Courier New"/>
                <a:cs typeface="Courier New"/>
                <a:sym typeface="Courier New"/>
              </a:rPr>
              <a:t>CURTIME()</a:t>
            </a:r>
            <a:r>
              <a:rPr lang="en-IN" sz="1600">
                <a:solidFill>
                  <a:schemeClr val="dk1"/>
                </a:solidFill>
                <a:latin typeface="Arial"/>
                <a:ea typeface="Arial"/>
                <a:cs typeface="Arial"/>
                <a:sym typeface="Arial"/>
              </a:rPr>
              <a:t>.</a:t>
            </a:r>
            <a:endParaRPr/>
          </a:p>
          <a:p>
            <a:pPr marL="342900" marR="0" lvl="0" indent="-342900" algn="l" rtl="0">
              <a:lnSpc>
                <a:spcPct val="115000"/>
              </a:lnSpc>
              <a:spcBef>
                <a:spcPts val="0"/>
              </a:spcBef>
              <a:spcAft>
                <a:spcPts val="0"/>
              </a:spcAft>
              <a:buClr>
                <a:schemeClr val="dk1"/>
              </a:buClr>
              <a:buSzPts val="1050"/>
              <a:buFont typeface="Arial"/>
              <a:buChar char="●"/>
            </a:pPr>
            <a:r>
              <a:rPr lang="en-IN" sz="1600" b="1">
                <a:solidFill>
                  <a:schemeClr val="dk1"/>
                </a:solidFill>
                <a:latin typeface="Courier New"/>
                <a:ea typeface="Courier New"/>
                <a:cs typeface="Courier New"/>
                <a:sym typeface="Courier New"/>
              </a:rPr>
              <a:t>DATE</a:t>
            </a:r>
            <a:r>
              <a:rPr lang="en-IN" sz="1600">
                <a:solidFill>
                  <a:schemeClr val="dk1"/>
                </a:solidFill>
                <a:latin typeface="Arial"/>
                <a:ea typeface="Arial"/>
                <a:cs typeface="Arial"/>
                <a:sym typeface="Arial"/>
              </a:rPr>
              <a:t>: stores date only in the format of </a:t>
            </a:r>
            <a:r>
              <a:rPr lang="en-IN" sz="1600">
                <a:solidFill>
                  <a:schemeClr val="dk1"/>
                </a:solidFill>
                <a:latin typeface="Courier New"/>
                <a:ea typeface="Courier New"/>
                <a:cs typeface="Courier New"/>
                <a:sym typeface="Courier New"/>
              </a:rPr>
              <a:t>'YYYY-MM-DD'</a:t>
            </a:r>
            <a:r>
              <a:rPr lang="en-IN" sz="1600">
                <a:solidFill>
                  <a:schemeClr val="dk1"/>
                </a:solidFill>
                <a:latin typeface="Arial"/>
                <a:ea typeface="Arial"/>
                <a:cs typeface="Arial"/>
                <a:sym typeface="Arial"/>
              </a:rPr>
              <a:t>. The range is </a:t>
            </a:r>
            <a:r>
              <a:rPr lang="en-IN" sz="1600">
                <a:solidFill>
                  <a:schemeClr val="dk1"/>
                </a:solidFill>
                <a:latin typeface="Courier New"/>
                <a:ea typeface="Courier New"/>
                <a:cs typeface="Courier New"/>
                <a:sym typeface="Courier New"/>
              </a:rPr>
              <a:t>'1000-01-01'</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'9999-12-31'</a:t>
            </a:r>
            <a:r>
              <a:rPr lang="en-IN" sz="1600">
                <a:solidFill>
                  <a:schemeClr val="dk1"/>
                </a:solidFill>
                <a:latin typeface="Arial"/>
                <a:ea typeface="Arial"/>
                <a:cs typeface="Arial"/>
                <a:sym typeface="Arial"/>
              </a:rPr>
              <a:t>. You could apply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(the time discarded) on this field.</a:t>
            </a:r>
            <a:endParaRPr/>
          </a:p>
          <a:p>
            <a:pPr marL="342900" marR="0" lvl="0" indent="-342900" algn="l" rtl="0">
              <a:lnSpc>
                <a:spcPct val="115000"/>
              </a:lnSpc>
              <a:spcBef>
                <a:spcPts val="0"/>
              </a:spcBef>
              <a:spcAft>
                <a:spcPts val="0"/>
              </a:spcAft>
              <a:buClr>
                <a:schemeClr val="dk1"/>
              </a:buClr>
              <a:buSzPts val="1050"/>
              <a:buFont typeface="Arial"/>
              <a:buChar char="●"/>
            </a:pPr>
            <a:r>
              <a:rPr lang="en-IN" sz="1600" b="1">
                <a:solidFill>
                  <a:schemeClr val="dk1"/>
                </a:solidFill>
                <a:latin typeface="Courier New"/>
                <a:ea typeface="Courier New"/>
                <a:cs typeface="Courier New"/>
                <a:sym typeface="Courier New"/>
              </a:rPr>
              <a:t>TIME</a:t>
            </a:r>
            <a:r>
              <a:rPr lang="en-IN" sz="1600">
                <a:solidFill>
                  <a:schemeClr val="dk1"/>
                </a:solidFill>
                <a:latin typeface="Arial"/>
                <a:ea typeface="Arial"/>
                <a:cs typeface="Arial"/>
                <a:sym typeface="Arial"/>
              </a:rPr>
              <a:t>: stores time only in the format of </a:t>
            </a:r>
            <a:r>
              <a:rPr lang="en-IN" sz="1600">
                <a:solidFill>
                  <a:schemeClr val="dk1"/>
                </a:solidFill>
                <a:latin typeface="Courier New"/>
                <a:ea typeface="Courier New"/>
                <a:cs typeface="Courier New"/>
                <a:sym typeface="Courier New"/>
              </a:rPr>
              <a:t>'HH:MM:SS'</a:t>
            </a:r>
            <a:r>
              <a:rPr lang="en-IN" sz="1600">
                <a:solidFill>
                  <a:schemeClr val="dk1"/>
                </a:solidFill>
                <a:latin typeface="Arial"/>
                <a:ea typeface="Arial"/>
                <a:cs typeface="Arial"/>
                <a:sym typeface="Arial"/>
              </a:rPr>
              <a:t>. You could apply </a:t>
            </a:r>
            <a:r>
              <a:rPr lang="en-IN" sz="1600">
                <a:solidFill>
                  <a:schemeClr val="dk1"/>
                </a:solidFill>
                <a:latin typeface="Courier New"/>
                <a:ea typeface="Courier New"/>
                <a:cs typeface="Courier New"/>
                <a:sym typeface="Courier New"/>
              </a:rPr>
              <a:t>CURTIME()</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NOW()</a:t>
            </a:r>
            <a:r>
              <a:rPr lang="en-IN" sz="1600">
                <a:solidFill>
                  <a:schemeClr val="dk1"/>
                </a:solidFill>
                <a:latin typeface="Arial"/>
                <a:ea typeface="Arial"/>
                <a:cs typeface="Arial"/>
                <a:sym typeface="Arial"/>
              </a:rPr>
              <a:t> (the date discarded) for this field.</a:t>
            </a:r>
            <a:endParaRPr/>
          </a:p>
          <a:p>
            <a:pPr marL="342900" marR="0" lvl="0" indent="-342900" algn="l" rtl="0">
              <a:lnSpc>
                <a:spcPct val="115000"/>
              </a:lnSpc>
              <a:spcBef>
                <a:spcPts val="0"/>
              </a:spcBef>
              <a:spcAft>
                <a:spcPts val="0"/>
              </a:spcAft>
              <a:buClr>
                <a:schemeClr val="dk1"/>
              </a:buClr>
              <a:buSzPts val="1050"/>
              <a:buFont typeface="Arial"/>
              <a:buChar char="●"/>
            </a:pPr>
            <a:r>
              <a:rPr lang="en-IN" sz="1600" b="1">
                <a:solidFill>
                  <a:schemeClr val="dk1"/>
                </a:solidFill>
                <a:latin typeface="Courier New"/>
                <a:ea typeface="Courier New"/>
                <a:cs typeface="Courier New"/>
                <a:sym typeface="Courier New"/>
              </a:rPr>
              <a:t>YEAR(4|2)</a:t>
            </a:r>
            <a:r>
              <a:rPr lang="en-IN" sz="1600">
                <a:solidFill>
                  <a:schemeClr val="dk1"/>
                </a:solidFill>
                <a:latin typeface="Arial"/>
                <a:ea typeface="Arial"/>
                <a:cs typeface="Arial"/>
                <a:sym typeface="Arial"/>
              </a:rPr>
              <a:t>: in </a:t>
            </a:r>
            <a:r>
              <a:rPr lang="en-IN" sz="1600">
                <a:solidFill>
                  <a:schemeClr val="dk1"/>
                </a:solidFill>
                <a:latin typeface="Courier New"/>
                <a:ea typeface="Courier New"/>
                <a:cs typeface="Courier New"/>
                <a:sym typeface="Courier New"/>
              </a:rPr>
              <a:t>'YYYY'</a:t>
            </a:r>
            <a:r>
              <a:rPr lang="en-IN" sz="1600">
                <a:solidFill>
                  <a:schemeClr val="dk1"/>
                </a:solidFill>
                <a:latin typeface="Arial"/>
                <a:ea typeface="Arial"/>
                <a:cs typeface="Arial"/>
                <a:sym typeface="Arial"/>
              </a:rPr>
              <a:t> or </a:t>
            </a:r>
            <a:r>
              <a:rPr lang="en-IN" sz="1600">
                <a:solidFill>
                  <a:schemeClr val="dk1"/>
                </a:solidFill>
                <a:latin typeface="Courier New"/>
                <a:ea typeface="Courier New"/>
                <a:cs typeface="Courier New"/>
                <a:sym typeface="Courier New"/>
              </a:rPr>
              <a:t>'YY'</a:t>
            </a:r>
            <a:r>
              <a:rPr lang="en-IN" sz="1600">
                <a:solidFill>
                  <a:schemeClr val="dk1"/>
                </a:solidFill>
                <a:latin typeface="Arial"/>
                <a:ea typeface="Arial"/>
                <a:cs typeface="Arial"/>
                <a:sym typeface="Arial"/>
              </a:rPr>
              <a:t>. The range of years is 1901 to 2155. Use </a:t>
            </a:r>
            <a:r>
              <a:rPr lang="en-IN" sz="1600">
                <a:solidFill>
                  <a:schemeClr val="dk1"/>
                </a:solidFill>
                <a:latin typeface="Courier New"/>
                <a:ea typeface="Courier New"/>
                <a:cs typeface="Courier New"/>
                <a:sym typeface="Courier New"/>
              </a:rPr>
              <a:t>DATE</a:t>
            </a:r>
            <a:r>
              <a:rPr lang="en-IN" sz="1600">
                <a:solidFill>
                  <a:schemeClr val="dk1"/>
                </a:solidFill>
                <a:latin typeface="Arial"/>
                <a:ea typeface="Arial"/>
                <a:cs typeface="Arial"/>
                <a:sym typeface="Arial"/>
              </a:rPr>
              <a:t> type for year outside this range. You could apply </a:t>
            </a:r>
            <a:r>
              <a:rPr lang="en-IN" sz="1600">
                <a:solidFill>
                  <a:schemeClr val="dk1"/>
                </a:solidFill>
                <a:latin typeface="Courier New"/>
                <a:ea typeface="Courier New"/>
                <a:cs typeface="Courier New"/>
                <a:sym typeface="Courier New"/>
              </a:rPr>
              <a:t>CURDATE()</a:t>
            </a:r>
            <a:r>
              <a:rPr lang="en-IN" sz="1600">
                <a:solidFill>
                  <a:schemeClr val="dk1"/>
                </a:solidFill>
                <a:latin typeface="Arial"/>
                <a:ea typeface="Arial"/>
                <a:cs typeface="Arial"/>
                <a:sym typeface="Arial"/>
              </a:rPr>
              <a:t> to this field (month and day discarded).</a:t>
            </a:r>
            <a:endParaRPr/>
          </a:p>
          <a:p>
            <a:pPr marL="342900" marR="0" lvl="0" indent="-342900" algn="l" rtl="0">
              <a:lnSpc>
                <a:spcPct val="115000"/>
              </a:lnSpc>
              <a:spcBef>
                <a:spcPts val="0"/>
              </a:spcBef>
              <a:spcAft>
                <a:spcPts val="0"/>
              </a:spcAft>
              <a:buClr>
                <a:schemeClr val="dk1"/>
              </a:buClr>
              <a:buSzPts val="1050"/>
              <a:buFont typeface="Arial"/>
              <a:buChar char="●"/>
            </a:pPr>
            <a:r>
              <a:rPr lang="en-IN" sz="1600" b="1">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similar to </a:t>
            </a:r>
            <a:r>
              <a:rPr lang="en-IN" sz="1600">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but stored the number of seconds since January 1, 1970 UTC (Unix-style). The range is </a:t>
            </a:r>
            <a:r>
              <a:rPr lang="en-IN" sz="1600">
                <a:solidFill>
                  <a:schemeClr val="dk1"/>
                </a:solidFill>
                <a:latin typeface="Courier New"/>
                <a:ea typeface="Courier New"/>
                <a:cs typeface="Courier New"/>
                <a:sym typeface="Courier New"/>
              </a:rPr>
              <a:t>'1970-01-01 00:00:00'</a:t>
            </a:r>
            <a:r>
              <a:rPr lang="en-IN" sz="1600">
                <a:solidFill>
                  <a:schemeClr val="dk1"/>
                </a:solidFill>
                <a:latin typeface="Arial"/>
                <a:ea typeface="Arial"/>
                <a:cs typeface="Arial"/>
                <a:sym typeface="Arial"/>
              </a:rPr>
              <a:t> to </a:t>
            </a:r>
            <a:r>
              <a:rPr lang="en-IN" sz="1600">
                <a:solidFill>
                  <a:schemeClr val="dk1"/>
                </a:solidFill>
                <a:latin typeface="Courier New"/>
                <a:ea typeface="Courier New"/>
                <a:cs typeface="Courier New"/>
                <a:sym typeface="Courier New"/>
              </a:rPr>
              <a:t>'2037-12-31 23:59:59'</a:t>
            </a:r>
            <a:r>
              <a:rPr lang="en-IN" sz="1600">
                <a:solidFill>
                  <a:schemeClr val="dk1"/>
                </a:solidFill>
                <a:latin typeface="Arial"/>
                <a:ea typeface="Arial"/>
                <a:cs typeface="Arial"/>
                <a:sym typeface="Arial"/>
              </a:rPr>
              <a:t>.</a:t>
            </a:r>
            <a:br>
              <a:rPr lang="en-IN" sz="1600">
                <a:solidFill>
                  <a:schemeClr val="dk1"/>
                </a:solidFill>
                <a:latin typeface="Arial"/>
                <a:ea typeface="Arial"/>
                <a:cs typeface="Arial"/>
                <a:sym typeface="Arial"/>
              </a:rPr>
            </a:br>
            <a:r>
              <a:rPr lang="en-IN" sz="1600">
                <a:solidFill>
                  <a:schemeClr val="dk1"/>
                </a:solidFill>
                <a:latin typeface="Arial"/>
                <a:ea typeface="Arial"/>
                <a:cs typeface="Arial"/>
                <a:sym typeface="Arial"/>
              </a:rPr>
              <a:t>The differences between </a:t>
            </a:r>
            <a:r>
              <a:rPr lang="en-IN" sz="1600">
                <a:solidFill>
                  <a:schemeClr val="dk1"/>
                </a:solidFill>
                <a:latin typeface="Courier New"/>
                <a:ea typeface="Courier New"/>
                <a:cs typeface="Courier New"/>
                <a:sym typeface="Courier New"/>
              </a:rPr>
              <a:t>DATETIME</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are:</a:t>
            </a:r>
            <a:endParaRPr/>
          </a:p>
          <a:p>
            <a:pPr marL="742950" marR="0" lvl="1" indent="-285750" algn="l" rtl="0">
              <a:lnSpc>
                <a:spcPct val="115000"/>
              </a:lnSpc>
              <a:spcBef>
                <a:spcPts val="0"/>
              </a:spcBef>
              <a:spcAft>
                <a:spcPts val="0"/>
              </a:spcAft>
              <a:buClr>
                <a:schemeClr val="dk1"/>
              </a:buClr>
              <a:buSzPts val="1050"/>
              <a:buFont typeface="Calibri"/>
              <a:buAutoNum type="arabicPeriod"/>
            </a:pPr>
            <a:r>
              <a:rPr lang="en-IN" sz="1600" b="0" i="0" u="none" strike="noStrike" cap="none">
                <a:solidFill>
                  <a:schemeClr val="dk1"/>
                </a:solidFill>
                <a:latin typeface="Arial"/>
                <a:ea typeface="Arial"/>
                <a:cs typeface="Arial"/>
                <a:sym typeface="Arial"/>
              </a:rPr>
              <a:t>the range,</a:t>
            </a:r>
            <a:endParaRPr/>
          </a:p>
          <a:p>
            <a:pPr marL="742950" marR="0" lvl="1" indent="-285750" algn="l" rtl="0">
              <a:lnSpc>
                <a:spcPct val="115000"/>
              </a:lnSpc>
              <a:spcBef>
                <a:spcPts val="0"/>
              </a:spcBef>
              <a:spcAft>
                <a:spcPts val="0"/>
              </a:spcAft>
              <a:buClr>
                <a:schemeClr val="dk1"/>
              </a:buClr>
              <a:buSzPts val="1050"/>
              <a:buFont typeface="Calibri"/>
              <a:buAutoNum type="arabicPeriod"/>
            </a:pPr>
            <a:r>
              <a:rPr lang="en-IN" sz="1600" b="0" i="0" u="none" strike="noStrike" cap="none">
                <a:solidFill>
                  <a:schemeClr val="dk1"/>
                </a:solidFill>
                <a:latin typeface="Arial"/>
                <a:ea typeface="Arial"/>
                <a:cs typeface="Arial"/>
                <a:sym typeface="Arial"/>
              </a:rPr>
              <a:t>support for time zone,</a:t>
            </a:r>
            <a:endParaRPr/>
          </a:p>
          <a:p>
            <a:pPr marL="742950" marR="0" lvl="1" indent="-285750" algn="l" rtl="0">
              <a:lnSpc>
                <a:spcPct val="115000"/>
              </a:lnSpc>
              <a:spcBef>
                <a:spcPts val="0"/>
              </a:spcBef>
              <a:spcAft>
                <a:spcPts val="0"/>
              </a:spcAft>
              <a:buClr>
                <a:schemeClr val="dk1"/>
              </a:buClr>
              <a:buSzPts val="1050"/>
              <a:buFont typeface="Calibri"/>
              <a:buAutoNum type="arabicPeriod"/>
            </a:pPr>
            <a:r>
              <a:rPr lang="en-IN" sz="1600" b="0" i="0" u="none" strike="noStrike" cap="none">
                <a:solidFill>
                  <a:schemeClr val="dk1"/>
                </a:solidFill>
                <a:latin typeface="Courier New"/>
                <a:ea typeface="Courier New"/>
                <a:cs typeface="Courier New"/>
                <a:sym typeface="Courier New"/>
              </a:rPr>
              <a:t>TIMESTAMP</a:t>
            </a:r>
            <a:r>
              <a:rPr lang="en-IN" sz="1600" b="0" i="0" u="none" strike="noStrike" cap="none">
                <a:solidFill>
                  <a:schemeClr val="dk1"/>
                </a:solidFill>
                <a:latin typeface="Arial"/>
                <a:ea typeface="Arial"/>
                <a:cs typeface="Arial"/>
                <a:sym typeface="Arial"/>
              </a:rPr>
              <a:t> column could be declared with </a:t>
            </a:r>
            <a:r>
              <a:rPr lang="en-IN" sz="1600" b="0" i="0" u="none" strike="noStrike" cap="none">
                <a:solidFill>
                  <a:schemeClr val="dk1"/>
                </a:solidFill>
                <a:latin typeface="Courier New"/>
                <a:ea typeface="Courier New"/>
                <a:cs typeface="Courier New"/>
                <a:sym typeface="Courier New"/>
              </a:rPr>
              <a:t>DEFAULT CURRENT_TIMESTAMP</a:t>
            </a:r>
            <a:r>
              <a:rPr lang="en-IN" sz="1600" b="0" i="0" u="none" strike="noStrike" cap="none">
                <a:solidFill>
                  <a:schemeClr val="dk1"/>
                </a:solidFill>
                <a:latin typeface="Arial"/>
                <a:ea typeface="Arial"/>
                <a:cs typeface="Arial"/>
                <a:sym typeface="Arial"/>
              </a:rPr>
              <a:t> to set the default value to the current date/time. (All other data types' default, including </a:t>
            </a:r>
            <a:r>
              <a:rPr lang="en-IN" sz="1600" b="0" i="0" u="none" strike="noStrike" cap="none">
                <a:solidFill>
                  <a:schemeClr val="dk1"/>
                </a:solidFill>
                <a:latin typeface="Courier New"/>
                <a:ea typeface="Courier New"/>
                <a:cs typeface="Courier New"/>
                <a:sym typeface="Courier New"/>
              </a:rPr>
              <a:t>DATETIME</a:t>
            </a:r>
            <a:r>
              <a:rPr lang="en-IN" sz="1600" b="0" i="0" u="none" strike="noStrike" cap="none">
                <a:solidFill>
                  <a:schemeClr val="dk1"/>
                </a:solidFill>
                <a:latin typeface="Arial"/>
                <a:ea typeface="Arial"/>
                <a:cs typeface="Arial"/>
                <a:sym typeface="Arial"/>
              </a:rPr>
              <a:t>, must be a constant and not a function return value). You can also declare a </a:t>
            </a:r>
            <a:r>
              <a:rPr lang="en-IN" sz="1600" b="0" i="0" u="none" strike="noStrike" cap="none">
                <a:solidFill>
                  <a:schemeClr val="dk1"/>
                </a:solidFill>
                <a:latin typeface="Courier New"/>
                <a:ea typeface="Courier New"/>
                <a:cs typeface="Courier New"/>
                <a:sym typeface="Courier New"/>
              </a:rPr>
              <a:t>TIMESTAMP</a:t>
            </a:r>
            <a:r>
              <a:rPr lang="en-IN" sz="1600" b="0" i="0" u="none" strike="noStrike" cap="none">
                <a:solidFill>
                  <a:schemeClr val="dk1"/>
                </a:solidFill>
                <a:latin typeface="Arial"/>
                <a:ea typeface="Arial"/>
                <a:cs typeface="Arial"/>
                <a:sym typeface="Arial"/>
              </a:rPr>
              <a:t> column with "</a:t>
            </a:r>
            <a:r>
              <a:rPr lang="en-IN" sz="1600" b="0" i="0" u="none" strike="noStrike" cap="none">
                <a:solidFill>
                  <a:schemeClr val="dk1"/>
                </a:solidFill>
                <a:latin typeface="Courier New"/>
                <a:ea typeface="Courier New"/>
                <a:cs typeface="Courier New"/>
                <a:sym typeface="Courier New"/>
              </a:rPr>
              <a:t>ON UPDATE CURRENT_TIMESTAMP</a:t>
            </a:r>
            <a:r>
              <a:rPr lang="en-IN" sz="1600" b="0" i="0" u="none" strike="noStrike" cap="none">
                <a:solidFill>
                  <a:schemeClr val="dk1"/>
                </a:solidFill>
                <a:latin typeface="Arial"/>
                <a:ea typeface="Arial"/>
                <a:cs typeface="Arial"/>
                <a:sym typeface="Arial"/>
              </a:rPr>
              <a:t>" to capture the timestamp of the last update.</a:t>
            </a:r>
            <a:endParaRPr sz="1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6"/>
          <p:cNvSpPr/>
          <p:nvPr/>
        </p:nvSpPr>
        <p:spPr>
          <a:xfrm>
            <a:off x="12879" y="0"/>
            <a:ext cx="12179121" cy="569489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400" b="1">
                <a:solidFill>
                  <a:srgbClr val="444444"/>
                </a:solidFill>
                <a:latin typeface="Verdana"/>
                <a:ea typeface="Verdana"/>
                <a:cs typeface="Verdana"/>
                <a:sym typeface="Verdana"/>
              </a:rPr>
              <a:t>More Date/Time Functions</a:t>
            </a:r>
            <a:endParaRPr sz="20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There are many date/time functions:</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800">
                <a:solidFill>
                  <a:schemeClr val="dk1"/>
                </a:solidFill>
                <a:latin typeface="Arial"/>
                <a:ea typeface="Arial"/>
                <a:cs typeface="Arial"/>
                <a:sym typeface="Arial"/>
              </a:rPr>
              <a:t>Extracting part of a date/time: </a:t>
            </a:r>
            <a:r>
              <a:rPr lang="en-IN" sz="1800">
                <a:solidFill>
                  <a:schemeClr val="dk1"/>
                </a:solidFill>
                <a:latin typeface="Courier New"/>
                <a:ea typeface="Courier New"/>
                <a:cs typeface="Courier New"/>
                <a:sym typeface="Courier New"/>
              </a:rPr>
              <a:t>YEAR()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MONTH()</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DAY()</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HOUR()</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MINUTE()</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SECOND()</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SELECT YEAR(NOW()), MONTH(NOW()), DAY(NOW()), HOUR(NOW()), MINUTE(NOW()), SECOND(NOW());</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YEAR(NOW()) | MONTH(NOW()) | DAY(NOW()) | HOUR(NOW()) | MINUTE(NOW()) | SECOND(NOW())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2012 |           10 |         24 |          11 |            54 |     45        |</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800">
                <a:solidFill>
                  <a:schemeClr val="dk1"/>
                </a:solidFill>
                <a:latin typeface="Arial"/>
                <a:ea typeface="Arial"/>
                <a:cs typeface="Arial"/>
                <a:sym typeface="Arial"/>
              </a:rPr>
              <a:t>Extracting information: </a:t>
            </a:r>
            <a:r>
              <a:rPr lang="en-IN" sz="1800">
                <a:solidFill>
                  <a:schemeClr val="dk1"/>
                </a:solidFill>
                <a:latin typeface="Courier New"/>
                <a:ea typeface="Courier New"/>
                <a:cs typeface="Courier New"/>
                <a:sym typeface="Courier New"/>
              </a:rPr>
              <a:t>DAYNAME()</a:t>
            </a:r>
            <a:r>
              <a:rPr lang="en-IN" sz="1800">
                <a:solidFill>
                  <a:schemeClr val="dk1"/>
                </a:solidFill>
                <a:latin typeface="Arial"/>
                <a:ea typeface="Arial"/>
                <a:cs typeface="Arial"/>
                <a:sym typeface="Arial"/>
              </a:rPr>
              <a:t> (e.g., </a:t>
            </a:r>
            <a:r>
              <a:rPr lang="en-IN" sz="1800">
                <a:solidFill>
                  <a:schemeClr val="dk1"/>
                </a:solidFill>
                <a:latin typeface="Courier New"/>
                <a:ea typeface="Courier New"/>
                <a:cs typeface="Courier New"/>
                <a:sym typeface="Courier New"/>
              </a:rPr>
              <a:t>'Monday'</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MONTHNAME()</a:t>
            </a:r>
            <a:r>
              <a:rPr lang="en-IN" sz="1800">
                <a:solidFill>
                  <a:schemeClr val="dk1"/>
                </a:solidFill>
                <a:latin typeface="Arial"/>
                <a:ea typeface="Arial"/>
                <a:cs typeface="Arial"/>
                <a:sym typeface="Arial"/>
              </a:rPr>
              <a:t> (e.g., </a:t>
            </a:r>
            <a:r>
              <a:rPr lang="en-IN" sz="1800">
                <a:solidFill>
                  <a:schemeClr val="dk1"/>
                </a:solidFill>
                <a:latin typeface="Courier New"/>
                <a:ea typeface="Courier New"/>
                <a:cs typeface="Courier New"/>
                <a:sym typeface="Courier New"/>
              </a:rPr>
              <a:t>'March'</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DAYOFWEEK()</a:t>
            </a:r>
            <a:r>
              <a:rPr lang="en-IN" sz="1800">
                <a:solidFill>
                  <a:schemeClr val="dk1"/>
                </a:solidFill>
                <a:latin typeface="Arial"/>
                <a:ea typeface="Arial"/>
                <a:cs typeface="Arial"/>
                <a:sym typeface="Arial"/>
              </a:rPr>
              <a:t> (1=Sunday, …, 7=Saturday), </a:t>
            </a:r>
            <a:r>
              <a:rPr lang="en-IN" sz="1800">
                <a:solidFill>
                  <a:schemeClr val="dk1"/>
                </a:solidFill>
                <a:latin typeface="Courier New"/>
                <a:ea typeface="Courier New"/>
                <a:cs typeface="Courier New"/>
                <a:sym typeface="Courier New"/>
              </a:rPr>
              <a:t>DAYOFYEAR()</a:t>
            </a:r>
            <a:r>
              <a:rPr lang="en-IN" sz="1800">
                <a:solidFill>
                  <a:schemeClr val="dk1"/>
                </a:solidFill>
                <a:latin typeface="Arial"/>
                <a:ea typeface="Arial"/>
                <a:cs typeface="Arial"/>
                <a:sym typeface="Arial"/>
              </a:rPr>
              <a:t> (1-366), ...</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DAYNAME(NOW()), MONTHNAME(NOW()), DAYOFWEEK(NOW()), DAYOFYEAR(NOW());</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DAYNAME(NOW()) | MONTHNAME(NOW()) | DAYOFWEEK(NOW()) | DAYOFYEAR(NOW())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Wednesday      | October          |                4 |              298 |</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a:t>
            </a:r>
            <a:endParaRPr sz="2000" u="none"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5e0b3fad8b_0_0"/>
          <p:cNvSpPr txBox="1"/>
          <p:nvPr/>
        </p:nvSpPr>
        <p:spPr>
          <a:xfrm>
            <a:off x="3979350" y="2662275"/>
            <a:ext cx="3897600" cy="11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800" b="1">
                <a:latin typeface="Calibri"/>
                <a:ea typeface="Calibri"/>
                <a:cs typeface="Calibri"/>
                <a:sym typeface="Calibri"/>
              </a:rPr>
              <a:t>Database</a:t>
            </a:r>
            <a:endParaRPr sz="4800" b="1">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7"/>
          <p:cNvSpPr/>
          <p:nvPr/>
        </p:nvSpPr>
        <p:spPr>
          <a:xfrm>
            <a:off x="0" y="0"/>
            <a:ext cx="12192000" cy="652229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Arial"/>
                <a:ea typeface="Arial"/>
                <a:cs typeface="Arial"/>
                <a:sym typeface="Arial"/>
              </a:rPr>
              <a:t>Computing another date/time: </a:t>
            </a:r>
            <a:r>
              <a:rPr lang="en-IN" sz="1800">
                <a:solidFill>
                  <a:schemeClr val="dk1"/>
                </a:solidFill>
                <a:latin typeface="Courier New"/>
                <a:ea typeface="Courier New"/>
                <a:cs typeface="Courier New"/>
                <a:sym typeface="Courier New"/>
              </a:rPr>
              <a:t>DATE_SUB(</a:t>
            </a:r>
            <a:r>
              <a:rPr lang="en-IN" sz="1800" i="1">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 INTERVAL </a:t>
            </a:r>
            <a:r>
              <a:rPr lang="en-IN" sz="1800" i="1">
                <a:solidFill>
                  <a:schemeClr val="dk1"/>
                </a:solidFill>
                <a:latin typeface="Courier New"/>
                <a:ea typeface="Courier New"/>
                <a:cs typeface="Courier New"/>
                <a:sym typeface="Courier New"/>
              </a:rPr>
              <a:t>expr</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DATE_ADD(</a:t>
            </a:r>
            <a:r>
              <a:rPr lang="en-IN" sz="1800" i="1">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 INTERVAL </a:t>
            </a:r>
            <a:r>
              <a:rPr lang="en-IN" sz="1800" i="1">
                <a:solidFill>
                  <a:schemeClr val="dk1"/>
                </a:solidFill>
                <a:latin typeface="Courier New"/>
                <a:ea typeface="Courier New"/>
                <a:cs typeface="Courier New"/>
                <a:sym typeface="Courier New"/>
              </a:rPr>
              <a:t>expr</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TIMESTAMPADD(</a:t>
            </a:r>
            <a:r>
              <a:rPr lang="en-IN" sz="1800" i="1">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interval</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timestamp</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DATE_ADD('2012-01-31', INTERVAL 5 DAY);</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2012-02-05</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DATE_SUB('2012-01-31', INTERVAL 2 MONTH);</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2011-11-30</a:t>
            </a:r>
            <a:endParaRPr sz="20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800">
                <a:solidFill>
                  <a:schemeClr val="dk1"/>
                </a:solidFill>
                <a:latin typeface="Arial"/>
                <a:ea typeface="Arial"/>
                <a:cs typeface="Arial"/>
                <a:sym typeface="Arial"/>
              </a:rPr>
              <a:t>Computing interval: </a:t>
            </a:r>
            <a:r>
              <a:rPr lang="en-IN" sz="1800">
                <a:solidFill>
                  <a:schemeClr val="dk1"/>
                </a:solidFill>
                <a:latin typeface="Courier New"/>
                <a:ea typeface="Courier New"/>
                <a:cs typeface="Courier New"/>
                <a:sym typeface="Courier New"/>
              </a:rPr>
              <a:t>DATEDIFF(</a:t>
            </a:r>
            <a:r>
              <a:rPr lang="en-IN" sz="1800" i="1">
                <a:solidFill>
                  <a:schemeClr val="dk1"/>
                </a:solidFill>
                <a:latin typeface="Courier New"/>
                <a:ea typeface="Courier New"/>
                <a:cs typeface="Courier New"/>
                <a:sym typeface="Courier New"/>
              </a:rPr>
              <a:t>end_date</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start_date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TIMEDIFF(</a:t>
            </a:r>
            <a:r>
              <a:rPr lang="en-IN" sz="1800" i="1">
                <a:solidFill>
                  <a:schemeClr val="dk1"/>
                </a:solidFill>
                <a:latin typeface="Courier New"/>
                <a:ea typeface="Courier New"/>
                <a:cs typeface="Courier New"/>
                <a:sym typeface="Courier New"/>
              </a:rPr>
              <a:t>end_time</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start_time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a:t>
            </a:r>
            <a:r>
              <a:rPr lang="en-IN" sz="1800">
                <a:solidFill>
                  <a:schemeClr val="dk1"/>
                </a:solidFill>
                <a:latin typeface="Courier New"/>
                <a:ea typeface="Courier New"/>
                <a:cs typeface="Courier New"/>
                <a:sym typeface="Courier New"/>
              </a:rPr>
              <a:t>TIMESTAMPDIFF(</a:t>
            </a:r>
            <a:r>
              <a:rPr lang="en-IN" sz="1800" i="1">
                <a:solidFill>
                  <a:schemeClr val="dk1"/>
                </a:solidFill>
                <a:latin typeface="Courier New"/>
                <a:ea typeface="Courier New"/>
                <a:cs typeface="Courier New"/>
                <a:sym typeface="Courier New"/>
              </a:rPr>
              <a:t>unit</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start_timestamp</a:t>
            </a:r>
            <a:r>
              <a:rPr lang="en-IN" sz="1800">
                <a:solidFill>
                  <a:schemeClr val="dk1"/>
                </a:solidFill>
                <a:latin typeface="Courier New"/>
                <a:ea typeface="Courier New"/>
                <a:cs typeface="Courier New"/>
                <a:sym typeface="Courier New"/>
              </a:rPr>
              <a:t>, </a:t>
            </a:r>
            <a:r>
              <a:rPr lang="en-IN" sz="1800" i="1">
                <a:solidFill>
                  <a:schemeClr val="dk1"/>
                </a:solidFill>
                <a:latin typeface="Courier New"/>
                <a:ea typeface="Courier New"/>
                <a:cs typeface="Courier New"/>
                <a:sym typeface="Courier New"/>
              </a:rPr>
              <a:t>end_timestamp</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DATEDIFF('2012-02-01', '2012-01-28');</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4</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TIMESTAMPDIFF(DAY, '2012-02-01', '2012-01-28');</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-4</a:t>
            </a:r>
            <a:endParaRPr sz="20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800">
                <a:solidFill>
                  <a:schemeClr val="dk1"/>
                </a:solidFill>
                <a:latin typeface="Arial"/>
                <a:ea typeface="Arial"/>
                <a:cs typeface="Arial"/>
                <a:sym typeface="Arial"/>
              </a:rPr>
              <a:t>Representation: </a:t>
            </a:r>
            <a:r>
              <a:rPr lang="en-IN" sz="1800">
                <a:solidFill>
                  <a:schemeClr val="dk1"/>
                </a:solidFill>
                <a:latin typeface="Courier New"/>
                <a:ea typeface="Courier New"/>
                <a:cs typeface="Courier New"/>
                <a:sym typeface="Courier New"/>
              </a:rPr>
              <a:t>TO_DAYS(</a:t>
            </a:r>
            <a:r>
              <a:rPr lang="en-IN" sz="1800" i="1">
                <a:solidFill>
                  <a:schemeClr val="dk1"/>
                </a:solidFill>
                <a:latin typeface="Courier New"/>
                <a:ea typeface="Courier New"/>
                <a:cs typeface="Courier New"/>
                <a:sym typeface="Courier New"/>
              </a:rPr>
              <a:t>date</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(days since year 0), </a:t>
            </a:r>
            <a:r>
              <a:rPr lang="en-IN" sz="1800">
                <a:solidFill>
                  <a:schemeClr val="dk1"/>
                </a:solidFill>
                <a:latin typeface="Courier New"/>
                <a:ea typeface="Courier New"/>
                <a:cs typeface="Courier New"/>
                <a:sym typeface="Courier New"/>
              </a:rPr>
              <a:t>FROM_DAYS(</a:t>
            </a:r>
            <a:r>
              <a:rPr lang="en-IN" sz="1800" i="1">
                <a:solidFill>
                  <a:schemeClr val="dk1"/>
                </a:solidFill>
                <a:latin typeface="Courier New"/>
                <a:ea typeface="Courier New"/>
                <a:cs typeface="Courier New"/>
                <a:sym typeface="Courier New"/>
              </a:rPr>
              <a:t>day_number</a:t>
            </a:r>
            <a:r>
              <a:rPr lang="en-IN" sz="1800">
                <a:solidFill>
                  <a:schemeClr val="dk1"/>
                </a:solidFill>
                <a:latin typeface="Courier New"/>
                <a:ea typeface="Courier New"/>
                <a:cs typeface="Courier New"/>
                <a:sym typeface="Courier New"/>
              </a:rPr>
              <a:t>)</a:t>
            </a:r>
            <a:r>
              <a:rPr lang="en-IN" sz="1800">
                <a:solidFill>
                  <a:schemeClr val="dk1"/>
                </a:solidFill>
                <a:latin typeface="Arial"/>
                <a:ea typeface="Arial"/>
                <a:cs typeface="Arial"/>
                <a:sym typeface="Arial"/>
              </a:rPr>
              <a:t>, e.g.,</a:t>
            </a:r>
            <a:br>
              <a:rPr lang="en-IN" sz="18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TO_DAYS('2012-01-31');</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734898</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FROM_DAYS(734899);</a:t>
            </a:r>
            <a:endParaRPr sz="20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Arial"/>
              <a:buChar char="●"/>
            </a:pPr>
            <a:r>
              <a:rPr lang="en-IN" sz="1600">
                <a:solidFill>
                  <a:schemeClr val="dk1"/>
                </a:solidFill>
                <a:latin typeface="Courier New"/>
                <a:ea typeface="Courier New"/>
                <a:cs typeface="Courier New"/>
                <a:sym typeface="Courier New"/>
              </a:rPr>
              <a:t>2012-02-01</a:t>
            </a:r>
            <a:endParaRPr sz="2000" u="none"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8"/>
          <p:cNvSpPr/>
          <p:nvPr/>
        </p:nvSpPr>
        <p:spPr>
          <a:xfrm>
            <a:off x="0" y="0"/>
            <a:ext cx="12192000" cy="647786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600">
                <a:solidFill>
                  <a:schemeClr val="dk1"/>
                </a:solidFill>
                <a:latin typeface="Arial"/>
                <a:ea typeface="Arial"/>
                <a:cs typeface="Arial"/>
                <a:sym typeface="Arial"/>
              </a:rPr>
              <a:t>Formatting: </a:t>
            </a:r>
            <a:r>
              <a:rPr lang="en-IN" sz="1600">
                <a:solidFill>
                  <a:schemeClr val="dk1"/>
                </a:solidFill>
                <a:latin typeface="Courier New"/>
                <a:ea typeface="Courier New"/>
                <a:cs typeface="Courier New"/>
                <a:sym typeface="Courier New"/>
              </a:rPr>
              <a:t>DATE_FORMAT(</a:t>
            </a:r>
            <a:r>
              <a:rPr lang="en-IN" sz="1600" i="1">
                <a:solidFill>
                  <a:schemeClr val="dk1"/>
                </a:solidFill>
                <a:latin typeface="Courier New"/>
                <a:ea typeface="Courier New"/>
                <a:cs typeface="Courier New"/>
                <a:sym typeface="Courier New"/>
              </a:rPr>
              <a:t>date</a:t>
            </a:r>
            <a:r>
              <a:rPr lang="en-IN" sz="1600">
                <a:solidFill>
                  <a:schemeClr val="dk1"/>
                </a:solidFill>
                <a:latin typeface="Courier New"/>
                <a:ea typeface="Courier New"/>
                <a:cs typeface="Courier New"/>
                <a:sym typeface="Courier New"/>
              </a:rPr>
              <a:t>, </a:t>
            </a:r>
            <a:r>
              <a:rPr lang="en-IN" sz="1600" i="1">
                <a:solidFill>
                  <a:schemeClr val="dk1"/>
                </a:solidFill>
                <a:latin typeface="Courier New"/>
                <a:ea typeface="Courier New"/>
                <a:cs typeface="Courier New"/>
                <a:sym typeface="Courier New"/>
              </a:rPr>
              <a:t>formatSpecifier</a:t>
            </a:r>
            <a:r>
              <a:rPr lang="en-IN" sz="1600">
                <a:solidFill>
                  <a:schemeClr val="dk1"/>
                </a:solidFill>
                <a:latin typeface="Courier New"/>
                <a:ea typeface="Courier New"/>
                <a:cs typeface="Courier New"/>
                <a:sym typeface="Courier New"/>
              </a:rPr>
              <a:t>)</a:t>
            </a:r>
            <a:r>
              <a:rPr lang="en-IN" sz="1600">
                <a:solidFill>
                  <a:schemeClr val="dk1"/>
                </a:solidFill>
                <a:latin typeface="Arial"/>
                <a:ea typeface="Arial"/>
                <a:cs typeface="Arial"/>
                <a:sym typeface="Arial"/>
              </a:rPr>
              <a:t>, e.g.,</a:t>
            </a:r>
            <a:br>
              <a:rPr lang="en-IN" sz="16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DATE_FORMAT('2012-01-01', '%W %D %M %Y');</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Sunday 1st January 2012</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%W: Weekday name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 %D: Day with suffix</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 %M: Month name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 %Y: 4-digit year</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 The format specifiers are case-sensitive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DATE_FORMAT('2011-12-31 23:59:30', '%W %D %M %Y %r');</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Saturday 31st December 2011 11:59:30 PM</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%r: Time in 12-hour format with suffix AM/PM</a:t>
            </a:r>
            <a:endParaRPr sz="1600">
              <a:solidFill>
                <a:schemeClr val="dk1"/>
              </a:solidFill>
              <a:latin typeface="Arial"/>
              <a:ea typeface="Arial"/>
              <a:cs typeface="Arial"/>
              <a:sym typeface="Arial"/>
            </a:endParaRPr>
          </a:p>
          <a:p>
            <a:pPr marL="0" marR="0" lvl="0" indent="0" algn="l" rtl="0">
              <a:lnSpc>
                <a:spcPct val="120000"/>
              </a:lnSpc>
              <a:spcBef>
                <a:spcPts val="1200"/>
              </a:spcBef>
              <a:spcAft>
                <a:spcPts val="0"/>
              </a:spcAft>
              <a:buNone/>
            </a:pPr>
            <a:r>
              <a:rPr lang="en-IN" sz="1600" b="1">
                <a:solidFill>
                  <a:srgbClr val="444444"/>
                </a:solidFill>
                <a:latin typeface="Verdana"/>
                <a:ea typeface="Verdana"/>
                <a:cs typeface="Verdana"/>
                <a:sym typeface="Verdana"/>
              </a:rPr>
              <a:t>Example</a:t>
            </a:r>
            <a:endParaRPr sz="16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Arial"/>
                <a:ea typeface="Arial"/>
                <a:cs typeface="Arial"/>
                <a:sym typeface="Arial"/>
              </a:rPr>
              <a:t>Create a table with various date/time columns. Only the </a:t>
            </a:r>
            <a:r>
              <a:rPr lang="en-IN" sz="1600">
                <a:solidFill>
                  <a:schemeClr val="dk1"/>
                </a:solidFill>
                <a:latin typeface="Courier New"/>
                <a:ea typeface="Courier New"/>
                <a:cs typeface="Courier New"/>
                <a:sym typeface="Courier New"/>
              </a:rPr>
              <a:t>TIMESTAMP</a:t>
            </a:r>
            <a:r>
              <a:rPr lang="en-IN" sz="1600">
                <a:solidFill>
                  <a:schemeClr val="dk1"/>
                </a:solidFill>
                <a:latin typeface="Arial"/>
                <a:ea typeface="Arial"/>
                <a:cs typeface="Arial"/>
                <a:sym typeface="Arial"/>
              </a:rPr>
              <a:t> column can have the </a:t>
            </a:r>
            <a:r>
              <a:rPr lang="en-IN" sz="1600">
                <a:solidFill>
                  <a:schemeClr val="dk1"/>
                </a:solidFill>
                <a:latin typeface="Courier New"/>
                <a:ea typeface="Courier New"/>
                <a:cs typeface="Courier New"/>
                <a:sym typeface="Courier New"/>
              </a:rPr>
              <a:t>DEFAULT CURRENT_TIMESTAMP</a:t>
            </a:r>
            <a:r>
              <a:rPr lang="en-IN" sz="1600">
                <a:solidFill>
                  <a:schemeClr val="dk1"/>
                </a:solidFill>
                <a:latin typeface="Arial"/>
                <a:ea typeface="Arial"/>
                <a:cs typeface="Arial"/>
                <a:sym typeface="Arial"/>
              </a:rPr>
              <a:t> and </a:t>
            </a:r>
            <a:r>
              <a:rPr lang="en-IN" sz="1600">
                <a:solidFill>
                  <a:schemeClr val="dk1"/>
                </a:solidFill>
                <a:latin typeface="Courier New"/>
                <a:ea typeface="Courier New"/>
                <a:cs typeface="Courier New"/>
                <a:sym typeface="Courier New"/>
              </a:rPr>
              <a:t>ON UPDATE CURRENT_TIMESTAMP</a:t>
            </a:r>
            <a:r>
              <a:rPr lang="en-IN" sz="1600">
                <a:solidFill>
                  <a:schemeClr val="dk1"/>
                </a:solidFill>
                <a:latin typeface="Arial"/>
                <a:ea typeface="Arial"/>
                <a:cs typeface="Arial"/>
                <a:sym typeface="Arial"/>
              </a:rPr>
              <a:t>.</a:t>
            </a:r>
            <a:br>
              <a:rPr lang="en-IN" sz="1600">
                <a:solidFill>
                  <a:schemeClr val="dk1"/>
                </a:solidFill>
                <a:latin typeface="Arial"/>
                <a:ea typeface="Arial"/>
                <a:cs typeface="Arial"/>
                <a:sym typeface="Arial"/>
              </a:rPr>
            </a:b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CREATE TABLE IF NOT EXISTS `datetime_arena`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`description`  VARCHAR(50)  DEFAULT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`cDateTime`    DATETIME     DEFAULT '1000-01-01  00:00:00',</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`cDate`        DATE         DEFAULT '1000-01-01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`cTime`        TIME         DEFAULT '00:00:00',</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`cYear`        YEAR         DEFAULT '0000',</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b="1">
                <a:solidFill>
                  <a:schemeClr val="dk1"/>
                </a:solidFill>
                <a:latin typeface="Courier New"/>
                <a:ea typeface="Courier New"/>
                <a:cs typeface="Courier New"/>
                <a:sym typeface="Courier New"/>
              </a:rPr>
              <a:t>`cYear2`       YEAR(2)      DEFAULT '0000',</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p:nvPr/>
        </p:nvSpPr>
        <p:spPr>
          <a:xfrm>
            <a:off x="0" y="142752"/>
            <a:ext cx="12192000" cy="657744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r>
              <a:rPr lang="en-IN" sz="1200" b="1">
                <a:solidFill>
                  <a:schemeClr val="dk1"/>
                </a:solidFill>
                <a:latin typeface="Courier New"/>
                <a:ea typeface="Courier New"/>
                <a:cs typeface="Courier New"/>
                <a:sym typeface="Courier New"/>
              </a:rPr>
              <a:t>`cTimeStamp`   TIMESTAMP    DEFAULT CURRENT_TIMESTAMP ON UPDATE CURRENT_TIMESTAMP</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&gt; </a:t>
            </a:r>
            <a:r>
              <a:rPr lang="en-IN" sz="1200" b="1">
                <a:solidFill>
                  <a:schemeClr val="dk1"/>
                </a:solidFill>
                <a:latin typeface="Courier New"/>
                <a:ea typeface="Courier New"/>
                <a:cs typeface="Courier New"/>
                <a:sym typeface="Courier New"/>
              </a:rPr>
              <a:t>DESCRIBE `datetime_arena`;</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Field       | Type        | Null | Key | Default             | Extra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description | varchar(50) | YES  |     | NULL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cDateTime   | datetime    | YES  |     | 1000-01-01 00:00:00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cDate       | date        | YES  |     | 1000-01-01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cTime       | time        | YES  |     | 00:00:00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cYear       | year(4)     | YES  |     | 0000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cYear2      | year(4)     | YES  |     | 0000                |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cTimeStamp  | timestamp   | NO   |     | CURRENT_TIMESTAMP   | on update CURRENT_TIMESTAMP |</a:t>
            </a:r>
            <a:endParaRPr sz="12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Calibri"/>
              <a:buAutoNum type="arabicPeriod"/>
            </a:pPr>
            <a:r>
              <a:rPr lang="en-IN" sz="1200">
                <a:solidFill>
                  <a:schemeClr val="dk1"/>
                </a:solidFill>
                <a:latin typeface="Courier New"/>
                <a:ea typeface="Courier New"/>
                <a:cs typeface="Courier New"/>
                <a:sym typeface="Courier New"/>
              </a:rPr>
              <a:t>+-------------+-------------+------+-----+---------------------+-----------------------------+</a:t>
            </a:r>
            <a:br>
              <a:rPr lang="en-IN" sz="1200">
                <a:solidFill>
                  <a:schemeClr val="dk1"/>
                </a:solidFill>
                <a:latin typeface="Courier New"/>
                <a:ea typeface="Courier New"/>
                <a:cs typeface="Courier New"/>
                <a:sym typeface="Courier New"/>
              </a:rPr>
            </a:br>
            <a:r>
              <a:rPr lang="en-IN" sz="1200">
                <a:solidFill>
                  <a:schemeClr val="dk1"/>
                </a:solidFill>
                <a:latin typeface="Arial"/>
                <a:ea typeface="Arial"/>
                <a:cs typeface="Arial"/>
                <a:sym typeface="Arial"/>
              </a:rPr>
              <a:t>Notes:</a:t>
            </a:r>
            <a:endParaRPr/>
          </a:p>
          <a:p>
            <a:pPr marL="742950" marR="0" lvl="1" indent="-285750" algn="l" rtl="0">
              <a:lnSpc>
                <a:spcPct val="115000"/>
              </a:lnSpc>
              <a:spcBef>
                <a:spcPts val="0"/>
              </a:spcBef>
              <a:spcAft>
                <a:spcPts val="0"/>
              </a:spcAft>
              <a:buClr>
                <a:schemeClr val="dk1"/>
              </a:buClr>
              <a:buSzPts val="1050"/>
              <a:buFont typeface="Arial"/>
              <a:buChar char="○"/>
            </a:pPr>
            <a:r>
              <a:rPr lang="en-IN" sz="1200" b="0" i="0" u="none" strike="noStrike" cap="none">
                <a:solidFill>
                  <a:schemeClr val="dk1"/>
                </a:solidFill>
                <a:latin typeface="Arial"/>
                <a:ea typeface="Arial"/>
                <a:cs typeface="Arial"/>
                <a:sym typeface="Arial"/>
              </a:rPr>
              <a:t>Don't use </a:t>
            </a:r>
            <a:r>
              <a:rPr lang="en-IN" sz="1200" b="0" i="0" u="none" strike="noStrike" cap="none">
                <a:solidFill>
                  <a:schemeClr val="dk1"/>
                </a:solidFill>
                <a:latin typeface="Courier New"/>
                <a:ea typeface="Courier New"/>
                <a:cs typeface="Courier New"/>
                <a:sym typeface="Courier New"/>
              </a:rPr>
              <a:t>year(2)</a:t>
            </a:r>
            <a:r>
              <a:rPr lang="en-IN" sz="1200" b="0" i="0" u="none" strike="noStrike" cap="none">
                <a:solidFill>
                  <a:schemeClr val="dk1"/>
                </a:solidFill>
                <a:latin typeface="Arial"/>
                <a:ea typeface="Arial"/>
                <a:cs typeface="Arial"/>
                <a:sym typeface="Arial"/>
              </a:rPr>
              <a:t> anymore.</a:t>
            </a:r>
            <a:endParaRPr/>
          </a:p>
          <a:p>
            <a:pPr marL="742950" marR="0" lvl="1" indent="-285750" algn="l" rtl="0">
              <a:lnSpc>
                <a:spcPct val="115000"/>
              </a:lnSpc>
              <a:spcBef>
                <a:spcPts val="0"/>
              </a:spcBef>
              <a:spcAft>
                <a:spcPts val="0"/>
              </a:spcAft>
              <a:buClr>
                <a:schemeClr val="dk1"/>
              </a:buClr>
              <a:buSzPts val="1050"/>
              <a:buFont typeface="Arial"/>
              <a:buChar char="○"/>
            </a:pPr>
            <a:r>
              <a:rPr lang="en-IN" sz="1200" b="0" i="0" u="none" strike="noStrike" cap="none">
                <a:solidFill>
                  <a:schemeClr val="dk1"/>
                </a:solidFill>
                <a:latin typeface="Arial"/>
                <a:ea typeface="Arial"/>
                <a:cs typeface="Arial"/>
                <a:sym typeface="Arial"/>
              </a:rPr>
              <a:t>From </a:t>
            </a:r>
            <a:r>
              <a:rPr lang="en-IN" sz="1200">
                <a:solidFill>
                  <a:schemeClr val="dk1"/>
                </a:solidFill>
              </a:rPr>
              <a:t>MariaDB </a:t>
            </a:r>
            <a:r>
              <a:rPr lang="en-IN" sz="1200" b="0" i="0" u="none" strike="noStrike" cap="none">
                <a:solidFill>
                  <a:schemeClr val="dk1"/>
                </a:solidFill>
                <a:latin typeface="Arial"/>
                <a:ea typeface="Arial"/>
                <a:cs typeface="Arial"/>
                <a:sym typeface="Arial"/>
              </a:rPr>
              <a:t> 5.7, the supported range for datetime is </a:t>
            </a:r>
            <a:r>
              <a:rPr lang="en-IN" sz="1200" b="0" i="0" u="none" strike="noStrike" cap="none">
                <a:solidFill>
                  <a:schemeClr val="dk1"/>
                </a:solidFill>
                <a:latin typeface="Courier New"/>
                <a:ea typeface="Courier New"/>
                <a:cs typeface="Courier New"/>
                <a:sym typeface="Courier New"/>
              </a:rPr>
              <a:t>'1000-01-01 00:00:00'</a:t>
            </a:r>
            <a:r>
              <a:rPr lang="en-IN" sz="1200" b="0" i="0" u="none" strike="noStrike" cap="none">
                <a:solidFill>
                  <a:schemeClr val="dk1"/>
                </a:solidFill>
                <a:latin typeface="Arial"/>
                <a:ea typeface="Arial"/>
                <a:cs typeface="Arial"/>
                <a:sym typeface="Arial"/>
              </a:rPr>
              <a:t> to </a:t>
            </a:r>
            <a:r>
              <a:rPr lang="en-IN" sz="1200" b="0" i="0" u="none" strike="noStrike" cap="none">
                <a:solidFill>
                  <a:schemeClr val="dk1"/>
                </a:solidFill>
                <a:latin typeface="Courier New"/>
                <a:ea typeface="Courier New"/>
                <a:cs typeface="Courier New"/>
                <a:sym typeface="Courier New"/>
              </a:rPr>
              <a:t>'9999-12-31 23:59:59'</a:t>
            </a:r>
            <a:r>
              <a:rPr lang="en-IN" sz="1200" b="0" i="0" u="none" strike="noStrike" cap="none">
                <a:solidFill>
                  <a:schemeClr val="dk1"/>
                </a:solidFill>
                <a:latin typeface="Arial"/>
                <a:ea typeface="Arial"/>
                <a:cs typeface="Arial"/>
                <a:sym typeface="Arial"/>
              </a:rPr>
              <a:t>.</a:t>
            </a:r>
            <a:endParaRPr/>
          </a:p>
          <a:p>
            <a:pPr marL="0" marR="0" lvl="0" indent="0" algn="l" rtl="0">
              <a:lnSpc>
                <a:spcPct val="115000"/>
              </a:lnSpc>
              <a:spcBef>
                <a:spcPts val="1600"/>
              </a:spcBef>
              <a:spcAft>
                <a:spcPts val="0"/>
              </a:spcAft>
              <a:buNone/>
            </a:pPr>
            <a:r>
              <a:rPr lang="en-IN" sz="1200">
                <a:solidFill>
                  <a:schemeClr val="dk1"/>
                </a:solidFill>
                <a:latin typeface="Arial"/>
                <a:ea typeface="Arial"/>
                <a:cs typeface="Arial"/>
                <a:sym typeface="Arial"/>
              </a:rPr>
              <a:t>Insert values manually using string literals.</a:t>
            </a:r>
            <a:br>
              <a:rPr lang="en-IN" sz="1200">
                <a:solidFill>
                  <a:schemeClr val="dk1"/>
                </a:solidFill>
                <a:latin typeface="Arial"/>
                <a:ea typeface="Arial"/>
                <a:cs typeface="Arial"/>
                <a:sym typeface="Arial"/>
              </a:rPr>
            </a:br>
            <a:r>
              <a:rPr lang="en-IN" sz="1200">
                <a:solidFill>
                  <a:schemeClr val="dk1"/>
                </a:solidFill>
                <a:latin typeface="Courier New"/>
                <a:ea typeface="Courier New"/>
                <a:cs typeface="Courier New"/>
                <a:sym typeface="Courier New"/>
              </a:rPr>
              <a:t>MariaDB &gt; </a:t>
            </a:r>
            <a:r>
              <a:rPr lang="en-IN" sz="1200" b="1">
                <a:solidFill>
                  <a:schemeClr val="dk1"/>
                </a:solidFill>
                <a:latin typeface="Courier New"/>
                <a:ea typeface="Courier New"/>
                <a:cs typeface="Courier New"/>
                <a:sym typeface="Courier New"/>
              </a:rPr>
              <a:t>INSERT INTO `datetime_arena`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b="1">
                <a:solidFill>
                  <a:schemeClr val="dk1"/>
                </a:solidFill>
                <a:latin typeface="Courier New"/>
                <a:ea typeface="Courier New"/>
                <a:cs typeface="Courier New"/>
                <a:sym typeface="Courier New"/>
              </a:rPr>
              <a:t>          (`description`, `cDateTime`, `cDate`, `cTime`, `cYear`, `cYear2`)</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r>
              <a:rPr lang="en-IN" sz="1200" b="1">
                <a:solidFill>
                  <a:schemeClr val="dk1"/>
                </a:solidFill>
                <a:latin typeface="Courier New"/>
                <a:ea typeface="Courier New"/>
                <a:cs typeface="Courier New"/>
                <a:sym typeface="Courier New"/>
              </a:rPr>
              <a:t>VALUES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b="1">
                <a:solidFill>
                  <a:schemeClr val="dk1"/>
                </a:solidFill>
                <a:latin typeface="Courier New"/>
                <a:ea typeface="Courier New"/>
                <a:cs typeface="Courier New"/>
                <a:sym typeface="Courier New"/>
              </a:rPr>
              <a:t>          ('Manual Entry', '2001-01-01 23:59:59', '2002-02-02', '12:30:30', '2004', '05');</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MariaDB &gt; </a:t>
            </a:r>
            <a:r>
              <a:rPr lang="en-IN" sz="1200" b="1">
                <a:solidFill>
                  <a:schemeClr val="dk1"/>
                </a:solidFill>
                <a:latin typeface="Courier New"/>
                <a:ea typeface="Courier New"/>
                <a:cs typeface="Courier New"/>
                <a:sym typeface="Courier New"/>
              </a:rPr>
              <a:t>SELECT * FROM `datetime_arena` WHERE description='Manual Entry';</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description  | cDateTime           | cDate      | cTime    | cYear | cYear2 | cTimeStamp          |</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a:t>
            </a:r>
            <a:endParaRPr sz="12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200">
                <a:solidFill>
                  <a:schemeClr val="dk1"/>
                </a:solidFill>
                <a:latin typeface="Courier New"/>
                <a:ea typeface="Courier New"/>
                <a:cs typeface="Courier New"/>
                <a:sym typeface="Courier New"/>
              </a:rPr>
              <a:t>| Manual Entry | 2001-01-01 23:59:59 | 2002-02-02 | 12:30:30 |  2004 |     05 | 2010-04-08 14:44:37 |</a:t>
            </a:r>
            <a:endParaRPr sz="1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0"/>
          <p:cNvSpPr/>
          <p:nvPr/>
        </p:nvSpPr>
        <p:spPr>
          <a:xfrm>
            <a:off x="12878" y="25758"/>
            <a:ext cx="12179121" cy="668465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500">
                <a:solidFill>
                  <a:schemeClr val="dk1"/>
                </a:solidFill>
                <a:latin typeface="Arial"/>
                <a:ea typeface="Arial"/>
                <a:cs typeface="Arial"/>
                <a:sym typeface="Arial"/>
              </a:rPr>
              <a:t>Checking the on-update for </a:t>
            </a:r>
            <a:r>
              <a:rPr lang="en-IN" sz="1500">
                <a:solidFill>
                  <a:schemeClr val="dk1"/>
                </a:solidFill>
                <a:latin typeface="Courier New"/>
                <a:ea typeface="Courier New"/>
                <a:cs typeface="Courier New"/>
                <a:sym typeface="Courier New"/>
              </a:rPr>
              <a:t>TIMSTAMP</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UPDATE `datetime_arena` SET `cYear2`='99' WHERE description='Manual Entry';</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SELECT * FROM `datetime_arena` WHERE description='Manual Entry';</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Manual Entry | 2001-01-01 23:59:59 | 2002-02-02 | 12:30:30 |  2004 |     99 | 2010-04-08 14:44:48 |</a:t>
            </a:r>
            <a:endParaRPr sz="1500">
              <a:solidFill>
                <a:schemeClr val="dk1"/>
              </a:solidFill>
              <a:latin typeface="Arial"/>
              <a:ea typeface="Arial"/>
              <a:cs typeface="Arial"/>
              <a:sym typeface="Arial"/>
            </a:endParaRPr>
          </a:p>
          <a:p>
            <a:pPr marL="342900" marR="0" lvl="0" indent="-342900" algn="l" rtl="0">
              <a:lnSpc>
                <a:spcPct val="115000"/>
              </a:lnSpc>
              <a:spcBef>
                <a:spcPts val="1000"/>
              </a:spcBef>
              <a:spcAft>
                <a:spcPts val="0"/>
              </a:spcAft>
              <a:buClr>
                <a:schemeClr val="dk1"/>
              </a:buClr>
              <a:buSzPts val="1050"/>
              <a:buFont typeface="Calibri"/>
              <a:buAutoNum type="arabicPeriod"/>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500">
                <a:solidFill>
                  <a:schemeClr val="dk1"/>
                </a:solidFill>
                <a:latin typeface="Arial"/>
                <a:ea typeface="Arial"/>
                <a:cs typeface="Arial"/>
                <a:sym typeface="Arial"/>
              </a:rPr>
              <a:t>Insert values using </a:t>
            </a:r>
            <a:r>
              <a:rPr lang="en-IN" sz="1500">
                <a:solidFill>
                  <a:schemeClr val="dk1"/>
                </a:solidFill>
              </a:rPr>
              <a:t>MariaDB </a:t>
            </a:r>
            <a:r>
              <a:rPr lang="en-IN" sz="1500">
                <a:solidFill>
                  <a:schemeClr val="dk1"/>
                </a:solidFill>
                <a:latin typeface="Arial"/>
                <a:ea typeface="Arial"/>
                <a:cs typeface="Arial"/>
                <a:sym typeface="Arial"/>
              </a:rPr>
              <a:t> built-in functions </a:t>
            </a:r>
            <a:r>
              <a:rPr lang="en-IN" sz="1500">
                <a:solidFill>
                  <a:schemeClr val="dk1"/>
                </a:solidFill>
                <a:latin typeface="Courier New"/>
                <a:ea typeface="Courier New"/>
                <a:cs typeface="Courier New"/>
                <a:sym typeface="Courier New"/>
              </a:rPr>
              <a:t>now()</a:t>
            </a:r>
            <a:r>
              <a:rPr lang="en-IN" sz="1500">
                <a:solidFill>
                  <a:schemeClr val="dk1"/>
                </a:solidFill>
                <a:latin typeface="Arial"/>
                <a:ea typeface="Arial"/>
                <a:cs typeface="Arial"/>
                <a:sym typeface="Arial"/>
              </a:rPr>
              <a:t>, </a:t>
            </a:r>
            <a:r>
              <a:rPr lang="en-IN" sz="1500">
                <a:solidFill>
                  <a:schemeClr val="dk1"/>
                </a:solidFill>
                <a:latin typeface="Courier New"/>
                <a:ea typeface="Courier New"/>
                <a:cs typeface="Courier New"/>
                <a:sym typeface="Courier New"/>
              </a:rPr>
              <a:t>curdate()</a:t>
            </a:r>
            <a:r>
              <a:rPr lang="en-IN" sz="1500">
                <a:solidFill>
                  <a:schemeClr val="dk1"/>
                </a:solidFill>
                <a:latin typeface="Arial"/>
                <a:ea typeface="Arial"/>
                <a:cs typeface="Arial"/>
                <a:sym typeface="Arial"/>
              </a:rPr>
              <a:t>, </a:t>
            </a:r>
            <a:r>
              <a:rPr lang="en-IN" sz="1500">
                <a:solidFill>
                  <a:schemeClr val="dk1"/>
                </a:solidFill>
                <a:latin typeface="Courier New"/>
                <a:ea typeface="Courier New"/>
                <a:cs typeface="Courier New"/>
                <a:sym typeface="Courier New"/>
              </a:rPr>
              <a:t>curtime()</a:t>
            </a:r>
            <a:r>
              <a:rPr lang="en-IN" sz="1500">
                <a:solidFill>
                  <a:schemeClr val="dk1"/>
                </a:solidFill>
                <a:latin typeface="Arial"/>
                <a:ea typeface="Arial"/>
                <a:cs typeface="Arial"/>
                <a:sym typeface="Arial"/>
              </a:rPr>
              <a:t>.</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INSERT INTO `datetime_arena`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(`description`, `cDateTime`, `cDate`, `cTime`, `cYear`, `cYear2`)</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r>
              <a:rPr lang="en-IN" sz="1500" b="1">
                <a:solidFill>
                  <a:schemeClr val="dk1"/>
                </a:solidFill>
                <a:latin typeface="Courier New"/>
                <a:ea typeface="Courier New"/>
                <a:cs typeface="Courier New"/>
                <a:sym typeface="Courier New"/>
              </a:rPr>
              <a:t>VALUES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('Built-in Functions', now(), curdate(), curtime(), now(), now());</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SELECT * FROM `datetime_arena` WHERE description='Built-in Functions';</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Built-in Functions | 2010-04-08 14:45:48 | 2010-04-08 | 14:45:48 |  2010 |     10 | 2010-04-08 14:45:48 |</a:t>
            </a:r>
            <a:endParaRPr sz="15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1"/>
          <p:cNvSpPr/>
          <p:nvPr/>
        </p:nvSpPr>
        <p:spPr>
          <a:xfrm>
            <a:off x="0" y="38637"/>
            <a:ext cx="12192000" cy="665002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dk1"/>
              </a:buClr>
              <a:buSzPts val="1050"/>
              <a:buFont typeface="Calibri"/>
              <a:buAutoNum type="arabicPeriod"/>
            </a:pPr>
            <a:r>
              <a:rPr lang="en-IN" sz="1500">
                <a:solidFill>
                  <a:schemeClr val="dk1"/>
                </a:solidFill>
                <a:latin typeface="Courier New"/>
                <a:ea typeface="Courier New"/>
                <a:cs typeface="Courier New"/>
                <a:sym typeface="Courier New"/>
              </a:rPr>
              <a:t>+--------------------+---------------------+------------+----------+-------+--------+---------------------+</a:t>
            </a:r>
            <a:r>
              <a:rPr lang="en-IN" sz="1500">
                <a:solidFill>
                  <a:schemeClr val="dk1"/>
                </a:solidFill>
                <a:latin typeface="Arial"/>
                <a:ea typeface="Arial"/>
                <a:cs typeface="Arial"/>
                <a:sym typeface="Arial"/>
              </a:rPr>
              <a:t>Insert invalid or out-of-range values. </a:t>
            </a:r>
            <a:r>
              <a:rPr lang="en-IN" sz="1500">
                <a:solidFill>
                  <a:schemeClr val="dk1"/>
                </a:solidFill>
              </a:rPr>
              <a:t>MariaDB </a:t>
            </a:r>
            <a:r>
              <a:rPr lang="en-IN" sz="1500">
                <a:solidFill>
                  <a:schemeClr val="dk1"/>
                </a:solidFill>
                <a:latin typeface="Arial"/>
                <a:ea typeface="Arial"/>
                <a:cs typeface="Arial"/>
                <a:sym typeface="Arial"/>
              </a:rPr>
              <a:t> replaces with all zeros.</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INSERT INTO `datetime_arena`</a:t>
            </a:r>
            <a:endParaRPr sz="15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r>
              <a:rPr lang="en-IN" sz="1500" b="1">
                <a:solidFill>
                  <a:schemeClr val="dk1"/>
                </a:solidFill>
                <a:latin typeface="Courier New"/>
                <a:ea typeface="Courier New"/>
                <a:cs typeface="Courier New"/>
                <a:sym typeface="Courier New"/>
              </a:rPr>
              <a:t>          (`description`, `cDateTime`, `cDate`, `cTime`, `cYear`, `cYear2`)</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r>
              <a:rPr lang="en-IN" sz="1500" b="1">
                <a:solidFill>
                  <a:schemeClr val="dk1"/>
                </a:solidFill>
                <a:latin typeface="Courier New"/>
                <a:ea typeface="Courier New"/>
                <a:cs typeface="Courier New"/>
                <a:sym typeface="Courier New"/>
              </a:rPr>
              <a:t>VALUES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('Error Input', '2001-13-31 23:59:59', '2002-13-31', '12:61:61', '99999', '999');</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SELECT * FROM `datetime_arena` WHERE description='Error Input';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description | cDateTime           | cDate      | cTime    | cYear | cYear2 | cTimeStamp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Error Input | 0000-00-00 00:00:00 | 0000-00-00 | 00:00:00 |  0000 |     00 | 2010-04-08 14:46:10 |</a:t>
            </a:r>
            <a:endParaRPr sz="1500">
              <a:solidFill>
                <a:schemeClr val="dk1"/>
              </a:solidFill>
              <a:latin typeface="Arial"/>
              <a:ea typeface="Arial"/>
              <a:cs typeface="Arial"/>
              <a:sym typeface="Arial"/>
            </a:endParaRPr>
          </a:p>
          <a:p>
            <a:pPr marL="0" marR="0" lvl="0" indent="0" algn="l" rtl="0">
              <a:lnSpc>
                <a:spcPct val="115000"/>
              </a:lnSpc>
              <a:spcBef>
                <a:spcPts val="1000"/>
              </a:spcBef>
              <a:spcAft>
                <a:spcPts val="0"/>
              </a:spcAft>
              <a:buNone/>
            </a:pPr>
            <a:r>
              <a:rPr lang="en-IN" sz="1500">
                <a:solidFill>
                  <a:schemeClr val="dk1"/>
                </a:solidFill>
                <a:latin typeface="Courier New"/>
                <a:ea typeface="Courier New"/>
                <a:cs typeface="Courier New"/>
                <a:sym typeface="Courier New"/>
              </a:rPr>
              <a:t>+-------------+---------------------+------------+----------+-------+--------+---------------------+</a:t>
            </a:r>
            <a:br>
              <a:rPr lang="en-IN" sz="1500">
                <a:solidFill>
                  <a:schemeClr val="dk1"/>
                </a:solidFill>
                <a:latin typeface="Courier New"/>
                <a:ea typeface="Courier New"/>
                <a:cs typeface="Courier New"/>
                <a:sym typeface="Courier New"/>
              </a:rPr>
            </a:br>
            <a:r>
              <a:rPr lang="en-IN" sz="1500">
                <a:solidFill>
                  <a:schemeClr val="dk1"/>
                </a:solidFill>
                <a:latin typeface="Arial"/>
                <a:ea typeface="Arial"/>
                <a:cs typeface="Arial"/>
                <a:sym typeface="Arial"/>
              </a:rPr>
              <a:t>Note: Might not work in </a:t>
            </a:r>
            <a:r>
              <a:rPr lang="en-IN" sz="1500">
                <a:solidFill>
                  <a:schemeClr val="dk1"/>
                </a:solidFill>
              </a:rPr>
              <a:t>MariaDB </a:t>
            </a:r>
            <a:r>
              <a:rPr lang="en-IN" sz="1500">
                <a:solidFill>
                  <a:schemeClr val="dk1"/>
                </a:solidFill>
                <a:latin typeface="Arial"/>
                <a:ea typeface="Arial"/>
                <a:cs typeface="Arial"/>
                <a:sym typeface="Arial"/>
              </a:rPr>
              <a:t> 5.7?!</a:t>
            </a:r>
            <a:endParaRPr/>
          </a:p>
          <a:p>
            <a:pPr marL="0" marR="0" lvl="0" indent="0" algn="l" rtl="0">
              <a:lnSpc>
                <a:spcPct val="115000"/>
              </a:lnSpc>
              <a:spcBef>
                <a:spcPts val="800"/>
              </a:spcBef>
              <a:spcAft>
                <a:spcPts val="0"/>
              </a:spcAft>
              <a:buNone/>
            </a:pPr>
            <a:r>
              <a:rPr lang="en-IN" sz="1500">
                <a:solidFill>
                  <a:schemeClr val="dk1"/>
                </a:solidFill>
                <a:latin typeface="Arial"/>
                <a:ea typeface="Arial"/>
                <a:cs typeface="Arial"/>
                <a:sym typeface="Arial"/>
              </a:rPr>
              <a:t>An useful built-in function </a:t>
            </a:r>
            <a:r>
              <a:rPr lang="en-IN" sz="1500">
                <a:solidFill>
                  <a:schemeClr val="dk1"/>
                </a:solidFill>
                <a:latin typeface="Courier New"/>
                <a:ea typeface="Courier New"/>
                <a:cs typeface="Courier New"/>
                <a:sym typeface="Courier New"/>
              </a:rPr>
              <a:t>INTERVAL</a:t>
            </a:r>
            <a:r>
              <a:rPr lang="en-IN" sz="1500">
                <a:solidFill>
                  <a:schemeClr val="dk1"/>
                </a:solidFill>
                <a:latin typeface="Arial"/>
                <a:ea typeface="Arial"/>
                <a:cs typeface="Arial"/>
                <a:sym typeface="Arial"/>
              </a:rPr>
              <a:t> can be used to compute a future date, e.g.,</a:t>
            </a:r>
            <a:br>
              <a:rPr lang="en-IN" sz="1500">
                <a:solidFill>
                  <a:schemeClr val="dk1"/>
                </a:solidFill>
                <a:latin typeface="Arial"/>
                <a:ea typeface="Arial"/>
                <a:cs typeface="Arial"/>
                <a:sym typeface="Arial"/>
              </a:rPr>
            </a:b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SELECT `cDate`, `cDate` + INTERVAL 30 DAY, `cDate` + INTERVAL 1 MONTH FROM `datetime_arena`;</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cDate      | `cDate` + INTERVAL 30 DAY | `cDate` + INTERVAL 1 MONTH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2002-02-02 | 2002-03-04                | 2002-03-02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2010-04-08 | 2010-05-08                | 2010-05-08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0000-00-00 | NULL                      | NULL                       |</a:t>
            </a:r>
            <a:endParaRPr sz="1500">
              <a:solidFill>
                <a:schemeClr val="dk1"/>
              </a:solidFill>
              <a:latin typeface="Arial"/>
              <a:ea typeface="Arial"/>
              <a:cs typeface="Arial"/>
              <a:sym typeface="Arial"/>
            </a:endParaRPr>
          </a:p>
          <a:p>
            <a:pPr marL="0" marR="0" lvl="0" indent="0" algn="l" rtl="0">
              <a:lnSpc>
                <a:spcPct val="115000"/>
              </a:lnSpc>
              <a:spcBef>
                <a:spcPts val="1000"/>
              </a:spcBef>
              <a:spcAft>
                <a:spcPts val="0"/>
              </a:spcAft>
              <a:buNone/>
            </a:pPr>
            <a:r>
              <a:rPr lang="en-IN" sz="1500">
                <a:solidFill>
                  <a:schemeClr val="dk1"/>
                </a:solidFill>
                <a:latin typeface="Courier New"/>
                <a:ea typeface="Courier New"/>
                <a:cs typeface="Courier New"/>
                <a:sym typeface="Courier New"/>
              </a:rPr>
              <a:t>+------------+---------------------------+----------------------------+</a:t>
            </a:r>
            <a:endParaRPr sz="1500" u="none"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2"/>
          <p:cNvSpPr/>
          <p:nvPr/>
        </p:nvSpPr>
        <p:spPr>
          <a:xfrm>
            <a:off x="0" y="0"/>
            <a:ext cx="12192000" cy="634673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600" b="1">
                <a:solidFill>
                  <a:srgbClr val="0A8464"/>
                </a:solidFill>
                <a:latin typeface="Verdana"/>
                <a:ea typeface="Verdana"/>
                <a:cs typeface="Verdana"/>
                <a:sym typeface="Verdana"/>
              </a:rPr>
              <a:t>View</a:t>
            </a:r>
            <a:endParaRPr sz="16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600">
                <a:solidFill>
                  <a:schemeClr val="dk1"/>
                </a:solidFill>
                <a:latin typeface="Arial"/>
                <a:ea typeface="Arial"/>
                <a:cs typeface="Arial"/>
                <a:sym typeface="Arial"/>
              </a:rPr>
              <a:t>A view is a </a:t>
            </a:r>
            <a:r>
              <a:rPr lang="en-IN" sz="1600" i="1">
                <a:solidFill>
                  <a:schemeClr val="dk1"/>
                </a:solidFill>
                <a:latin typeface="Arial"/>
                <a:ea typeface="Arial"/>
                <a:cs typeface="Arial"/>
                <a:sym typeface="Arial"/>
              </a:rPr>
              <a:t>virtual table</a:t>
            </a:r>
            <a:r>
              <a:rPr lang="en-IN" sz="1600">
                <a:solidFill>
                  <a:schemeClr val="dk1"/>
                </a:solidFill>
                <a:latin typeface="Arial"/>
                <a:ea typeface="Arial"/>
                <a:cs typeface="Arial"/>
                <a:sym typeface="Arial"/>
              </a:rPr>
              <a:t> that contains no physical data. It provide an alternative way to look at the data.</a:t>
            </a:r>
            <a:endParaRPr/>
          </a:p>
          <a:p>
            <a:pPr marL="0" marR="0" lvl="0" indent="0" algn="l" rtl="0">
              <a:lnSpc>
                <a:spcPct val="115000"/>
              </a:lnSpc>
              <a:spcBef>
                <a:spcPts val="400"/>
              </a:spcBef>
              <a:spcAft>
                <a:spcPts val="0"/>
              </a:spcAft>
              <a:buNone/>
            </a:pPr>
            <a:r>
              <a:rPr lang="en-IN" sz="1600">
                <a:solidFill>
                  <a:srgbClr val="009900"/>
                </a:solidFill>
                <a:latin typeface="Courier New"/>
                <a:ea typeface="Courier New"/>
                <a:cs typeface="Courier New"/>
                <a:sym typeface="Courier New"/>
              </a:rPr>
              <a:t>-- You can treat the VIEW defined like a normal table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 FROM supplier_view;</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Supplier Name | Product Name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3B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4B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5B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XYZ Company   | Pencil 6B    |</a:t>
            </a:r>
            <a:endParaRPr/>
          </a:p>
          <a:p>
            <a:pPr marL="0" marR="0" lvl="0" indent="0" algn="l" rtl="0">
              <a:lnSpc>
                <a:spcPct val="115000"/>
              </a:lnSpc>
              <a:spcBef>
                <a:spcPts val="0"/>
              </a:spcBef>
              <a:spcAft>
                <a:spcPts val="0"/>
              </a:spcAft>
              <a:buNone/>
            </a:pPr>
            <a:endParaRPr sz="1600">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 FROM </a:t>
            </a:r>
            <a:r>
              <a:rPr lang="en-IN" sz="1600" b="1">
                <a:solidFill>
                  <a:srgbClr val="E31B23"/>
                </a:solidFill>
                <a:latin typeface="Courier New"/>
                <a:ea typeface="Courier New"/>
                <a:cs typeface="Courier New"/>
                <a:sym typeface="Courier New"/>
              </a:rPr>
              <a:t>supplier_view</a:t>
            </a:r>
            <a:r>
              <a:rPr lang="en-IN" sz="1600" b="1">
                <a:solidFill>
                  <a:schemeClr val="dk1"/>
                </a:solidFill>
                <a:latin typeface="Courier New"/>
                <a:ea typeface="Courier New"/>
                <a:cs typeface="Courier New"/>
                <a:sym typeface="Courier New"/>
              </a:rPr>
              <a:t> WHERE `Supplier Name` LIKE 'ABC%';</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Supplier Name | Product Name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3B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4B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ABC Traders   | Pencil 5B    |</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600"/>
              </a:spcBef>
              <a:spcAft>
                <a:spcPts val="0"/>
              </a:spcAft>
              <a:buNone/>
            </a:pP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3"/>
          <p:cNvSpPr/>
          <p:nvPr/>
        </p:nvSpPr>
        <p:spPr>
          <a:xfrm>
            <a:off x="0" y="0"/>
            <a:ext cx="12192000" cy="5971378"/>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0A8464"/>
                </a:solidFill>
                <a:latin typeface="Verdana"/>
                <a:ea typeface="Verdana"/>
                <a:cs typeface="Verdana"/>
                <a:sym typeface="Verdana"/>
              </a:rPr>
              <a:t>Transactions</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A </a:t>
            </a:r>
            <a:r>
              <a:rPr lang="en-IN" sz="1800" i="1">
                <a:solidFill>
                  <a:schemeClr val="dk1"/>
                </a:solidFill>
                <a:latin typeface="Arial"/>
                <a:ea typeface="Arial"/>
                <a:cs typeface="Arial"/>
                <a:sym typeface="Arial"/>
              </a:rPr>
              <a:t>atomic transaction</a:t>
            </a:r>
            <a:r>
              <a:rPr lang="en-IN" sz="1800">
                <a:solidFill>
                  <a:schemeClr val="dk1"/>
                </a:solidFill>
                <a:latin typeface="Arial"/>
                <a:ea typeface="Arial"/>
                <a:cs typeface="Arial"/>
                <a:sym typeface="Arial"/>
              </a:rPr>
              <a:t> is a set of SQL statements that either ALL succeed or ALL fail. Transaction is important to ensure that there is no </a:t>
            </a:r>
            <a:r>
              <a:rPr lang="en-IN" sz="1800" i="1">
                <a:solidFill>
                  <a:schemeClr val="dk1"/>
                </a:solidFill>
                <a:latin typeface="Arial"/>
                <a:ea typeface="Arial"/>
                <a:cs typeface="Arial"/>
                <a:sym typeface="Arial"/>
              </a:rPr>
              <a:t>partial</a:t>
            </a:r>
            <a:r>
              <a:rPr lang="en-IN" sz="1800">
                <a:solidFill>
                  <a:schemeClr val="dk1"/>
                </a:solidFill>
                <a:latin typeface="Arial"/>
                <a:ea typeface="Arial"/>
                <a:cs typeface="Arial"/>
                <a:sym typeface="Arial"/>
              </a:rPr>
              <a:t> update to the database, given an atomic of SQL statements. Transactions are carried out via </a:t>
            </a:r>
            <a:r>
              <a:rPr lang="en-IN" sz="1800">
                <a:solidFill>
                  <a:schemeClr val="dk1"/>
                </a:solidFill>
                <a:latin typeface="Courier New"/>
                <a:ea typeface="Courier New"/>
                <a:cs typeface="Courier New"/>
                <a:sym typeface="Courier New"/>
              </a:rPr>
              <a:t>COMMIT</a:t>
            </a:r>
            <a:r>
              <a:rPr lang="en-IN" sz="1800">
                <a:solidFill>
                  <a:schemeClr val="dk1"/>
                </a:solidFill>
                <a:latin typeface="Arial"/>
                <a:ea typeface="Arial"/>
                <a:cs typeface="Arial"/>
                <a:sym typeface="Arial"/>
              </a:rPr>
              <a:t> and </a:t>
            </a:r>
            <a:r>
              <a:rPr lang="en-IN" sz="1800">
                <a:solidFill>
                  <a:schemeClr val="dk1"/>
                </a:solidFill>
                <a:latin typeface="Courier New"/>
                <a:ea typeface="Courier New"/>
                <a:cs typeface="Courier New"/>
                <a:sym typeface="Courier New"/>
              </a:rPr>
              <a:t>ROLLBACK</a:t>
            </a:r>
            <a:r>
              <a:rPr lang="en-IN" sz="18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l" rtl="0">
              <a:lnSpc>
                <a:spcPct val="120000"/>
              </a:lnSpc>
              <a:spcBef>
                <a:spcPts val="1600"/>
              </a:spcBef>
              <a:spcAft>
                <a:spcPts val="0"/>
              </a:spcAft>
              <a:buNone/>
            </a:pPr>
            <a:r>
              <a:rPr lang="en-IN" sz="2400" b="1">
                <a:solidFill>
                  <a:srgbClr val="444444"/>
                </a:solidFill>
                <a:latin typeface="Verdana"/>
                <a:ea typeface="Verdana"/>
                <a:cs typeface="Verdana"/>
                <a:sym typeface="Verdana"/>
              </a:rPr>
              <a:t>Example</a:t>
            </a:r>
            <a:endParaRPr sz="20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CREATE TABLE accounts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VARCHAR(30),</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balance  DECIMAL(10,2)</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INSERT INTO accounts VALUES ('Paul', 1000), ('Peter', 2000);</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 FROM accounts;</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1000.00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2000.00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4"/>
          <p:cNvSpPr/>
          <p:nvPr/>
        </p:nvSpPr>
        <p:spPr>
          <a:xfrm>
            <a:off x="0" y="0"/>
            <a:ext cx="12192000" cy="695882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Transfer money from one account to another account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a:solidFill>
                  <a:srgbClr val="E31B23"/>
                </a:solidFill>
                <a:latin typeface="Courier New"/>
                <a:ea typeface="Courier New"/>
                <a:cs typeface="Courier New"/>
                <a:sym typeface="Courier New"/>
              </a:rPr>
              <a:t>START TRANSACTION;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UPDATE accounts SET balance = balance - 100 WHERE name = 'Paul';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UPDATE accounts SET balance = balance + 100 WHERE name = 'Peter';</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a:solidFill>
                  <a:srgbClr val="E31B23"/>
                </a:solidFill>
                <a:latin typeface="Courier New"/>
                <a:ea typeface="Courier New"/>
                <a:cs typeface="Courier New"/>
                <a:sym typeface="Courier New"/>
              </a:rPr>
              <a:t>COMMIT;</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Commit the transaction and end transaction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 FROM accounts;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900.00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2100.00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a:solidFill>
                  <a:srgbClr val="E31B23"/>
                </a:solidFill>
                <a:latin typeface="Courier New"/>
                <a:ea typeface="Courier New"/>
                <a:cs typeface="Courier New"/>
                <a:sym typeface="Courier New"/>
              </a:rPr>
              <a:t>START TRANSACTION;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UPDATE accounts SET balance = balance - 100 WHERE name = 'Paul';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UPDATE accounts SET balance = balance + 100 WHERE name = 'Peter';</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a:solidFill>
                  <a:srgbClr val="E31B23"/>
                </a:solidFill>
                <a:latin typeface="Courier New"/>
                <a:ea typeface="Courier New"/>
                <a:cs typeface="Courier New"/>
                <a:sym typeface="Courier New"/>
              </a:rPr>
              <a:t>ROLLBACK;</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Discard all changes of this transaction and end Transaction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 FROM accounts;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name  | balance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Paul  |  900.00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Peter | 2100.00 |</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5"/>
          <p:cNvSpPr/>
          <p:nvPr/>
        </p:nvSpPr>
        <p:spPr>
          <a:xfrm>
            <a:off x="0" y="0"/>
            <a:ext cx="12192000" cy="645702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400">
                <a:solidFill>
                  <a:schemeClr val="dk1"/>
                </a:solidFill>
                <a:latin typeface="Arial"/>
                <a:ea typeface="Arial"/>
                <a:cs typeface="Arial"/>
                <a:sym typeface="Arial"/>
              </a:rPr>
              <a:t>If you start another </a:t>
            </a:r>
            <a:r>
              <a:rPr lang="en-IN">
                <a:solidFill>
                  <a:schemeClr val="dk1"/>
                </a:solidFill>
                <a:latin typeface="Courier New"/>
                <a:ea typeface="Courier New"/>
                <a:cs typeface="Courier New"/>
                <a:sym typeface="Courier New"/>
              </a:rPr>
              <a:t>MariaDB </a:t>
            </a:r>
            <a:r>
              <a:rPr lang="en-IN" sz="1400">
                <a:solidFill>
                  <a:schemeClr val="dk1"/>
                </a:solidFill>
                <a:latin typeface="Arial"/>
                <a:ea typeface="Arial"/>
                <a:cs typeface="Arial"/>
                <a:sym typeface="Arial"/>
              </a:rPr>
              <a:t> client and do a </a:t>
            </a:r>
            <a:r>
              <a:rPr lang="en-IN" sz="1400">
                <a:solidFill>
                  <a:schemeClr val="dk1"/>
                </a:solidFill>
                <a:latin typeface="Courier New"/>
                <a:ea typeface="Courier New"/>
                <a:cs typeface="Courier New"/>
                <a:sym typeface="Courier New"/>
              </a:rPr>
              <a:t>SELECT</a:t>
            </a:r>
            <a:r>
              <a:rPr lang="en-IN" sz="1400">
                <a:solidFill>
                  <a:schemeClr val="dk1"/>
                </a:solidFill>
                <a:latin typeface="Arial"/>
                <a:ea typeface="Arial"/>
                <a:cs typeface="Arial"/>
                <a:sym typeface="Arial"/>
              </a:rPr>
              <a:t> during the transaction (before the commit or rollback), you will not see the changes.</a:t>
            </a:r>
            <a:endParaRPr/>
          </a:p>
          <a:p>
            <a:pPr marL="0" marR="0" lvl="0" indent="0" algn="just" rtl="0">
              <a:lnSpc>
                <a:spcPct val="115000"/>
              </a:lnSpc>
              <a:spcBef>
                <a:spcPts val="1000"/>
              </a:spcBef>
              <a:spcAft>
                <a:spcPts val="0"/>
              </a:spcAft>
              <a:buNone/>
            </a:pPr>
            <a:r>
              <a:rPr lang="en-IN" sz="1400">
                <a:solidFill>
                  <a:schemeClr val="dk1"/>
                </a:solidFill>
                <a:latin typeface="Arial"/>
                <a:ea typeface="Arial"/>
                <a:cs typeface="Arial"/>
                <a:sym typeface="Arial"/>
              </a:rPr>
              <a:t>Alternatively, you can also disable the so-called </a:t>
            </a:r>
            <a:r>
              <a:rPr lang="en-IN" sz="1400">
                <a:solidFill>
                  <a:schemeClr val="dk1"/>
                </a:solidFill>
                <a:latin typeface="Courier New"/>
                <a:ea typeface="Courier New"/>
                <a:cs typeface="Courier New"/>
                <a:sym typeface="Courier New"/>
              </a:rPr>
              <a:t>autocommit</a:t>
            </a:r>
            <a:r>
              <a:rPr lang="en-IN" sz="1400">
                <a:solidFill>
                  <a:schemeClr val="dk1"/>
                </a:solidFill>
                <a:latin typeface="Arial"/>
                <a:ea typeface="Arial"/>
                <a:cs typeface="Arial"/>
                <a:sym typeface="Arial"/>
              </a:rPr>
              <a:t> mode, which is set by default and commit every single SQL statement.</a:t>
            </a:r>
            <a:endParaRPr/>
          </a:p>
          <a:p>
            <a:pPr marL="0" marR="0" lvl="0" indent="0" algn="l" rtl="0">
              <a:lnSpc>
                <a:spcPct val="115000"/>
              </a:lnSpc>
              <a:spcBef>
                <a:spcPts val="400"/>
              </a:spcBef>
              <a:spcAft>
                <a:spcPts val="0"/>
              </a:spcAft>
              <a:buNone/>
            </a:pPr>
            <a:r>
              <a:rPr lang="en-IN" sz="1400">
                <a:solidFill>
                  <a:srgbClr val="009900"/>
                </a:solidFill>
                <a:latin typeface="Courier New"/>
                <a:ea typeface="Courier New"/>
                <a:cs typeface="Courier New"/>
                <a:sym typeface="Courier New"/>
              </a:rPr>
              <a:t>-- Disable autocommit by setting it to false (0)</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SET autocommit = 0;</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'Paul';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'Peter';</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COMMIT;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SELECT * FROM accounts;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name  | balance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Paul  |  800.00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Peter | 2200.00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'Paul';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UPDATE accounts SET balance = balance + 100 WHERE name = 'Peter';</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a:solidFill>
                  <a:srgbClr val="E31B23"/>
                </a:solidFill>
                <a:latin typeface="Courier New"/>
                <a:ea typeface="Courier New"/>
                <a:cs typeface="Courier New"/>
                <a:sym typeface="Courier New"/>
              </a:rPr>
              <a:t>ROLLBACK;</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SELECT * FROM accounts;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name  | balance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Paul  |  800.00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Peter | 2200.00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6"/>
          <p:cNvSpPr/>
          <p:nvPr/>
        </p:nvSpPr>
        <p:spPr>
          <a:xfrm>
            <a:off x="0" y="0"/>
            <a:ext cx="12192000" cy="6726713"/>
          </a:xfrm>
          <a:prstGeom prst="rect">
            <a:avLst/>
          </a:prstGeom>
          <a:noFill/>
          <a:ln>
            <a:noFill/>
          </a:ln>
        </p:spPr>
        <p:txBody>
          <a:bodyPr spcFirstLastPara="1" wrap="square" lIns="91425" tIns="45700" rIns="91425" bIns="45700" anchor="t" anchorCtr="0">
            <a:spAutoFit/>
          </a:bodyPr>
          <a:lstStyle/>
          <a:p>
            <a:pPr marL="0" marR="0" lvl="0" indent="0" algn="just" rtl="0">
              <a:lnSpc>
                <a:spcPct val="131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a:solidFill>
                  <a:srgbClr val="E31B23"/>
                </a:solidFill>
                <a:latin typeface="Courier New"/>
                <a:ea typeface="Courier New"/>
                <a:cs typeface="Courier New"/>
                <a:sym typeface="Courier New"/>
              </a:rPr>
              <a:t>SET autocommit = 1;</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Enable autocommit</a:t>
            </a:r>
            <a:endParaRPr sz="20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1800">
                <a:solidFill>
                  <a:schemeClr val="dk1"/>
                </a:solidFill>
                <a:latin typeface="Arial"/>
                <a:ea typeface="Arial"/>
                <a:cs typeface="Arial"/>
                <a:sym typeface="Arial"/>
              </a:rPr>
              <a:t>A </a:t>
            </a:r>
            <a:r>
              <a:rPr lang="en-IN" sz="1800" i="1">
                <a:solidFill>
                  <a:schemeClr val="dk1"/>
                </a:solidFill>
                <a:latin typeface="Arial"/>
                <a:ea typeface="Arial"/>
                <a:cs typeface="Arial"/>
                <a:sym typeface="Arial"/>
              </a:rPr>
              <a:t>transaction</a:t>
            </a:r>
            <a:r>
              <a:rPr lang="en-IN" sz="1800">
                <a:solidFill>
                  <a:schemeClr val="dk1"/>
                </a:solidFill>
                <a:latin typeface="Arial"/>
                <a:ea typeface="Arial"/>
                <a:cs typeface="Arial"/>
                <a:sym typeface="Arial"/>
              </a:rPr>
              <a:t> groups a set of operations into a unit that meets the ACID test:</a:t>
            </a:r>
            <a:endParaRPr sz="2000">
              <a:solidFill>
                <a:schemeClr val="dk1"/>
              </a:solidFill>
              <a:latin typeface="Arial"/>
              <a:ea typeface="Arial"/>
              <a:cs typeface="Arial"/>
              <a:sym typeface="Arial"/>
            </a:endParaRPr>
          </a:p>
          <a:p>
            <a:pPr marL="342900" marR="0" lvl="0" indent="-342900" algn="l" rtl="0">
              <a:lnSpc>
                <a:spcPct val="115000"/>
              </a:lnSpc>
              <a:spcBef>
                <a:spcPts val="140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Atomicity: If all the operations succeed, changes are </a:t>
            </a:r>
            <a:r>
              <a:rPr lang="en-IN" sz="1800" i="1">
                <a:solidFill>
                  <a:schemeClr val="dk1"/>
                </a:solidFill>
                <a:latin typeface="Arial"/>
                <a:ea typeface="Arial"/>
                <a:cs typeface="Arial"/>
                <a:sym typeface="Arial"/>
              </a:rPr>
              <a:t>committed</a:t>
            </a:r>
            <a:r>
              <a:rPr lang="en-IN" sz="1800">
                <a:solidFill>
                  <a:schemeClr val="dk1"/>
                </a:solidFill>
                <a:latin typeface="Arial"/>
                <a:ea typeface="Arial"/>
                <a:cs typeface="Arial"/>
                <a:sym typeface="Arial"/>
              </a:rPr>
              <a:t> to the database. If any of the operations fails, the entire transaction is </a:t>
            </a:r>
            <a:r>
              <a:rPr lang="en-IN" sz="1800" i="1">
                <a:solidFill>
                  <a:schemeClr val="dk1"/>
                </a:solidFill>
                <a:latin typeface="Arial"/>
                <a:ea typeface="Arial"/>
                <a:cs typeface="Arial"/>
                <a:sym typeface="Arial"/>
              </a:rPr>
              <a:t>rolled back</a:t>
            </a:r>
            <a:r>
              <a:rPr lang="en-IN" sz="1800">
                <a:solidFill>
                  <a:schemeClr val="dk1"/>
                </a:solidFill>
                <a:latin typeface="Arial"/>
                <a:ea typeface="Arial"/>
                <a:cs typeface="Arial"/>
                <a:sym typeface="Arial"/>
              </a:rPr>
              <a:t>, and no change is made to the database. In other words, there is no partial update.</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Consistency: A transaction transform the database from one consistent state to another consistent state.</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Isolation: Changes to a transaction are not visible to another transaction until they are committed.</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Durability: Committed changes are durable and never lost.</a:t>
            </a:r>
            <a:endParaRPr sz="2000">
              <a:solidFill>
                <a:schemeClr val="dk1"/>
              </a:solidFill>
              <a:latin typeface="Arial"/>
              <a:ea typeface="Arial"/>
              <a:cs typeface="Arial"/>
              <a:sym typeface="Arial"/>
            </a:endParaRPr>
          </a:p>
          <a:p>
            <a:pPr marL="0" marR="0" lvl="0" indent="0" algn="l" rtl="0">
              <a:lnSpc>
                <a:spcPct val="120000"/>
              </a:lnSpc>
              <a:spcBef>
                <a:spcPts val="2200"/>
              </a:spcBef>
              <a:spcAft>
                <a:spcPts val="0"/>
              </a:spcAft>
              <a:buNone/>
            </a:pPr>
            <a:r>
              <a:rPr lang="en-IN" sz="2800" b="1">
                <a:solidFill>
                  <a:srgbClr val="0A8464"/>
                </a:solidFill>
                <a:latin typeface="Verdana"/>
                <a:ea typeface="Verdana"/>
                <a:cs typeface="Verdana"/>
                <a:sym typeface="Verdana"/>
              </a:rPr>
              <a:t>5.5  User Variables</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In </a:t>
            </a:r>
            <a:r>
              <a:rPr lang="en-IN" sz="1800">
                <a:solidFill>
                  <a:schemeClr val="dk1"/>
                </a:solidFill>
              </a:rPr>
              <a:t>MariaDB </a:t>
            </a:r>
            <a:r>
              <a:rPr lang="en-IN" sz="1800">
                <a:solidFill>
                  <a:schemeClr val="dk1"/>
                </a:solidFill>
                <a:latin typeface="Arial"/>
                <a:ea typeface="Arial"/>
                <a:cs typeface="Arial"/>
                <a:sym typeface="Arial"/>
              </a:rPr>
              <a:t>, you can define user variables via:</a:t>
            </a:r>
            <a:endParaRPr sz="2000">
              <a:solidFill>
                <a:schemeClr val="dk1"/>
              </a:solidFill>
              <a:latin typeface="Arial"/>
              <a:ea typeface="Arial"/>
              <a:cs typeface="Arial"/>
              <a:sym typeface="Arial"/>
            </a:endParaRPr>
          </a:p>
          <a:p>
            <a:pPr marL="342900" marR="0" lvl="0" indent="-342900" algn="l" rtl="0">
              <a:lnSpc>
                <a:spcPct val="115000"/>
              </a:lnSpc>
              <a:spcBef>
                <a:spcPts val="1400"/>
              </a:spcBef>
              <a:spcAft>
                <a:spcPts val="0"/>
              </a:spcAft>
              <a:buClr>
                <a:schemeClr val="dk1"/>
              </a:buClr>
              <a:buSzPts val="1050"/>
              <a:buFont typeface="Calibri"/>
              <a:buAutoNum type="arabicPeriod"/>
            </a:pPr>
            <a:r>
              <a:rPr lang="en-IN" sz="1800">
                <a:solidFill>
                  <a:schemeClr val="dk1"/>
                </a:solidFill>
                <a:latin typeface="Courier New"/>
                <a:ea typeface="Courier New"/>
                <a:cs typeface="Courier New"/>
                <a:sym typeface="Courier New"/>
              </a:rPr>
              <a:t>@varname :=value</a:t>
            </a:r>
            <a:r>
              <a:rPr lang="en-IN" sz="1800">
                <a:solidFill>
                  <a:schemeClr val="dk1"/>
                </a:solidFill>
                <a:latin typeface="Arial"/>
                <a:ea typeface="Arial"/>
                <a:cs typeface="Arial"/>
                <a:sym typeface="Arial"/>
              </a:rPr>
              <a:t> in a </a:t>
            </a:r>
            <a:r>
              <a:rPr lang="en-IN" sz="1800">
                <a:solidFill>
                  <a:schemeClr val="dk1"/>
                </a:solidFill>
                <a:latin typeface="Courier New"/>
                <a:ea typeface="Courier New"/>
                <a:cs typeface="Courier New"/>
                <a:sym typeface="Courier New"/>
              </a:rPr>
              <a:t>SELECT</a:t>
            </a:r>
            <a:r>
              <a:rPr lang="en-IN" sz="1800">
                <a:solidFill>
                  <a:schemeClr val="dk1"/>
                </a:solidFill>
                <a:latin typeface="Arial"/>
                <a:ea typeface="Arial"/>
                <a:cs typeface="Arial"/>
                <a:sym typeface="Arial"/>
              </a:rPr>
              <a:t> command, or</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Courier New"/>
                <a:ea typeface="Courier New"/>
                <a:cs typeface="Courier New"/>
                <a:sym typeface="Courier New"/>
              </a:rPr>
              <a:t>SET @varname := value</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SET @varname = value</a:t>
            </a:r>
            <a:r>
              <a:rPr lang="en-IN" sz="1800">
                <a:solidFill>
                  <a:schemeClr val="dk1"/>
                </a:solidFill>
                <a:latin typeface="Arial"/>
                <a:ea typeface="Arial"/>
                <a:cs typeface="Arial"/>
                <a:sym typeface="Arial"/>
              </a:rPr>
              <a:t> command.</a:t>
            </a:r>
            <a:endParaRPr sz="2000">
              <a:solidFill>
                <a:schemeClr val="dk1"/>
              </a:solidFill>
              <a:latin typeface="Arial"/>
              <a:ea typeface="Arial"/>
              <a:cs typeface="Arial"/>
              <a:sym typeface="Arial"/>
            </a:endParaRPr>
          </a:p>
          <a:p>
            <a:pPr marL="0" marR="0" lvl="0" indent="0" algn="just" rtl="0">
              <a:lnSpc>
                <a:spcPct val="115000"/>
              </a:lnSpc>
              <a:spcBef>
                <a:spcPts val="1400"/>
              </a:spcBef>
              <a:spcAft>
                <a:spcPts val="0"/>
              </a:spcAft>
              <a:buNone/>
            </a:pPr>
            <a:r>
              <a:rPr lang="en-IN" sz="1800">
                <a:solidFill>
                  <a:schemeClr val="dk1"/>
                </a:solidFill>
                <a:latin typeface="Arial"/>
                <a:ea typeface="Arial"/>
                <a:cs typeface="Arial"/>
                <a:sym typeface="Arial"/>
              </a:rPr>
              <a:t>For examples,</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&gt; SELECT </a:t>
            </a:r>
            <a:r>
              <a:rPr lang="en-IN" sz="1600" b="1">
                <a:solidFill>
                  <a:schemeClr val="dk1"/>
                </a:solidFill>
                <a:latin typeface="Courier New"/>
                <a:ea typeface="Courier New"/>
                <a:cs typeface="Courier New"/>
                <a:sym typeface="Courier New"/>
              </a:rPr>
              <a:t>@ali_dob := dateOfBirth</a:t>
            </a:r>
            <a:r>
              <a:rPr lang="en-IN" sz="1600">
                <a:solidFill>
                  <a:schemeClr val="dk1"/>
                </a:solidFill>
                <a:latin typeface="Courier New"/>
                <a:ea typeface="Courier New"/>
                <a:cs typeface="Courier New"/>
                <a:sym typeface="Courier New"/>
              </a:rPr>
              <a:t> FROM patients WHERE name = 'Ali';</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SELECT name WHERE dateOfBirth &lt; </a:t>
            </a:r>
            <a:r>
              <a:rPr lang="en-IN" sz="1600" b="1">
                <a:solidFill>
                  <a:schemeClr val="dk1"/>
                </a:solidFill>
                <a:latin typeface="Courier New"/>
                <a:ea typeface="Courier New"/>
                <a:cs typeface="Courier New"/>
                <a:sym typeface="Courier New"/>
              </a:rPr>
              <a:t>@ali_dob</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SET @today := CURDATE()</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MariaDB &gt; SELECT name FROM patients WHERE nextVisitDate = </a:t>
            </a:r>
            <a:r>
              <a:rPr lang="en-IN" sz="1600" b="1">
                <a:solidFill>
                  <a:schemeClr val="dk1"/>
                </a:solidFill>
                <a:latin typeface="Courier New"/>
                <a:ea typeface="Courier New"/>
                <a:cs typeface="Courier New"/>
                <a:sym typeface="Courier New"/>
              </a:rPr>
              <a:t>@today</a:t>
            </a:r>
            <a:r>
              <a:rPr lang="en-IN" sz="1600">
                <a:solidFill>
                  <a:schemeClr val="dk1"/>
                </a:solidFill>
                <a:latin typeface="Courier New"/>
                <a:ea typeface="Courier New"/>
                <a:cs typeface="Courier New"/>
                <a:sym typeface="Courier New"/>
              </a:rPr>
              <a:t>;</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0" y="656706"/>
            <a:ext cx="12249149" cy="530055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800" b="1">
                <a:solidFill>
                  <a:srgbClr val="0A8464"/>
                </a:solidFill>
                <a:latin typeface="Verdana"/>
                <a:ea typeface="Verdana"/>
                <a:cs typeface="Verdana"/>
                <a:sym typeface="Verdana"/>
              </a:rPr>
              <a:t>2.1  Creating and Deleting a Database - </a:t>
            </a:r>
            <a:r>
              <a:rPr lang="en-IN" sz="1800" b="1">
                <a:solidFill>
                  <a:srgbClr val="0A8464"/>
                </a:solidFill>
                <a:latin typeface="Courier New"/>
                <a:ea typeface="Courier New"/>
                <a:cs typeface="Courier New"/>
                <a:sym typeface="Courier New"/>
              </a:rPr>
              <a:t>CREATE DATABASE</a:t>
            </a:r>
            <a:r>
              <a:rPr lang="en-IN" sz="1800" b="1">
                <a:solidFill>
                  <a:srgbClr val="0A8464"/>
                </a:solidFill>
                <a:latin typeface="Verdana"/>
                <a:ea typeface="Verdana"/>
                <a:cs typeface="Verdana"/>
                <a:sym typeface="Verdana"/>
              </a:rPr>
              <a:t> and </a:t>
            </a:r>
            <a:r>
              <a:rPr lang="en-IN" sz="1800" b="1">
                <a:solidFill>
                  <a:srgbClr val="0A8464"/>
                </a:solidFill>
                <a:latin typeface="Courier New"/>
                <a:ea typeface="Courier New"/>
                <a:cs typeface="Courier New"/>
                <a:sym typeface="Courier New"/>
              </a:rPr>
              <a:t>DROP DATABASE</a:t>
            </a:r>
            <a:endParaRPr sz="1800" b="1">
              <a:solidFill>
                <a:srgbClr val="666666"/>
              </a:solidFill>
              <a:latin typeface="Arial"/>
              <a:ea typeface="Arial"/>
              <a:cs typeface="Arial"/>
              <a:sym typeface="Arial"/>
            </a:endParaRPr>
          </a:p>
          <a:p>
            <a:pPr marL="0" marR="0" lvl="0" indent="0" algn="just" rtl="0">
              <a:lnSpc>
                <a:spcPct val="150000"/>
              </a:lnSpc>
              <a:spcBef>
                <a:spcPts val="600"/>
              </a:spcBef>
              <a:spcAft>
                <a:spcPts val="0"/>
              </a:spcAft>
              <a:buNone/>
            </a:pPr>
            <a:r>
              <a:rPr lang="en-IN" sz="1800">
                <a:solidFill>
                  <a:schemeClr val="dk1"/>
                </a:solidFill>
                <a:latin typeface="Arial"/>
                <a:ea typeface="Arial"/>
                <a:cs typeface="Arial"/>
                <a:sym typeface="Arial"/>
              </a:rPr>
              <a:t>You can create a new database using SQL command "</a:t>
            </a:r>
            <a:r>
              <a:rPr lang="en-IN" sz="1800">
                <a:solidFill>
                  <a:schemeClr val="dk1"/>
                </a:solidFill>
                <a:latin typeface="Courier New"/>
                <a:ea typeface="Courier New"/>
                <a:cs typeface="Courier New"/>
                <a:sym typeface="Courier New"/>
              </a:rPr>
              <a:t>CREATE DATABASE </a:t>
            </a:r>
            <a:r>
              <a:rPr lang="en-IN" sz="1800" i="1">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and delete a database using "</a:t>
            </a:r>
            <a:r>
              <a:rPr lang="en-IN" sz="1800">
                <a:solidFill>
                  <a:schemeClr val="dk1"/>
                </a:solidFill>
                <a:latin typeface="Courier New"/>
                <a:ea typeface="Courier New"/>
                <a:cs typeface="Courier New"/>
                <a:sym typeface="Courier New"/>
              </a:rPr>
              <a:t>DROP DATABASE </a:t>
            </a:r>
            <a:r>
              <a:rPr lang="en-IN" sz="1800" i="1">
                <a:solidFill>
                  <a:schemeClr val="dk1"/>
                </a:solidFill>
                <a:latin typeface="Courier New"/>
                <a:ea typeface="Courier New"/>
                <a:cs typeface="Courier New"/>
                <a:sym typeface="Courier New"/>
              </a:rPr>
              <a:t>databaseName</a:t>
            </a:r>
            <a:r>
              <a:rPr lang="en-IN" sz="1800">
                <a:solidFill>
                  <a:schemeClr val="dk1"/>
                </a:solidFill>
                <a:latin typeface="Arial"/>
                <a:ea typeface="Arial"/>
                <a:cs typeface="Arial"/>
                <a:sym typeface="Arial"/>
              </a:rPr>
              <a:t>". You could optionally apply condition "</a:t>
            </a:r>
            <a:r>
              <a:rPr lang="en-IN" sz="1800">
                <a:solidFill>
                  <a:schemeClr val="dk1"/>
                </a:solidFill>
                <a:latin typeface="Courier New"/>
                <a:ea typeface="Courier New"/>
                <a:cs typeface="Courier New"/>
                <a:sym typeface="Courier New"/>
              </a:rPr>
              <a:t>IF EXISTS</a:t>
            </a:r>
            <a:r>
              <a:rPr lang="en-IN" sz="1800">
                <a:solidFill>
                  <a:schemeClr val="dk1"/>
                </a:solidFill>
                <a:latin typeface="Arial"/>
                <a:ea typeface="Arial"/>
                <a:cs typeface="Arial"/>
                <a:sym typeface="Arial"/>
              </a:rPr>
              <a:t>" or "</a:t>
            </a:r>
            <a:r>
              <a:rPr lang="en-IN" sz="1800">
                <a:solidFill>
                  <a:schemeClr val="dk1"/>
                </a:solidFill>
                <a:latin typeface="Courier New"/>
                <a:ea typeface="Courier New"/>
                <a:cs typeface="Courier New"/>
                <a:sym typeface="Courier New"/>
              </a:rPr>
              <a:t>IF NOT EXISTS</a:t>
            </a:r>
            <a:r>
              <a:rPr lang="en-IN" sz="1800">
                <a:solidFill>
                  <a:schemeClr val="dk1"/>
                </a:solidFill>
                <a:latin typeface="Arial"/>
                <a:ea typeface="Arial"/>
                <a:cs typeface="Arial"/>
                <a:sym typeface="Arial"/>
              </a:rPr>
              <a:t>" to these commands. For example,</a:t>
            </a:r>
            <a:endParaRPr sz="2000">
              <a:solidFill>
                <a:schemeClr val="dk1"/>
              </a:solidFill>
              <a:latin typeface="Arial"/>
              <a:ea typeface="Arial"/>
              <a:cs typeface="Arial"/>
              <a:sym typeface="Arial"/>
            </a:endParaRPr>
          </a:p>
          <a:p>
            <a:pPr marL="0" marR="0" lvl="0" indent="0" algn="l" rtl="0">
              <a:lnSpc>
                <a:spcPct val="115000"/>
              </a:lnSpc>
              <a:spcBef>
                <a:spcPts val="400"/>
              </a:spcBef>
              <a:spcAft>
                <a:spcPts val="0"/>
              </a:spcAft>
              <a:buNone/>
            </a:pPr>
            <a:r>
              <a:rPr lang="en-IN" sz="1750">
                <a:solidFill>
                  <a:schemeClr val="dk1"/>
                </a:solidFill>
                <a:latin typeface="Courier New"/>
                <a:ea typeface="Courier New"/>
                <a:cs typeface="Courier New"/>
                <a:sym typeface="Courier New"/>
              </a:rPr>
              <a:t>MariaDB &gt; </a:t>
            </a:r>
            <a:r>
              <a:rPr lang="en-IN" sz="1750" b="1">
                <a:solidFill>
                  <a:schemeClr val="dk1"/>
                </a:solidFill>
                <a:latin typeface="Courier New"/>
                <a:ea typeface="Courier New"/>
                <a:cs typeface="Courier New"/>
                <a:sym typeface="Courier New"/>
              </a:rPr>
              <a:t>CREATE DATABASE geodb;</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1 row affected (0.03 sec)</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&gt; </a:t>
            </a:r>
            <a:r>
              <a:rPr lang="en-IN" sz="1750" b="1">
                <a:solidFill>
                  <a:schemeClr val="dk1"/>
                </a:solidFill>
                <a:latin typeface="Courier New"/>
                <a:ea typeface="Courier New"/>
                <a:cs typeface="Courier New"/>
                <a:sym typeface="Courier New"/>
              </a:rPr>
              <a:t>DROP DATABASE geodb;</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0 rows affected (0.11 sec)</a:t>
            </a:r>
            <a:endParaRPr sz="1750">
              <a:solidFill>
                <a:schemeClr val="dk1"/>
              </a:solidFill>
              <a:latin typeface="Arial"/>
              <a:ea typeface="Arial"/>
              <a:cs typeface="Arial"/>
              <a:sym typeface="Arial"/>
            </a:endParaRPr>
          </a:p>
          <a:p>
            <a:pPr marL="45720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&gt; </a:t>
            </a:r>
            <a:r>
              <a:rPr lang="en-IN" sz="1750" b="1">
                <a:solidFill>
                  <a:schemeClr val="dk1"/>
                </a:solidFill>
                <a:latin typeface="Courier New"/>
                <a:ea typeface="Courier New"/>
                <a:cs typeface="Courier New"/>
                <a:sym typeface="Courier New"/>
              </a:rPr>
              <a:t>CREATE DATABASE IF NOT EXISTS geodb;</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Query OK, 1 row affected (0.01 sec)</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   </a:t>
            </a:r>
            <a:endParaRPr sz="175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50">
                <a:solidFill>
                  <a:schemeClr val="dk1"/>
                </a:solidFill>
                <a:latin typeface="Courier New"/>
                <a:ea typeface="Courier New"/>
                <a:cs typeface="Courier New"/>
                <a:sym typeface="Courier New"/>
              </a:rPr>
              <a:t>MariaDB &gt; </a:t>
            </a:r>
            <a:r>
              <a:rPr lang="en-IN" sz="1750" b="1">
                <a:solidFill>
                  <a:schemeClr val="dk1"/>
                </a:solidFill>
                <a:latin typeface="Courier New"/>
                <a:ea typeface="Courier New"/>
                <a:cs typeface="Courier New"/>
                <a:sym typeface="Courier New"/>
              </a:rPr>
              <a:t>DROP DATABASE IF EXISTS geodb;</a:t>
            </a:r>
            <a:endParaRPr sz="175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750">
                <a:solidFill>
                  <a:schemeClr val="dk1"/>
                </a:solidFill>
                <a:latin typeface="Courier New"/>
                <a:ea typeface="Courier New"/>
                <a:cs typeface="Courier New"/>
                <a:sym typeface="Courier New"/>
              </a:rPr>
              <a:t>Query OK, 0 rows affected (0.00 sec)</a:t>
            </a:r>
            <a:endParaRPr sz="1750">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p:nvPr/>
        </p:nvSpPr>
        <p:spPr>
          <a:xfrm>
            <a:off x="0" y="0"/>
            <a:ext cx="12192000" cy="668465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500" b="1">
                <a:solidFill>
                  <a:srgbClr val="0A8464"/>
                </a:solidFill>
                <a:latin typeface="Trebuchet MS"/>
                <a:ea typeface="Trebuchet MS"/>
                <a:cs typeface="Trebuchet MS"/>
                <a:sym typeface="Trebuchet MS"/>
              </a:rPr>
              <a:t>6.  More on </a:t>
            </a:r>
            <a:r>
              <a:rPr lang="en-IN" sz="1500" b="1">
                <a:solidFill>
                  <a:srgbClr val="0A8464"/>
                </a:solidFill>
                <a:latin typeface="Courier New"/>
                <a:ea typeface="Courier New"/>
                <a:cs typeface="Courier New"/>
                <a:sym typeface="Courier New"/>
              </a:rPr>
              <a:t>JOIN</a:t>
            </a:r>
            <a:endParaRPr sz="1500" b="1">
              <a:solidFill>
                <a:srgbClr val="434343"/>
              </a:solidFill>
              <a:latin typeface="Arial"/>
              <a:ea typeface="Arial"/>
              <a:cs typeface="Arial"/>
              <a:sym typeface="Arial"/>
            </a:endParaRPr>
          </a:p>
          <a:p>
            <a:pPr marL="0" marR="0" lvl="0" indent="0" algn="l" rtl="0">
              <a:lnSpc>
                <a:spcPct val="120000"/>
              </a:lnSpc>
              <a:spcBef>
                <a:spcPts val="1400"/>
              </a:spcBef>
              <a:spcAft>
                <a:spcPts val="0"/>
              </a:spcAft>
              <a:buNone/>
            </a:pPr>
            <a:r>
              <a:rPr lang="en-IN" sz="1500" b="1">
                <a:solidFill>
                  <a:srgbClr val="0A8464"/>
                </a:solidFill>
                <a:latin typeface="Verdana"/>
                <a:ea typeface="Verdana"/>
                <a:cs typeface="Verdana"/>
                <a:sym typeface="Verdana"/>
              </a:rPr>
              <a:t>6.1  </a:t>
            </a:r>
            <a:r>
              <a:rPr lang="en-IN" sz="1500" b="1">
                <a:solidFill>
                  <a:srgbClr val="0A8464"/>
                </a:solidFill>
                <a:latin typeface="Courier New"/>
                <a:ea typeface="Courier New"/>
                <a:cs typeface="Courier New"/>
                <a:sym typeface="Courier New"/>
              </a:rPr>
              <a:t>INNER JOIN</a:t>
            </a:r>
            <a:endParaRPr sz="15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500">
                <a:solidFill>
                  <a:schemeClr val="dk1"/>
                </a:solidFill>
                <a:latin typeface="Arial"/>
                <a:ea typeface="Arial"/>
                <a:cs typeface="Arial"/>
                <a:sym typeface="Arial"/>
              </a:rPr>
              <a:t>In an inner join of two tables, each row of the first table is combined (joined) with every row of second table. Suppose that there are </a:t>
            </a:r>
            <a:r>
              <a:rPr lang="en-IN" sz="1500" i="1">
                <a:solidFill>
                  <a:schemeClr val="dk1"/>
                </a:solidFill>
                <a:latin typeface="Arial"/>
                <a:ea typeface="Arial"/>
                <a:cs typeface="Arial"/>
                <a:sym typeface="Arial"/>
              </a:rPr>
              <a:t>n1</a:t>
            </a:r>
            <a:r>
              <a:rPr lang="en-IN" sz="1500">
                <a:solidFill>
                  <a:schemeClr val="dk1"/>
                </a:solidFill>
                <a:latin typeface="Arial"/>
                <a:ea typeface="Arial"/>
                <a:cs typeface="Arial"/>
                <a:sym typeface="Arial"/>
              </a:rPr>
              <a:t> rows in the first table and </a:t>
            </a:r>
            <a:r>
              <a:rPr lang="en-IN" sz="1500" i="1">
                <a:solidFill>
                  <a:schemeClr val="dk1"/>
                </a:solidFill>
                <a:latin typeface="Arial"/>
                <a:ea typeface="Arial"/>
                <a:cs typeface="Arial"/>
                <a:sym typeface="Arial"/>
              </a:rPr>
              <a:t>n2</a:t>
            </a:r>
            <a:r>
              <a:rPr lang="en-IN" sz="1500">
                <a:solidFill>
                  <a:schemeClr val="dk1"/>
                </a:solidFill>
                <a:latin typeface="Arial"/>
                <a:ea typeface="Arial"/>
                <a:cs typeface="Arial"/>
                <a:sym typeface="Arial"/>
              </a:rPr>
              <a:t> rows in the second table, </a:t>
            </a:r>
            <a:r>
              <a:rPr lang="en-IN" sz="1500">
                <a:solidFill>
                  <a:schemeClr val="dk1"/>
                </a:solidFill>
                <a:latin typeface="Courier New"/>
                <a:ea typeface="Courier New"/>
                <a:cs typeface="Courier New"/>
                <a:sym typeface="Courier New"/>
              </a:rPr>
              <a:t>INNER JOIN</a:t>
            </a:r>
            <a:r>
              <a:rPr lang="en-IN" sz="1500">
                <a:solidFill>
                  <a:schemeClr val="dk1"/>
                </a:solidFill>
                <a:latin typeface="Arial"/>
                <a:ea typeface="Arial"/>
                <a:cs typeface="Arial"/>
                <a:sym typeface="Arial"/>
              </a:rPr>
              <a:t> produces all combinations of </a:t>
            </a:r>
            <a:r>
              <a:rPr lang="en-IN" sz="1500" i="1">
                <a:solidFill>
                  <a:schemeClr val="dk1"/>
                </a:solidFill>
                <a:latin typeface="Arial"/>
                <a:ea typeface="Arial"/>
                <a:cs typeface="Arial"/>
                <a:sym typeface="Arial"/>
              </a:rPr>
              <a:t>n1</a:t>
            </a:r>
            <a:r>
              <a:rPr lang="en-IN" sz="1500">
                <a:solidFill>
                  <a:schemeClr val="dk1"/>
                </a:solidFill>
                <a:latin typeface="Arial"/>
                <a:ea typeface="Arial"/>
                <a:cs typeface="Arial"/>
                <a:sym typeface="Arial"/>
              </a:rPr>
              <a:t>×</a:t>
            </a:r>
            <a:r>
              <a:rPr lang="en-IN" sz="1500" i="1">
                <a:solidFill>
                  <a:schemeClr val="dk1"/>
                </a:solidFill>
                <a:latin typeface="Arial"/>
                <a:ea typeface="Arial"/>
                <a:cs typeface="Arial"/>
                <a:sym typeface="Arial"/>
              </a:rPr>
              <a:t>n2</a:t>
            </a:r>
            <a:r>
              <a:rPr lang="en-IN" sz="1500">
                <a:solidFill>
                  <a:schemeClr val="dk1"/>
                </a:solidFill>
                <a:latin typeface="Arial"/>
                <a:ea typeface="Arial"/>
                <a:cs typeface="Arial"/>
                <a:sym typeface="Arial"/>
              </a:rPr>
              <a:t> rows - it is known as </a:t>
            </a:r>
            <a:r>
              <a:rPr lang="en-IN" sz="1500" i="1">
                <a:solidFill>
                  <a:schemeClr val="dk1"/>
                </a:solidFill>
                <a:latin typeface="Arial"/>
                <a:ea typeface="Arial"/>
                <a:cs typeface="Arial"/>
                <a:sym typeface="Arial"/>
              </a:rPr>
              <a:t>Cartesian Product</a:t>
            </a:r>
            <a:r>
              <a:rPr lang="en-IN" sz="1500">
                <a:solidFill>
                  <a:schemeClr val="dk1"/>
                </a:solidFill>
                <a:latin typeface="Arial"/>
                <a:ea typeface="Arial"/>
                <a:cs typeface="Arial"/>
                <a:sym typeface="Arial"/>
              </a:rPr>
              <a:t> or </a:t>
            </a:r>
            <a:r>
              <a:rPr lang="en-IN" sz="1500" i="1">
                <a:solidFill>
                  <a:schemeClr val="dk1"/>
                </a:solidFill>
                <a:latin typeface="Arial"/>
                <a:ea typeface="Arial"/>
                <a:cs typeface="Arial"/>
                <a:sym typeface="Arial"/>
              </a:rPr>
              <a:t>Cross Product</a:t>
            </a:r>
            <a:r>
              <a:rPr lang="en-IN" sz="1500">
                <a:solidFill>
                  <a:schemeClr val="dk1"/>
                </a:solidFill>
                <a:latin typeface="Arial"/>
                <a:ea typeface="Arial"/>
                <a:cs typeface="Arial"/>
                <a:sym typeface="Arial"/>
              </a:rPr>
              <a:t>.</a:t>
            </a:r>
            <a:endParaRPr/>
          </a:p>
          <a:p>
            <a:pPr marL="0" marR="0" lvl="0" indent="0" algn="l" rtl="0">
              <a:lnSpc>
                <a:spcPct val="120000"/>
              </a:lnSpc>
              <a:spcBef>
                <a:spcPts val="1600"/>
              </a:spcBef>
              <a:spcAft>
                <a:spcPts val="0"/>
              </a:spcAft>
              <a:buNone/>
            </a:pPr>
            <a:r>
              <a:rPr lang="en-IN" sz="1500" b="1">
                <a:solidFill>
                  <a:srgbClr val="444444"/>
                </a:solidFill>
                <a:latin typeface="Verdana"/>
                <a:ea typeface="Verdana"/>
                <a:cs typeface="Verdana"/>
                <a:sym typeface="Verdana"/>
              </a:rPr>
              <a:t>Example</a:t>
            </a:r>
            <a:endParaRPr sz="1500" b="1">
              <a:solidFill>
                <a:srgbClr val="666666"/>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DROP TABLE IF EXISTS t1, t2;</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CREATE TABLE t1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id      INT PRIMARY KEY,</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`desc`  VARCHAR(30)</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rgbClr val="009900"/>
                </a:solidFill>
                <a:latin typeface="Courier New"/>
                <a:ea typeface="Courier New"/>
                <a:cs typeface="Courier New"/>
                <a:sym typeface="Courier New"/>
              </a:rPr>
              <a:t>-- `desc` is a reserved word - must be back-quoted</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CREATE TABLE t2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id      INT PRIMARY KEY,</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`desc`  VARCHAR(30)</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 </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a:solidFill>
                  <a:schemeClr val="dk1"/>
                </a:solidFill>
                <a:latin typeface="Courier New"/>
                <a:ea typeface="Courier New"/>
                <a:cs typeface="Courier New"/>
                <a:sym typeface="Courier New"/>
              </a:rPr>
              <a:t>MariaDB &gt; </a:t>
            </a:r>
            <a:r>
              <a:rPr lang="en-IN" sz="1500" b="1">
                <a:solidFill>
                  <a:schemeClr val="dk1"/>
                </a:solidFill>
                <a:latin typeface="Courier New"/>
                <a:ea typeface="Courier New"/>
                <a:cs typeface="Courier New"/>
                <a:sym typeface="Courier New"/>
              </a:rPr>
              <a:t>INSERT INTO t1 VALUES</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(1, 'ID 1 in t1'),</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(2, 'ID 2 in t1'),</a:t>
            </a:r>
            <a:endParaRPr sz="15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500" b="1">
                <a:solidFill>
                  <a:schemeClr val="dk1"/>
                </a:solidFill>
                <a:latin typeface="Courier New"/>
                <a:ea typeface="Courier New"/>
                <a:cs typeface="Courier New"/>
                <a:sym typeface="Courier New"/>
              </a:rPr>
              <a:t>         (3, 'ID 3 in t1');</a:t>
            </a:r>
            <a:endParaRPr sz="15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8"/>
          <p:cNvSpPr/>
          <p:nvPr/>
        </p:nvSpPr>
        <p:spPr>
          <a:xfrm>
            <a:off x="1" y="1"/>
            <a:ext cx="12192000" cy="677300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INSERT INTO t1 VALUES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(1, 'ID 1 in t1'),</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(2, 'ID 2 in t1'),</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(3, 'ID 3 in t1');</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INSERT INTO t2 VALUES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(2, 'ID 2 in t2'),</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(3, 'ID 3 in t2'),</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(4, 'ID 4 in t2');</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 FROM t1;</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 FROM t2;</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4 | ID 4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9"/>
          <p:cNvSpPr/>
          <p:nvPr/>
        </p:nvSpPr>
        <p:spPr>
          <a:xfrm>
            <a:off x="0" y="0"/>
            <a:ext cx="12192000" cy="674812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a:t>
            </a:r>
            <a:r>
              <a:rPr lang="en-IN" sz="1400" b="1">
                <a:solidFill>
                  <a:srgbClr val="E31B23"/>
                </a:solidFill>
                <a:latin typeface="Courier New"/>
                <a:ea typeface="Courier New"/>
                <a:cs typeface="Courier New"/>
                <a:sym typeface="Courier New"/>
              </a:rPr>
              <a:t>FROM t1 INNER JOIN t2</a:t>
            </a:r>
            <a:r>
              <a:rPr lang="en-IN" sz="1400" b="1">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3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3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4 | ID 4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4 | ID 4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4 | ID 4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SELECT all columns in t1 and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INNER JOIN produces ALL combinations of rows in t1 and t2</a:t>
            </a:r>
            <a:endParaRPr sz="1400">
              <a:solidFill>
                <a:schemeClr val="dk1"/>
              </a:solidFill>
              <a:latin typeface="Arial"/>
              <a:ea typeface="Arial"/>
              <a:cs typeface="Arial"/>
              <a:sym typeface="Arial"/>
            </a:endParaRPr>
          </a:p>
          <a:p>
            <a:pPr marL="0" marR="0" lvl="0" indent="0" algn="just" rtl="0">
              <a:lnSpc>
                <a:spcPct val="115000"/>
              </a:lnSpc>
              <a:spcBef>
                <a:spcPts val="600"/>
              </a:spcBef>
              <a:spcAft>
                <a:spcPts val="0"/>
              </a:spcAft>
              <a:buNone/>
            </a:pPr>
            <a:r>
              <a:rPr lang="en-IN" sz="1400">
                <a:solidFill>
                  <a:schemeClr val="dk1"/>
                </a:solidFill>
                <a:latin typeface="Arial"/>
                <a:ea typeface="Arial"/>
                <a:cs typeface="Arial"/>
                <a:sym typeface="Arial"/>
              </a:rPr>
              <a:t>You can impose constrain by using the </a:t>
            </a:r>
            <a:r>
              <a:rPr lang="en-IN" sz="1400">
                <a:solidFill>
                  <a:schemeClr val="dk1"/>
                </a:solidFill>
                <a:latin typeface="Courier New"/>
                <a:ea typeface="Courier New"/>
                <a:cs typeface="Courier New"/>
                <a:sym typeface="Courier New"/>
              </a:rPr>
              <a:t>ON</a:t>
            </a:r>
            <a:r>
              <a:rPr lang="en-IN" sz="1400">
                <a:solidFill>
                  <a:schemeClr val="dk1"/>
                </a:solidFill>
                <a:latin typeface="Arial"/>
                <a:ea typeface="Arial"/>
                <a:cs typeface="Arial"/>
                <a:sym typeface="Arial"/>
              </a:rPr>
              <a:t> clause, for example,</a:t>
            </a:r>
            <a:endParaRPr/>
          </a:p>
          <a:p>
            <a:pPr marL="0" marR="0" lvl="0" indent="0" algn="l" rtl="0">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INNER JOIN t2 ON t1.id = t2.id;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0"/>
          <p:cNvSpPr/>
          <p:nvPr/>
        </p:nvSpPr>
        <p:spPr>
          <a:xfrm>
            <a:off x="0" y="0"/>
            <a:ext cx="12192000" cy="674684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600">
                <a:solidFill>
                  <a:schemeClr val="dk1"/>
                </a:solidFill>
                <a:latin typeface="Arial"/>
                <a:ea typeface="Arial"/>
                <a:cs typeface="Arial"/>
                <a:sym typeface="Arial"/>
              </a:rPr>
              <a:t>Take note that the following are equivalent:</a:t>
            </a:r>
            <a:endParaRPr/>
          </a:p>
          <a:p>
            <a:pPr marL="0" marR="0" lvl="0" indent="0" algn="l" rtl="0">
              <a:lnSpc>
                <a:spcPct val="115000"/>
              </a:lnSpc>
              <a:spcBef>
                <a:spcPts val="40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FROM t1 INNER JOIN t2 ON t1.id = t2.id;</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FROM t1 JOIN t2 ON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default JOIN is INNER JOIN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FROM t1 CROSS JOIN t2 ON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Also called CROSS JOIN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You can use USING clause if the join-columns have the same name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FROM t1 INNER JOIN t2 USING (id);</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id | desc       | desc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2 | ID 2 in t1 | ID 2 in t2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3 | ID 3 in t1 | ID 3 in t2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Only 3 columns in the result set, instead of 4 columns with ON clause</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b="1">
                <a:solidFill>
                  <a:schemeClr val="dk1"/>
                </a:solidFill>
                <a:latin typeface="Courier New"/>
                <a:ea typeface="Courier New"/>
                <a:cs typeface="Courier New"/>
                <a:sym typeface="Courier New"/>
              </a:rPr>
              <a:t>       FROM t1 INNER JOIN t2 WHERE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WHERE instead of ON</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MariaDB &gt; </a:t>
            </a:r>
            <a:r>
              <a:rPr lang="en-IN" sz="1600" b="1">
                <a:solidFill>
                  <a:schemeClr val="dk1"/>
                </a:solidFill>
                <a:latin typeface="Courier New"/>
                <a:ea typeface="Courier New"/>
                <a:cs typeface="Courier New"/>
                <a:sym typeface="Courier New"/>
              </a:rPr>
              <a:t>SELECT *</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b="1">
                <a:solidFill>
                  <a:schemeClr val="dk1"/>
                </a:solidFill>
                <a:latin typeface="Courier New"/>
                <a:ea typeface="Courier New"/>
                <a:cs typeface="Courier New"/>
                <a:sym typeface="Courier New"/>
              </a:rPr>
              <a:t>       FROM t1, t2 WHERE t1.id = t2.id;</a:t>
            </a: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Use "commas" operator to join</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1"/>
          <p:cNvSpPr/>
          <p:nvPr/>
        </p:nvSpPr>
        <p:spPr>
          <a:xfrm>
            <a:off x="1" y="0"/>
            <a:ext cx="12192000" cy="654474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400" b="1">
                <a:solidFill>
                  <a:srgbClr val="0A8464"/>
                </a:solidFill>
                <a:latin typeface="Courier New"/>
                <a:ea typeface="Courier New"/>
                <a:cs typeface="Courier New"/>
                <a:sym typeface="Courier New"/>
              </a:rPr>
              <a:t>OUTER JOIN - LEFT JOIN</a:t>
            </a:r>
            <a:r>
              <a:rPr lang="en-IN" sz="1400" b="1">
                <a:solidFill>
                  <a:srgbClr val="0A8464"/>
                </a:solidFill>
                <a:latin typeface="Verdana"/>
                <a:ea typeface="Verdana"/>
                <a:cs typeface="Verdana"/>
                <a:sym typeface="Verdana"/>
              </a:rPr>
              <a:t> and </a:t>
            </a:r>
            <a:r>
              <a:rPr lang="en-IN" sz="1400" b="1">
                <a:solidFill>
                  <a:srgbClr val="0A8464"/>
                </a:solidFill>
                <a:latin typeface="Courier New"/>
                <a:ea typeface="Courier New"/>
                <a:cs typeface="Courier New"/>
                <a:sym typeface="Courier New"/>
              </a:rPr>
              <a:t>RIGHT JOIN</a:t>
            </a:r>
            <a:endParaRPr sz="1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400">
                <a:solidFill>
                  <a:schemeClr val="dk1"/>
                </a:solidFill>
                <a:latin typeface="Courier New"/>
                <a:ea typeface="Courier New"/>
                <a:cs typeface="Courier New"/>
                <a:sym typeface="Courier New"/>
              </a:rPr>
              <a:t>INNER JOIN</a:t>
            </a:r>
            <a:r>
              <a:rPr lang="en-IN" sz="1400">
                <a:solidFill>
                  <a:schemeClr val="dk1"/>
                </a:solidFill>
                <a:latin typeface="Arial"/>
                <a:ea typeface="Arial"/>
                <a:cs typeface="Arial"/>
                <a:sym typeface="Arial"/>
              </a:rPr>
              <a:t> with constrain (</a:t>
            </a:r>
            <a:r>
              <a:rPr lang="en-IN" sz="1400">
                <a:solidFill>
                  <a:schemeClr val="dk1"/>
                </a:solidFill>
                <a:latin typeface="Courier New"/>
                <a:ea typeface="Courier New"/>
                <a:cs typeface="Courier New"/>
                <a:sym typeface="Courier New"/>
              </a:rPr>
              <a:t>ON</a:t>
            </a:r>
            <a:r>
              <a:rPr lang="en-IN" sz="1400">
                <a:solidFill>
                  <a:schemeClr val="dk1"/>
                </a:solidFill>
                <a:latin typeface="Arial"/>
                <a:ea typeface="Arial"/>
                <a:cs typeface="Arial"/>
                <a:sym typeface="Arial"/>
              </a:rPr>
              <a:t> or </a:t>
            </a:r>
            <a:r>
              <a:rPr lang="en-IN" sz="1400">
                <a:solidFill>
                  <a:schemeClr val="dk1"/>
                </a:solidFill>
                <a:latin typeface="Courier New"/>
                <a:ea typeface="Courier New"/>
                <a:cs typeface="Courier New"/>
                <a:sym typeface="Courier New"/>
              </a:rPr>
              <a:t>USING</a:t>
            </a:r>
            <a:r>
              <a:rPr lang="en-IN" sz="1400">
                <a:solidFill>
                  <a:schemeClr val="dk1"/>
                </a:solidFill>
                <a:latin typeface="Arial"/>
                <a:ea typeface="Arial"/>
                <a:cs typeface="Arial"/>
                <a:sym typeface="Arial"/>
              </a:rPr>
              <a:t>) produces rows that are found in both tables. On the other hand, </a:t>
            </a:r>
            <a:r>
              <a:rPr lang="en-IN" sz="1400">
                <a:solidFill>
                  <a:schemeClr val="dk1"/>
                </a:solidFill>
                <a:latin typeface="Courier New"/>
                <a:ea typeface="Courier New"/>
                <a:cs typeface="Courier New"/>
                <a:sym typeface="Courier New"/>
              </a:rPr>
              <a:t>OUTER JOIN</a:t>
            </a:r>
            <a:r>
              <a:rPr lang="en-IN" sz="1400">
                <a:solidFill>
                  <a:schemeClr val="dk1"/>
                </a:solidFill>
                <a:latin typeface="Arial"/>
                <a:ea typeface="Arial"/>
                <a:cs typeface="Arial"/>
                <a:sym typeface="Arial"/>
              </a:rPr>
              <a:t> can produce rows that are in one table, but not in another table. There are two kinds of </a:t>
            </a:r>
            <a:r>
              <a:rPr lang="en-IN" sz="1400">
                <a:solidFill>
                  <a:schemeClr val="dk1"/>
                </a:solidFill>
                <a:latin typeface="Courier New"/>
                <a:ea typeface="Courier New"/>
                <a:cs typeface="Courier New"/>
                <a:sym typeface="Courier New"/>
              </a:rPr>
              <a:t>OUTER JOIN</a:t>
            </a:r>
            <a:r>
              <a:rPr lang="en-IN" sz="1400">
                <a:solidFill>
                  <a:schemeClr val="dk1"/>
                </a:solidFill>
                <a:latin typeface="Arial"/>
                <a:ea typeface="Arial"/>
                <a:cs typeface="Arial"/>
                <a:sym typeface="Arial"/>
              </a:rPr>
              <a:t>s: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produces rows that are in the left table, but may not in the right table; whereas </a:t>
            </a:r>
            <a:r>
              <a:rPr lang="en-IN" sz="1400">
                <a:solidFill>
                  <a:schemeClr val="dk1"/>
                </a:solidFill>
                <a:latin typeface="Courier New"/>
                <a:ea typeface="Courier New"/>
                <a:cs typeface="Courier New"/>
                <a:sym typeface="Courier New"/>
              </a:rPr>
              <a:t>RIGHT JOIN</a:t>
            </a:r>
            <a:r>
              <a:rPr lang="en-IN" sz="1400">
                <a:solidFill>
                  <a:schemeClr val="dk1"/>
                </a:solidFill>
                <a:latin typeface="Arial"/>
                <a:ea typeface="Arial"/>
                <a:cs typeface="Arial"/>
                <a:sym typeface="Arial"/>
              </a:rPr>
              <a:t> produces rows that are in the right table but may not in the left table.</a:t>
            </a:r>
            <a:endParaRPr/>
          </a:p>
          <a:p>
            <a:pPr marL="0" marR="0" lvl="0" indent="0" algn="just" rtl="0">
              <a:lnSpc>
                <a:spcPct val="115000"/>
              </a:lnSpc>
              <a:spcBef>
                <a:spcPts val="1000"/>
              </a:spcBef>
              <a:spcAft>
                <a:spcPts val="0"/>
              </a:spcAft>
              <a:buNone/>
            </a:pPr>
            <a:r>
              <a:rPr lang="en-IN" sz="1400">
                <a:solidFill>
                  <a:schemeClr val="dk1"/>
                </a:solidFill>
                <a:latin typeface="Arial"/>
                <a:ea typeface="Arial"/>
                <a:cs typeface="Arial"/>
                <a:sym typeface="Arial"/>
              </a:rPr>
              <a:t>In a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 when a row in the left table does not match with the right table, it is still selected but by combining with a "fake" record of all </a:t>
            </a:r>
            <a:r>
              <a:rPr lang="en-IN" sz="1400">
                <a:solidFill>
                  <a:schemeClr val="dk1"/>
                </a:solidFill>
                <a:latin typeface="Courier New"/>
                <a:ea typeface="Courier New"/>
                <a:cs typeface="Courier New"/>
                <a:sym typeface="Courier New"/>
              </a:rPr>
              <a:t>NULL</a:t>
            </a:r>
            <a:r>
              <a:rPr lang="en-IN" sz="1400">
                <a:solidFill>
                  <a:schemeClr val="dk1"/>
                </a:solidFill>
                <a:latin typeface="Arial"/>
                <a:ea typeface="Arial"/>
                <a:cs typeface="Arial"/>
                <a:sym typeface="Arial"/>
              </a:rPr>
              <a:t>s for the right table.</a:t>
            </a:r>
            <a:endParaRPr/>
          </a:p>
          <a:p>
            <a:pPr marL="0" marR="0" lvl="0" indent="0" algn="l" rtl="0">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a:t>
            </a:r>
            <a:r>
              <a:rPr lang="en-IN" sz="1400" b="1">
                <a:solidFill>
                  <a:srgbClr val="E31B23"/>
                </a:solidFill>
                <a:latin typeface="Courier New"/>
                <a:ea typeface="Courier New"/>
                <a:cs typeface="Courier New"/>
                <a:sym typeface="Courier New"/>
              </a:rPr>
              <a:t>LEFT JOIN</a:t>
            </a:r>
            <a:r>
              <a:rPr lang="en-IN" sz="1400" b="1">
                <a:solidFill>
                  <a:schemeClr val="dk1"/>
                </a:solidFill>
                <a:latin typeface="Courier New"/>
                <a:ea typeface="Courier New"/>
                <a:cs typeface="Courier New"/>
                <a:sym typeface="Courier New"/>
              </a:rPr>
              <a:t> t2 </a:t>
            </a:r>
            <a:r>
              <a:rPr lang="en-IN" sz="1400" b="1">
                <a:solidFill>
                  <a:srgbClr val="E31B23"/>
                </a:solidFill>
                <a:latin typeface="Courier New"/>
                <a:ea typeface="Courier New"/>
                <a:cs typeface="Courier New"/>
                <a:sym typeface="Courier New"/>
              </a:rPr>
              <a:t>ON</a:t>
            </a:r>
            <a:r>
              <a:rPr lang="en-IN" sz="1400" b="1">
                <a:solidFill>
                  <a:schemeClr val="dk1"/>
                </a:solidFill>
                <a:latin typeface="Courier New"/>
                <a:ea typeface="Courier New"/>
                <a:cs typeface="Courier New"/>
                <a:sym typeface="Courier New"/>
              </a:rPr>
              <a:t> t1.id = t2.id;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E31B23"/>
                </a:solidFill>
                <a:latin typeface="Courier New"/>
                <a:ea typeface="Courier New"/>
                <a:cs typeface="Courier New"/>
                <a:sym typeface="Courier New"/>
              </a:rPr>
              <a:t>1 | ID 1 in t1 | NULL | NULL</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2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3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a:t>
            </a:r>
            <a:r>
              <a:rPr lang="en-IN" sz="1400" b="1">
                <a:solidFill>
                  <a:srgbClr val="E31B23"/>
                </a:solidFill>
                <a:latin typeface="Courier New"/>
                <a:ea typeface="Courier New"/>
                <a:cs typeface="Courier New"/>
                <a:sym typeface="Courier New"/>
              </a:rPr>
              <a:t>LEFT JOIN</a:t>
            </a:r>
            <a:r>
              <a:rPr lang="en-IN" sz="1400" b="1">
                <a:solidFill>
                  <a:schemeClr val="dk1"/>
                </a:solidFill>
                <a:latin typeface="Courier New"/>
                <a:ea typeface="Courier New"/>
                <a:cs typeface="Courier New"/>
                <a:sym typeface="Courier New"/>
              </a:rPr>
              <a:t> t2 </a:t>
            </a:r>
            <a:r>
              <a:rPr lang="en-IN" sz="1400" b="1">
                <a:solidFill>
                  <a:srgbClr val="E31B23"/>
                </a:solidFill>
                <a:latin typeface="Courier New"/>
                <a:ea typeface="Courier New"/>
                <a:cs typeface="Courier New"/>
                <a:sym typeface="Courier New"/>
              </a:rPr>
              <a:t>USING</a:t>
            </a:r>
            <a:r>
              <a:rPr lang="en-IN" sz="1400" b="1">
                <a:solidFill>
                  <a:schemeClr val="dk1"/>
                </a:solidFill>
                <a:latin typeface="Courier New"/>
                <a:ea typeface="Courier New"/>
                <a:cs typeface="Courier New"/>
                <a:sym typeface="Courier New"/>
              </a:rPr>
              <a:t> (id);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E31B23"/>
                </a:solidFill>
                <a:latin typeface="Courier New"/>
                <a:ea typeface="Courier New"/>
                <a:cs typeface="Courier New"/>
                <a:sym typeface="Courier New"/>
              </a:rPr>
              <a:t>1 | ID 1 in t1 | NULL</a:t>
            </a: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2"/>
          <p:cNvSpPr/>
          <p:nvPr/>
        </p:nvSpPr>
        <p:spPr>
          <a:xfrm>
            <a:off x="0" y="1"/>
            <a:ext cx="12192000" cy="638990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FROM t1 </a:t>
            </a:r>
            <a:r>
              <a:rPr lang="en-IN" sz="1800" b="1">
                <a:solidFill>
                  <a:srgbClr val="E31B23"/>
                </a:solidFill>
                <a:latin typeface="Courier New"/>
                <a:ea typeface="Courier New"/>
                <a:cs typeface="Courier New"/>
                <a:sym typeface="Courier New"/>
              </a:rPr>
              <a:t>RIGHT JOIN</a:t>
            </a:r>
            <a:r>
              <a:rPr lang="en-IN" sz="1800" b="1">
                <a:solidFill>
                  <a:schemeClr val="dk1"/>
                </a:solidFill>
                <a:latin typeface="Courier New"/>
                <a:ea typeface="Courier New"/>
                <a:cs typeface="Courier New"/>
                <a:sym typeface="Courier New"/>
              </a:rPr>
              <a:t> t2 ON t1.id = t2.id;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id   | desc       | id | desc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 | ID 2 in t1 |  2 | ID 2 in t2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3 | ID 3 in t1 |  3 | ID 3 in t2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NULL | NULL       |  4 | ID 4 in t2</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SELECT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b="1">
                <a:solidFill>
                  <a:schemeClr val="dk1"/>
                </a:solidFill>
                <a:latin typeface="Courier New"/>
                <a:ea typeface="Courier New"/>
                <a:cs typeface="Courier New"/>
                <a:sym typeface="Courier New"/>
              </a:rPr>
              <a:t>       FROM t1 </a:t>
            </a:r>
            <a:r>
              <a:rPr lang="en-IN" sz="1800" b="1">
                <a:solidFill>
                  <a:srgbClr val="E31B23"/>
                </a:solidFill>
                <a:latin typeface="Courier New"/>
                <a:ea typeface="Courier New"/>
                <a:cs typeface="Courier New"/>
                <a:sym typeface="Courier New"/>
              </a:rPr>
              <a:t>RIGHT JOIN</a:t>
            </a:r>
            <a:r>
              <a:rPr lang="en-IN" sz="1800" b="1">
                <a:solidFill>
                  <a:schemeClr val="dk1"/>
                </a:solidFill>
                <a:latin typeface="Courier New"/>
                <a:ea typeface="Courier New"/>
                <a:cs typeface="Courier New"/>
                <a:sym typeface="Courier New"/>
              </a:rPr>
              <a:t> t2 USING (id);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id | desc       | desc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2 | ID 2 in t2 | ID 2 in t1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3 | ID 3 in t2 | ID 3 in t1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E31B23"/>
                </a:solidFill>
                <a:latin typeface="Courier New"/>
                <a:ea typeface="Courier New"/>
                <a:cs typeface="Courier New"/>
                <a:sym typeface="Courier New"/>
              </a:rPr>
              <a:t>4 | ID 4 in t2 | NULL</a:t>
            </a: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800">
                <a:solidFill>
                  <a:schemeClr val="dk1"/>
                </a:solidFill>
                <a:latin typeface="Courier New"/>
                <a:ea typeface="Courier New"/>
                <a:cs typeface="Courier New"/>
                <a:sym typeface="Courier New"/>
              </a:rPr>
              <a:t>+----+------------+------------+</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3"/>
          <p:cNvSpPr/>
          <p:nvPr/>
        </p:nvSpPr>
        <p:spPr>
          <a:xfrm>
            <a:off x="0" y="0"/>
            <a:ext cx="12192000" cy="6628609"/>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400">
                <a:solidFill>
                  <a:schemeClr val="dk1"/>
                </a:solidFill>
                <a:latin typeface="Arial"/>
                <a:ea typeface="Arial"/>
                <a:cs typeface="Arial"/>
                <a:sym typeface="Arial"/>
              </a:rPr>
              <a:t>As the result, </a:t>
            </a:r>
            <a:r>
              <a:rPr lang="en-IN" sz="1400">
                <a:solidFill>
                  <a:schemeClr val="dk1"/>
                </a:solidFill>
                <a:latin typeface="Courier New"/>
                <a:ea typeface="Courier New"/>
                <a:cs typeface="Courier New"/>
                <a:sym typeface="Courier New"/>
              </a:rPr>
              <a:t>LEFT JOIN</a:t>
            </a:r>
            <a:r>
              <a:rPr lang="en-IN" sz="1400">
                <a:solidFill>
                  <a:schemeClr val="dk1"/>
                </a:solidFill>
                <a:latin typeface="Arial"/>
                <a:ea typeface="Arial"/>
                <a:cs typeface="Arial"/>
                <a:sym typeface="Arial"/>
              </a:rPr>
              <a:t> ensures that the result set contains every row on the left table. This is important, as in some queries, you are interested to have result on every row on the left table, with no match in the right table, e.g., searching for items without supplier. For example,</a:t>
            </a:r>
            <a:endParaRPr/>
          </a:p>
          <a:p>
            <a:pPr marL="0" marR="0" lvl="0" indent="0" algn="l" rtl="0">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t1.id, t1.desc</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LEFT JOIN t2 USING (id)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WHERE </a:t>
            </a:r>
            <a:r>
              <a:rPr lang="en-IN" sz="1400" b="1">
                <a:solidFill>
                  <a:srgbClr val="E31B23"/>
                </a:solidFill>
                <a:latin typeface="Courier New"/>
                <a:ea typeface="Courier New"/>
                <a:cs typeface="Courier New"/>
                <a:sym typeface="Courier New"/>
              </a:rPr>
              <a:t>t2.id IS NULL</a:t>
            </a:r>
            <a:r>
              <a:rPr lang="en-IN" sz="1400" b="1">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a:t>
            </a:r>
            <a:endParaRPr sz="14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IN" sz="1400">
                <a:solidFill>
                  <a:schemeClr val="dk1"/>
                </a:solidFill>
                <a:latin typeface="Arial"/>
                <a:ea typeface="Arial"/>
                <a:cs typeface="Arial"/>
                <a:sym typeface="Arial"/>
              </a:rPr>
              <a:t>Take note that the followings are equivalent:</a:t>
            </a:r>
            <a:endParaRPr/>
          </a:p>
          <a:p>
            <a:pPr marL="0" marR="0" lvl="0" indent="0" algn="l" rtl="0">
              <a:lnSpc>
                <a:spcPct val="115000"/>
              </a:lnSpc>
              <a:spcBef>
                <a:spcPts val="40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a:t>
            </a:r>
            <a:r>
              <a:rPr lang="en-IN" sz="1400" b="1">
                <a:solidFill>
                  <a:srgbClr val="E31B23"/>
                </a:solidFill>
                <a:latin typeface="Courier New"/>
                <a:ea typeface="Courier New"/>
                <a:cs typeface="Courier New"/>
                <a:sym typeface="Courier New"/>
              </a:rPr>
              <a:t>LEFT JOIN</a:t>
            </a:r>
            <a:r>
              <a:rPr lang="en-IN" sz="1400" b="1">
                <a:solidFill>
                  <a:schemeClr val="dk1"/>
                </a:solidFill>
                <a:latin typeface="Courier New"/>
                <a:ea typeface="Courier New"/>
                <a:cs typeface="Courier New"/>
                <a:sym typeface="Courier New"/>
              </a:rPr>
              <a:t> t2 ON t1.id = t2.id;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a:t>
            </a:r>
            <a:r>
              <a:rPr lang="en-IN" sz="1400" b="1">
                <a:solidFill>
                  <a:srgbClr val="E31B23"/>
                </a:solidFill>
                <a:latin typeface="Courier New"/>
                <a:ea typeface="Courier New"/>
                <a:cs typeface="Courier New"/>
                <a:sym typeface="Courier New"/>
              </a:rPr>
              <a:t>LEFT OUTER JOIN</a:t>
            </a:r>
            <a:r>
              <a:rPr lang="en-IN" sz="1400" b="1">
                <a:solidFill>
                  <a:schemeClr val="dk1"/>
                </a:solidFill>
                <a:latin typeface="Courier New"/>
                <a:ea typeface="Courier New"/>
                <a:cs typeface="Courier New"/>
                <a:sym typeface="Courier New"/>
              </a:rPr>
              <a:t> t2 ON t1.id = t2.id;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a:solidFill>
                  <a:schemeClr val="dk1"/>
                </a:solidFill>
                <a:latin typeface="Courier New"/>
                <a:ea typeface="Courier New"/>
                <a:cs typeface="Courier New"/>
                <a:sym typeface="Courier New"/>
              </a:rPr>
              <a:t>MariaDB </a:t>
            </a:r>
            <a:r>
              <a:rPr lang="en-IN" sz="1400">
                <a:solidFill>
                  <a:schemeClr val="dk1"/>
                </a:solidFill>
                <a:latin typeface="Courier New"/>
                <a:ea typeface="Courier New"/>
                <a:cs typeface="Courier New"/>
                <a:sym typeface="Courier New"/>
              </a:rPr>
              <a:t>&gt; </a:t>
            </a:r>
            <a:r>
              <a:rPr lang="en-IN" sz="1400" b="1">
                <a:solidFill>
                  <a:schemeClr val="dk1"/>
                </a:solidFill>
                <a:latin typeface="Courier New"/>
                <a:ea typeface="Courier New"/>
                <a:cs typeface="Courier New"/>
                <a:sym typeface="Courier New"/>
              </a:rPr>
              <a:t>SELECT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b="1">
                <a:solidFill>
                  <a:schemeClr val="dk1"/>
                </a:solidFill>
                <a:latin typeface="Courier New"/>
                <a:ea typeface="Courier New"/>
                <a:cs typeface="Courier New"/>
                <a:sym typeface="Courier New"/>
              </a:rPr>
              <a:t>       FROM t1 </a:t>
            </a:r>
            <a:r>
              <a:rPr lang="en-IN" sz="1400" b="1">
                <a:solidFill>
                  <a:srgbClr val="E31B23"/>
                </a:solidFill>
                <a:latin typeface="Courier New"/>
                <a:ea typeface="Courier New"/>
                <a:cs typeface="Courier New"/>
                <a:sym typeface="Courier New"/>
              </a:rPr>
              <a:t>LEFT JOIN</a:t>
            </a:r>
            <a:r>
              <a:rPr lang="en-IN" sz="1400" b="1">
                <a:solidFill>
                  <a:schemeClr val="dk1"/>
                </a:solidFill>
                <a:latin typeface="Courier New"/>
                <a:ea typeface="Courier New"/>
                <a:cs typeface="Courier New"/>
                <a:sym typeface="Courier New"/>
              </a:rPr>
              <a:t> t2 </a:t>
            </a:r>
            <a:r>
              <a:rPr lang="en-IN" sz="1400" b="1">
                <a:solidFill>
                  <a:srgbClr val="E31B23"/>
                </a:solidFill>
                <a:latin typeface="Courier New"/>
                <a:ea typeface="Courier New"/>
                <a:cs typeface="Courier New"/>
                <a:sym typeface="Courier New"/>
              </a:rPr>
              <a:t>USING (id)</a:t>
            </a:r>
            <a:r>
              <a:rPr lang="en-IN" sz="1400" b="1">
                <a:solidFill>
                  <a:schemeClr val="dk1"/>
                </a:solidFill>
                <a:latin typeface="Courier New"/>
                <a:ea typeface="Courier New"/>
                <a:cs typeface="Courier New"/>
                <a:sym typeface="Courier New"/>
              </a:rPr>
              <a:t>;</a:t>
            </a: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join-columns have same name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id | desc       | desc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1 | ID 1 in t1 | NULL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2 | ID 2 in t1 | ID 2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3 | ID 3 in t1 | ID 3 in t2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4"/>
          <p:cNvSpPr/>
          <p:nvPr/>
        </p:nvSpPr>
        <p:spPr>
          <a:xfrm>
            <a:off x="0" y="0"/>
            <a:ext cx="12192000" cy="4934171"/>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2800" b="1">
                <a:solidFill>
                  <a:srgbClr val="0A8464"/>
                </a:solidFill>
                <a:latin typeface="Verdana"/>
                <a:ea typeface="Verdana"/>
                <a:cs typeface="Verdana"/>
                <a:sym typeface="Verdana"/>
              </a:rPr>
              <a:t>Rental System</a:t>
            </a:r>
            <a:endParaRPr sz="2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800">
                <a:solidFill>
                  <a:schemeClr val="dk1"/>
                </a:solidFill>
                <a:latin typeface="Arial"/>
                <a:ea typeface="Arial"/>
                <a:cs typeface="Arial"/>
                <a:sym typeface="Arial"/>
              </a:rPr>
              <a:t>Peter runs a small car rental company with 10 cars and 5 trucks. He engages you to design a web portal to put his operation online.</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For the initial phase, the web portal shall provide these basic functions:</a:t>
            </a:r>
            <a:endParaRPr sz="2000">
              <a:solidFill>
                <a:schemeClr val="dk1"/>
              </a:solidFill>
              <a:latin typeface="Arial"/>
              <a:ea typeface="Arial"/>
              <a:cs typeface="Arial"/>
              <a:sym typeface="Arial"/>
            </a:endParaRPr>
          </a:p>
          <a:p>
            <a:pPr marL="342900" marR="0" lvl="0" indent="-342900" algn="l" rtl="0">
              <a:lnSpc>
                <a:spcPct val="115000"/>
              </a:lnSpc>
              <a:spcBef>
                <a:spcPts val="140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Maintaining the records of the vehicles and customers.</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Inquiring about the availability of vehicle, and</a:t>
            </a:r>
            <a:endParaRPr sz="2000">
              <a:solidFill>
                <a:schemeClr val="dk1"/>
              </a:solidFill>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050"/>
              <a:buFont typeface="Calibri"/>
              <a:buAutoNum type="arabicPeriod"/>
            </a:pPr>
            <a:r>
              <a:rPr lang="en-IN" sz="1800">
                <a:solidFill>
                  <a:schemeClr val="dk1"/>
                </a:solidFill>
                <a:latin typeface="Arial"/>
                <a:ea typeface="Arial"/>
                <a:cs typeface="Arial"/>
                <a:sym typeface="Arial"/>
              </a:rPr>
              <a:t>Reserving a vehicle for rental.</a:t>
            </a:r>
            <a:endParaRPr sz="2000">
              <a:solidFill>
                <a:schemeClr val="dk1"/>
              </a:solidFill>
              <a:latin typeface="Arial"/>
              <a:ea typeface="Arial"/>
              <a:cs typeface="Arial"/>
              <a:sym typeface="Arial"/>
            </a:endParaRPr>
          </a:p>
          <a:p>
            <a:pPr marL="0" marR="0" lvl="0" indent="0" algn="just" rtl="0">
              <a:lnSpc>
                <a:spcPct val="115000"/>
              </a:lnSpc>
              <a:spcBef>
                <a:spcPts val="1400"/>
              </a:spcBef>
              <a:spcAft>
                <a:spcPts val="0"/>
              </a:spcAft>
              <a:buNone/>
            </a:pPr>
            <a:r>
              <a:rPr lang="en-IN" sz="1800">
                <a:solidFill>
                  <a:schemeClr val="dk1"/>
                </a:solidFill>
                <a:latin typeface="Arial"/>
                <a:ea typeface="Arial"/>
                <a:cs typeface="Arial"/>
                <a:sym typeface="Arial"/>
              </a:rPr>
              <a:t>A customer record contains his/her name, address and phone number.</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A vehicle, identified by the vehicle registration number, can be rented on a daily basis. The rental rate is different for different vehicles. There is a discount of 20% for rental of 7 days or more.</a:t>
            </a:r>
            <a:endParaRPr sz="2000">
              <a:solidFill>
                <a:schemeClr val="dk1"/>
              </a:solidFill>
              <a:latin typeface="Arial"/>
              <a:ea typeface="Arial"/>
              <a:cs typeface="Arial"/>
              <a:sym typeface="Arial"/>
            </a:endParaRPr>
          </a:p>
          <a:p>
            <a:pPr marL="0" marR="0" lvl="0" indent="0" algn="just" rtl="0">
              <a:lnSpc>
                <a:spcPct val="115000"/>
              </a:lnSpc>
              <a:spcBef>
                <a:spcPts val="1000"/>
              </a:spcBef>
              <a:spcAft>
                <a:spcPts val="0"/>
              </a:spcAft>
              <a:buNone/>
            </a:pPr>
            <a:r>
              <a:rPr lang="en-IN" sz="1800">
                <a:solidFill>
                  <a:schemeClr val="dk1"/>
                </a:solidFill>
                <a:latin typeface="Arial"/>
                <a:ea typeface="Arial"/>
                <a:cs typeface="Arial"/>
                <a:sym typeface="Arial"/>
              </a:rPr>
              <a:t>A customer can rental a vehicle from a start date to an end date. A special customer discount, ranging from 0-50%, can be given to preferred customers.</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5"/>
          <p:cNvSpPr/>
          <p:nvPr/>
        </p:nvSpPr>
        <p:spPr>
          <a:xfrm>
            <a:off x="1" y="0"/>
            <a:ext cx="12192000" cy="6416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400" b="1">
                <a:solidFill>
                  <a:srgbClr val="444444"/>
                </a:solidFill>
                <a:latin typeface="Verdana"/>
                <a:ea typeface="Verdana"/>
                <a:cs typeface="Verdana"/>
                <a:sym typeface="Verdana"/>
              </a:rPr>
              <a:t>Database</a:t>
            </a:r>
            <a:endParaRPr sz="1400" b="1">
              <a:solidFill>
                <a:srgbClr val="666666"/>
              </a:solidFill>
              <a:latin typeface="Arial"/>
              <a:ea typeface="Arial"/>
              <a:cs typeface="Arial"/>
              <a:sym typeface="Arial"/>
            </a:endParaRPr>
          </a:p>
          <a:p>
            <a:pPr marL="0" marR="0" lvl="0" indent="0" algn="just" rtl="0">
              <a:lnSpc>
                <a:spcPct val="115000"/>
              </a:lnSpc>
              <a:spcBef>
                <a:spcPts val="600"/>
              </a:spcBef>
              <a:spcAft>
                <a:spcPts val="0"/>
              </a:spcAft>
              <a:buNone/>
            </a:pPr>
            <a:r>
              <a:rPr lang="en-IN" sz="1400">
                <a:solidFill>
                  <a:schemeClr val="dk1"/>
                </a:solidFill>
                <a:latin typeface="Arial"/>
                <a:ea typeface="Arial"/>
                <a:cs typeface="Arial"/>
                <a:sym typeface="Arial"/>
              </a:rPr>
              <a:t>The initial database contains 3 tables: </a:t>
            </a:r>
            <a:r>
              <a:rPr lang="en-IN" sz="1400">
                <a:solidFill>
                  <a:schemeClr val="dk1"/>
                </a:solidFill>
                <a:latin typeface="Courier New"/>
                <a:ea typeface="Courier New"/>
                <a:cs typeface="Courier New"/>
                <a:sym typeface="Courier New"/>
              </a:rPr>
              <a:t>vehicles</a:t>
            </a:r>
            <a:r>
              <a:rPr lang="en-IN" sz="1400">
                <a:solidFill>
                  <a:schemeClr val="dk1"/>
                </a:solidFill>
                <a:latin typeface="Arial"/>
                <a:ea typeface="Arial"/>
                <a:cs typeface="Arial"/>
                <a:sym typeface="Arial"/>
              </a:rPr>
              <a:t>, </a:t>
            </a:r>
            <a:r>
              <a:rPr lang="en-IN" sz="1400">
                <a:solidFill>
                  <a:schemeClr val="dk1"/>
                </a:solidFill>
                <a:latin typeface="Courier New"/>
                <a:ea typeface="Courier New"/>
                <a:cs typeface="Courier New"/>
                <a:sym typeface="Courier New"/>
              </a:rPr>
              <a:t>customers</a:t>
            </a:r>
            <a:r>
              <a:rPr lang="en-IN" sz="1400">
                <a:solidFill>
                  <a:schemeClr val="dk1"/>
                </a:solidFill>
                <a:latin typeface="Arial"/>
                <a:ea typeface="Arial"/>
                <a:cs typeface="Arial"/>
                <a:sym typeface="Arial"/>
              </a:rPr>
              <a:t>, and </a:t>
            </a:r>
            <a:r>
              <a:rPr lang="en-IN" sz="1400">
                <a:solidFill>
                  <a:schemeClr val="dk1"/>
                </a:solidFill>
                <a:latin typeface="Courier New"/>
                <a:ea typeface="Courier New"/>
                <a:cs typeface="Courier New"/>
                <a:sym typeface="Courier New"/>
              </a:rPr>
              <a:t>rental_records</a:t>
            </a:r>
            <a:r>
              <a:rPr lang="en-IN" sz="1400">
                <a:solidFill>
                  <a:schemeClr val="dk1"/>
                </a:solidFill>
                <a:latin typeface="Arial"/>
                <a:ea typeface="Arial"/>
                <a:cs typeface="Arial"/>
                <a:sym typeface="Arial"/>
              </a:rPr>
              <a:t>. The </a:t>
            </a:r>
            <a:r>
              <a:rPr lang="en-IN" sz="1400">
                <a:solidFill>
                  <a:schemeClr val="dk1"/>
                </a:solidFill>
                <a:latin typeface="Courier New"/>
                <a:ea typeface="Courier New"/>
                <a:cs typeface="Courier New"/>
                <a:sym typeface="Courier New"/>
              </a:rPr>
              <a:t>rental_records</a:t>
            </a:r>
            <a:r>
              <a:rPr lang="en-IN" sz="1400">
                <a:solidFill>
                  <a:schemeClr val="dk1"/>
                </a:solidFill>
                <a:latin typeface="Arial"/>
                <a:ea typeface="Arial"/>
                <a:cs typeface="Arial"/>
                <a:sym typeface="Arial"/>
              </a:rPr>
              <a:t> is a </a:t>
            </a:r>
            <a:r>
              <a:rPr lang="en-IN" sz="1400" i="1">
                <a:solidFill>
                  <a:schemeClr val="dk1"/>
                </a:solidFill>
                <a:latin typeface="Arial"/>
                <a:ea typeface="Arial"/>
                <a:cs typeface="Arial"/>
                <a:sym typeface="Arial"/>
              </a:rPr>
              <a:t>junction table</a:t>
            </a:r>
            <a:r>
              <a:rPr lang="en-IN" sz="1400">
                <a:solidFill>
                  <a:schemeClr val="dk1"/>
                </a:solidFill>
                <a:latin typeface="Arial"/>
                <a:ea typeface="Arial"/>
                <a:cs typeface="Arial"/>
                <a:sym typeface="Arial"/>
              </a:rPr>
              <a:t> supporting many-to-many relationship between </a:t>
            </a:r>
            <a:r>
              <a:rPr lang="en-IN" sz="1400">
                <a:solidFill>
                  <a:schemeClr val="dk1"/>
                </a:solidFill>
                <a:latin typeface="Courier New"/>
                <a:ea typeface="Courier New"/>
                <a:cs typeface="Courier New"/>
                <a:sym typeface="Courier New"/>
              </a:rPr>
              <a:t>vehicles</a:t>
            </a:r>
            <a:r>
              <a:rPr lang="en-IN" sz="1400">
                <a:solidFill>
                  <a:schemeClr val="dk1"/>
                </a:solidFill>
                <a:latin typeface="Arial"/>
                <a:ea typeface="Arial"/>
                <a:cs typeface="Arial"/>
                <a:sym typeface="Arial"/>
              </a:rPr>
              <a:t> and </a:t>
            </a:r>
            <a:r>
              <a:rPr lang="en-IN" sz="1400">
                <a:solidFill>
                  <a:schemeClr val="dk1"/>
                </a:solidFill>
                <a:latin typeface="Courier New"/>
                <a:ea typeface="Courier New"/>
                <a:cs typeface="Courier New"/>
                <a:sym typeface="Courier New"/>
              </a:rPr>
              <a:t>customers</a:t>
            </a:r>
            <a:r>
              <a:rPr lang="en-IN" sz="1400">
                <a:solidFill>
                  <a:schemeClr val="dk1"/>
                </a:solidFill>
                <a:latin typeface="Arial"/>
                <a:ea typeface="Arial"/>
                <a:cs typeface="Arial"/>
                <a:sym typeface="Arial"/>
              </a:rPr>
              <a:t>.</a:t>
            </a:r>
            <a:endParaRPr/>
          </a:p>
          <a:p>
            <a:pPr marL="0" marR="0" lvl="0" indent="0" algn="l" rtl="0">
              <a:lnSpc>
                <a:spcPct val="115000"/>
              </a:lnSpc>
              <a:spcBef>
                <a:spcPts val="400"/>
              </a:spcBef>
              <a:spcAft>
                <a:spcPts val="0"/>
              </a:spcAft>
              <a:buNone/>
            </a:pPr>
            <a:r>
              <a:rPr lang="en-IN" sz="1400">
                <a:solidFill>
                  <a:schemeClr val="dk1"/>
                </a:solidFill>
                <a:latin typeface="Courier New"/>
                <a:ea typeface="Courier New"/>
                <a:cs typeface="Courier New"/>
                <a:sym typeface="Courier New"/>
              </a:rPr>
              <a:t>DROP DATABASE IF EXISTS `rental_db`;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DATABASE `rental_db`;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USE `rental_db`;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Create `vehicles` table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DROP TABLE IF EXISTS `vehicles`;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CREATE TABLE `vehicles`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`veh_reg_no`  VARCHAR(8)    NOT NULL,</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`category`    ENUM('car', 'truck')  NOT NULL DEFAULT 'car',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 Enumeration of one of the items in the list</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`brand`       VARCHAR(30)   NOT NULL DEFAULT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`desc`        VARCHAR(256)  NOT NULL DEFAULT '',</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desc is a keyword (for descending) and must be back-quoted</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`photo`       BLOB          NULL,   </a:t>
            </a:r>
            <a:r>
              <a:rPr lang="en-IN" sz="1400">
                <a:solidFill>
                  <a:srgbClr val="009900"/>
                </a:solidFill>
                <a:latin typeface="Courier New"/>
                <a:ea typeface="Courier New"/>
                <a:cs typeface="Courier New"/>
                <a:sym typeface="Courier New"/>
              </a:rPr>
              <a:t>-- binary large object of up to 64KB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to be implemented later</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`daily_rate`  DECIMAL(6,2)  NOT NULL DEFAULT 9999.99,</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set default to max value</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PRIMARY KEY (`veh_reg_no`),</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INDEX (`category`)  </a:t>
            </a:r>
            <a:r>
              <a:rPr lang="en-IN" sz="1400">
                <a:solidFill>
                  <a:srgbClr val="009900"/>
                </a:solidFill>
                <a:latin typeface="Courier New"/>
                <a:ea typeface="Courier New"/>
                <a:cs typeface="Courier New"/>
                <a:sym typeface="Courier New"/>
              </a:rPr>
              <a:t>-- Build index on this column for fast search</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ENGINE=InnoDB;</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chemeClr val="dk1"/>
                </a:solidFill>
                <a:latin typeface="Courier New"/>
                <a:ea typeface="Courier New"/>
                <a:cs typeface="Courier New"/>
                <a:sym typeface="Courier New"/>
              </a:rPr>
              <a:t>   </a:t>
            </a:r>
            <a:r>
              <a:rPr lang="en-IN" sz="1400">
                <a:solidFill>
                  <a:srgbClr val="009900"/>
                </a:solidFill>
                <a:latin typeface="Courier New"/>
                <a:ea typeface="Courier New"/>
                <a:cs typeface="Courier New"/>
                <a:sym typeface="Courier New"/>
              </a:rPr>
              <a:t>-- </a:t>
            </a:r>
            <a:r>
              <a:rPr lang="en-IN">
                <a:solidFill>
                  <a:srgbClr val="009900"/>
                </a:solidFill>
                <a:latin typeface="Courier New"/>
                <a:ea typeface="Courier New"/>
                <a:cs typeface="Courier New"/>
                <a:sym typeface="Courier New"/>
              </a:rPr>
              <a:t>MariaDB </a:t>
            </a:r>
            <a:r>
              <a:rPr lang="en-IN" sz="1400">
                <a:solidFill>
                  <a:srgbClr val="009900"/>
                </a:solidFill>
                <a:latin typeface="Courier New"/>
                <a:ea typeface="Courier New"/>
                <a:cs typeface="Courier New"/>
                <a:sym typeface="Courier New"/>
              </a:rPr>
              <a:t> provides a few ENGINEs.</a:t>
            </a:r>
            <a:endParaRPr sz="1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400">
                <a:solidFill>
                  <a:srgbClr val="009900"/>
                </a:solidFill>
                <a:latin typeface="Courier New"/>
                <a:ea typeface="Courier New"/>
                <a:cs typeface="Courier New"/>
                <a:sym typeface="Courier New"/>
              </a:rPr>
              <a:t>   -- The InnoDB Engine supports foreign keys and transactions</a:t>
            </a:r>
            <a:endParaRPr sz="1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6"/>
          <p:cNvSpPr/>
          <p:nvPr/>
        </p:nvSpPr>
        <p:spPr>
          <a:xfrm>
            <a:off x="1" y="12879"/>
            <a:ext cx="12192000" cy="646330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DESC `vehicles`;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CREATE TABLE `vehicles` \G</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INDEX FROM `vehicles` \G</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rgbClr val="009900"/>
                </a:solidFill>
                <a:latin typeface="Courier New"/>
                <a:ea typeface="Courier New"/>
                <a:cs typeface="Courier New"/>
                <a:sym typeface="Courier New"/>
              </a:rPr>
              <a:t>-- Create `customers` table</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DROP TABLE IF EXISTS `customers`;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CREATE TABLE `customers`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`customer_id`  INT UNSIGNED  NOT NULL AUTO_INCREMENT,</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t>
            </a:r>
            <a:r>
              <a:rPr lang="en-IN" sz="1800">
                <a:solidFill>
                  <a:srgbClr val="009900"/>
                </a:solidFill>
                <a:latin typeface="Courier New"/>
                <a:ea typeface="Courier New"/>
                <a:cs typeface="Courier New"/>
                <a:sym typeface="Courier New"/>
              </a:rPr>
              <a:t>-- Always use INT for AUTO_INCREMENT column to avoid run-over</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`name`         VARCHAR(30)   NOT NULL DEFAULT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`address`      VARCHAR(80)   NOT NULL DEFAULT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`phone`        VARCHAR(15)   NOT NULL DEFAULT '',</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`discount`     DOUBLE        NOT NULL DEFAULT 0.0,</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PRIMARY KEY (`customer_id`),</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UNIQUE INDEX (`phone`),  </a:t>
            </a:r>
            <a:r>
              <a:rPr lang="en-IN" sz="1800">
                <a:solidFill>
                  <a:srgbClr val="009900"/>
                </a:solidFill>
                <a:latin typeface="Courier New"/>
                <a:ea typeface="Courier New"/>
                <a:cs typeface="Courier New"/>
                <a:sym typeface="Courier New"/>
              </a:rPr>
              <a:t>-- Build index on this unique-value column</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INDEX (`name`)           </a:t>
            </a:r>
            <a:r>
              <a:rPr lang="en-IN" sz="1800">
                <a:solidFill>
                  <a:srgbClr val="009900"/>
                </a:solidFill>
                <a:latin typeface="Courier New"/>
                <a:ea typeface="Courier New"/>
                <a:cs typeface="Courier New"/>
                <a:sym typeface="Courier New"/>
              </a:rPr>
              <a:t>-- Build index on this column</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 ENGINE=InnoDB;</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DESC `customers`;</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CREATE TABLE `customers` \G</a:t>
            </a:r>
            <a:endParaRPr sz="24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800">
                <a:solidFill>
                  <a:schemeClr val="dk1"/>
                </a:solidFill>
                <a:latin typeface="Courier New"/>
                <a:ea typeface="Courier New"/>
                <a:cs typeface="Courier New"/>
                <a:sym typeface="Courier New"/>
              </a:rPr>
              <a:t>SHOW INDEX FROM `customers` \G</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5e0b3fad8b_0_26"/>
          <p:cNvSpPr txBox="1"/>
          <p:nvPr/>
        </p:nvSpPr>
        <p:spPr>
          <a:xfrm>
            <a:off x="0" y="745425"/>
            <a:ext cx="12030000" cy="5942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400"/>
              </a:spcBef>
              <a:spcAft>
                <a:spcPts val="0"/>
              </a:spcAft>
              <a:buNone/>
            </a:pPr>
            <a:endParaRPr sz="1800">
              <a:solidFill>
                <a:srgbClr val="009900"/>
              </a:solidFill>
              <a:latin typeface="Courier New"/>
              <a:ea typeface="Courier New"/>
              <a:cs typeface="Courier New"/>
              <a:sym typeface="Courier New"/>
            </a:endParaRPr>
          </a:p>
          <a:p>
            <a:pPr marL="0" lvl="0" indent="0" algn="l" rtl="0">
              <a:lnSpc>
                <a:spcPct val="150000"/>
              </a:lnSpc>
              <a:spcBef>
                <a:spcPts val="400"/>
              </a:spcBef>
              <a:spcAft>
                <a:spcPts val="0"/>
              </a:spcAft>
              <a:buNone/>
            </a:pPr>
            <a:endParaRPr sz="1800">
              <a:solidFill>
                <a:srgbClr val="009900"/>
              </a:solidFill>
              <a:latin typeface="Courier New"/>
              <a:ea typeface="Courier New"/>
              <a:cs typeface="Courier New"/>
              <a:sym typeface="Courier New"/>
            </a:endParaRPr>
          </a:p>
          <a:p>
            <a:pPr marL="0" lvl="0" indent="0" algn="l" rtl="0">
              <a:lnSpc>
                <a:spcPct val="150000"/>
              </a:lnSpc>
              <a:spcBef>
                <a:spcPts val="400"/>
              </a:spcBef>
              <a:spcAft>
                <a:spcPts val="0"/>
              </a:spcAft>
              <a:buNone/>
            </a:pPr>
            <a:endParaRPr sz="1800">
              <a:solidFill>
                <a:srgbClr val="009900"/>
              </a:solidFill>
              <a:latin typeface="Courier New"/>
              <a:ea typeface="Courier New"/>
              <a:cs typeface="Courier New"/>
              <a:sym typeface="Courier New"/>
            </a:endParaRPr>
          </a:p>
          <a:p>
            <a:pPr marL="0" lvl="0" indent="0" algn="l" rtl="0">
              <a:lnSpc>
                <a:spcPct val="150000"/>
              </a:lnSpc>
              <a:spcBef>
                <a:spcPts val="400"/>
              </a:spcBef>
              <a:spcAft>
                <a:spcPts val="0"/>
              </a:spcAft>
              <a:buNone/>
            </a:pPr>
            <a:r>
              <a:rPr lang="en-IN" sz="1800">
                <a:solidFill>
                  <a:srgbClr val="009900"/>
                </a:solidFill>
                <a:latin typeface="Courier New"/>
                <a:ea typeface="Courier New"/>
                <a:cs typeface="Courier New"/>
                <a:sym typeface="Courier New"/>
              </a:rPr>
              <a:t>-- Remove the database "geodb", if it exists.</a:t>
            </a:r>
            <a:endParaRPr sz="1800">
              <a:solidFill>
                <a:schemeClr val="dk1"/>
              </a:solidFill>
            </a:endParaRPr>
          </a:p>
          <a:p>
            <a:pPr marL="0" lvl="0" indent="0" algn="l" rtl="0">
              <a:lnSpc>
                <a:spcPct val="150000"/>
              </a:lnSpc>
              <a:spcBef>
                <a:spcPts val="0"/>
              </a:spcBef>
              <a:spcAft>
                <a:spcPts val="0"/>
              </a:spcAft>
              <a:buNone/>
            </a:pPr>
            <a:r>
              <a:rPr lang="en-IN" sz="1800">
                <a:solidFill>
                  <a:srgbClr val="009900"/>
                </a:solidFill>
                <a:latin typeface="Courier New"/>
                <a:ea typeface="Courier New"/>
                <a:cs typeface="Courier New"/>
                <a:sym typeface="Courier New"/>
              </a:rPr>
              <a:t>-- Beware that DROP (and DELETE) actions are irreversible and not recoverable!</a:t>
            </a:r>
            <a:endParaRPr sz="1800">
              <a:solidFill>
                <a:schemeClr val="dk1"/>
              </a:solidFill>
            </a:endParaRPr>
          </a:p>
          <a:p>
            <a:pPr marL="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MariaDB &gt; </a:t>
            </a:r>
            <a:r>
              <a:rPr lang="en-IN" sz="1800" b="1">
                <a:solidFill>
                  <a:schemeClr val="dk1"/>
                </a:solidFill>
                <a:latin typeface="Courier New"/>
                <a:ea typeface="Courier New"/>
                <a:cs typeface="Courier New"/>
                <a:sym typeface="Courier New"/>
              </a:rPr>
              <a:t>DROP DATABASE IF EXISTS geodb;</a:t>
            </a:r>
            <a:endParaRPr sz="1800">
              <a:solidFill>
                <a:schemeClr val="dk1"/>
              </a:solidFill>
            </a:endParaRPr>
          </a:p>
          <a:p>
            <a:pPr marL="0" lvl="0" indent="0" algn="l" rtl="0">
              <a:lnSpc>
                <a:spcPct val="150000"/>
              </a:lnSpc>
              <a:spcBef>
                <a:spcPts val="0"/>
              </a:spcBef>
              <a:spcAft>
                <a:spcPts val="0"/>
              </a:spcAft>
              <a:buNone/>
            </a:pPr>
            <a:r>
              <a:rPr lang="en-IN" sz="1800">
                <a:solidFill>
                  <a:schemeClr val="dk1"/>
                </a:solidFill>
                <a:latin typeface="Courier New"/>
                <a:ea typeface="Courier New"/>
                <a:cs typeface="Courier New"/>
                <a:sym typeface="Courier New"/>
              </a:rPr>
              <a:t>Query OK, 1 rows affected (0.31 sec)</a:t>
            </a:r>
            <a:endParaRPr sz="18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7"/>
          <p:cNvSpPr/>
          <p:nvPr/>
        </p:nvSpPr>
        <p:spPr>
          <a:xfrm>
            <a:off x="1" y="0"/>
            <a:ext cx="12192000" cy="670029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700">
                <a:solidFill>
                  <a:srgbClr val="009900"/>
                </a:solidFill>
                <a:latin typeface="Courier New"/>
                <a:ea typeface="Courier New"/>
                <a:cs typeface="Courier New"/>
                <a:sym typeface="Courier New"/>
              </a:rPr>
              <a:t>-- Create `rental_records` table</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DROP TABLE IF EXISTS `rental_records`;</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CREATE TABLE `rental_records` (</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`rental_id`    INT UNSIGNED  NOT NULL AUTO_INCREMENT,</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`veh_reg_no`   VARCHAR(8)    NOT NULL, </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`customer_id`  INT UNSIGNED  NOT NULL,</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`start_date`   DATE          NOT NULL DEFAULT '0000-00-00',</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`end_date`     DATE          NOT NULL DEFAULT '0000-00-00',</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`lastUpdated`  TIMESTAMP     NOT NULL DEFAULT CURRENT_TIMESTAMP ON UPDATE CURRENT_TIMESTAMP,</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a:t>
            </a:r>
            <a:r>
              <a:rPr lang="en-IN" sz="1700">
                <a:solidFill>
                  <a:srgbClr val="009900"/>
                </a:solidFill>
                <a:latin typeface="Courier New"/>
                <a:ea typeface="Courier New"/>
                <a:cs typeface="Courier New"/>
                <a:sym typeface="Courier New"/>
              </a:rPr>
              <a:t>-- Keep the created and last updated timestamp for auditing and security</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PRIMARY KEY (`rental_id`),</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FOREIGN KEY (`customer_id`) REFERENCES `customers` (`customer_id`)</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ON DELETE RESTRICT ON UPDATE CASCADE,</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a:t>
            </a:r>
            <a:r>
              <a:rPr lang="en-IN" sz="1700">
                <a:solidFill>
                  <a:srgbClr val="009900"/>
                </a:solidFill>
                <a:latin typeface="Courier New"/>
                <a:ea typeface="Courier New"/>
                <a:cs typeface="Courier New"/>
                <a:sym typeface="Courier New"/>
              </a:rPr>
              <a:t>-- Disallow deletion of parent record if there are matching records here</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rgbClr val="009900"/>
                </a:solidFill>
                <a:latin typeface="Courier New"/>
                <a:ea typeface="Courier New"/>
                <a:cs typeface="Courier New"/>
                <a:sym typeface="Courier New"/>
              </a:rPr>
              <a:t>      -- If parent record (customer_id) changes, update the matching records here</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FOREIGN KEY (`veh_reg_no`) REFERENCES `vehicles` (`veh_reg_no`)</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ON DELETE RESTRICT ON UPDATE CASCADE</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 ENGINE=InnoDB;</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DESC `rental_records`;</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SHOW CREATE TABLE `rental_records` \G</a:t>
            </a:r>
            <a:endParaRPr sz="17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700">
                <a:solidFill>
                  <a:schemeClr val="dk1"/>
                </a:solidFill>
                <a:latin typeface="Courier New"/>
                <a:ea typeface="Courier New"/>
                <a:cs typeface="Courier New"/>
                <a:sym typeface="Courier New"/>
              </a:rPr>
              <a:t>SHOW INDEX FROM `rental_records` \G</a:t>
            </a:r>
            <a:endParaRPr sz="17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88"/>
          <p:cNvSpPr/>
          <p:nvPr/>
        </p:nvSpPr>
        <p:spPr>
          <a:xfrm>
            <a:off x="0" y="0"/>
            <a:ext cx="12192000" cy="66756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600">
                <a:solidFill>
                  <a:srgbClr val="009900"/>
                </a:solidFill>
                <a:latin typeface="Courier New"/>
                <a:ea typeface="Courier New"/>
                <a:cs typeface="Courier New"/>
                <a:sym typeface="Courier New"/>
              </a:rPr>
              <a:t>-- Inserting test records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`vehicles` VALUES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('SBA1111A', 'car', 'NISSAN SUNNY 1.6L', '4 Door Saloon, Automatic', NULL, 99.99),</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('SBB2222B', 'car', 'TOYOTA ALTIS 1.6L', '4 Door Saloon, Automatic', NULL, 99.99),</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('SBC3333C', 'car', 'HONDA CIVIC 1.8L',  '4 Door Saloon, Automatic', NULL, 119.99),</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('GA5555E', 'truck', 'NISSAN CABSTAR 3.0L',  'Lorry, Manual ', NULL, 89.99),</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('GA6666F', 'truck', 'OPEL COMBO 1.6L',  'Van, Manual', NULL, 69.99);</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r>
              <a:rPr lang="en-IN" sz="1600">
                <a:solidFill>
                  <a:srgbClr val="009900"/>
                </a:solidFill>
                <a:latin typeface="Courier New"/>
                <a:ea typeface="Courier New"/>
                <a:cs typeface="Courier New"/>
                <a:sym typeface="Courier New"/>
              </a:rPr>
              <a:t>-- No photo yet, set to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SELECT * FROM `vehicles`;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`customers` VALUES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(1001, 'Tan Ah Teck', '8 Happy Ave', '88888888', 0.1),</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'Mohammed Ali', '1 Kg Java', '99999999', 0.15),</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'Kumar', '5 Serangoon Road', '55555555', 0),</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'Kevin Jones', '2 Sunset boulevard', '22222222', 0.2);</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SELECT * FROM `customers`;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INSERT INTO `rental_records` VALUES</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'SBA1111A', 1001, '2012-01-01', '2012-01-21',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'SBA1111A', 1001, '2012-02-01', '2012-02-05',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'GA5555E',  1003, '2012-01-05', '2012-01-31', NULL),</a:t>
            </a:r>
            <a:endParaRPr sz="16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IN" sz="1600">
                <a:solidFill>
                  <a:schemeClr val="dk1"/>
                </a:solidFill>
                <a:latin typeface="Courier New"/>
                <a:ea typeface="Courier New"/>
                <a:cs typeface="Courier New"/>
                <a:sym typeface="Courier New"/>
              </a:rPr>
              <a:t>  (NULL, 'GA6666F',  1004, '2012-01-20', '2012-02-20', NULL);</a:t>
            </a:r>
            <a:endParaRPr sz="1600">
              <a:solidFill>
                <a:schemeClr val="dk1"/>
              </a:solidFill>
              <a:latin typeface="Arial"/>
              <a:ea typeface="Arial"/>
              <a:cs typeface="Arial"/>
              <a:sym typeface="Arial"/>
            </a:endParaRPr>
          </a:p>
          <a:p>
            <a:pPr marL="0" marR="0" lvl="0" indent="0" algn="just" rtl="0">
              <a:lnSpc>
                <a:spcPct val="131000"/>
              </a:lnSpc>
              <a:spcBef>
                <a:spcPts val="400"/>
              </a:spcBef>
              <a:spcAft>
                <a:spcPts val="0"/>
              </a:spcAft>
              <a:buNone/>
            </a:pPr>
            <a:r>
              <a:rPr lang="en-IN" sz="1600">
                <a:solidFill>
                  <a:schemeClr val="dk1"/>
                </a:solidFill>
                <a:latin typeface="Courier New"/>
                <a:ea typeface="Courier New"/>
                <a:cs typeface="Courier New"/>
                <a:sym typeface="Courier New"/>
              </a:rPr>
              <a:t>SELECT * FROM `rental_records`;</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89" descr="Database diagram"/>
          <p:cNvPicPr preferRelativeResize="0"/>
          <p:nvPr/>
        </p:nvPicPr>
        <p:blipFill rotWithShape="1">
          <a:blip r:embed="rId3">
            <a:alphaModFix/>
          </a:blip>
          <a:srcRect/>
          <a:stretch/>
        </p:blipFill>
        <p:spPr>
          <a:xfrm>
            <a:off x="0" y="424732"/>
            <a:ext cx="12192000" cy="6433268"/>
          </a:xfrm>
          <a:prstGeom prst="rect">
            <a:avLst/>
          </a:prstGeom>
          <a:noFill/>
          <a:ln>
            <a:noFill/>
          </a:ln>
        </p:spPr>
      </p:pic>
      <p:sp>
        <p:nvSpPr>
          <p:cNvPr id="565" name="Google Shape;565;p89"/>
          <p:cNvSpPr/>
          <p:nvPr/>
        </p:nvSpPr>
        <p:spPr>
          <a:xfrm>
            <a:off x="0" y="0"/>
            <a:ext cx="4013687" cy="42473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800" b="1">
                <a:solidFill>
                  <a:srgbClr val="0A8464"/>
                </a:solidFill>
                <a:latin typeface="Verdana"/>
                <a:ea typeface="Verdana"/>
                <a:cs typeface="Verdana"/>
                <a:sym typeface="Verdana"/>
              </a:rPr>
              <a:t>Product Sales Database</a:t>
            </a:r>
            <a:endParaRPr sz="1600" b="1">
              <a:solidFill>
                <a:srgbClr val="66666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10270</Words>
  <Application>Microsoft Office PowerPoint</Application>
  <PresentationFormat>Widescreen</PresentationFormat>
  <Paragraphs>1427</Paragraphs>
  <Slides>92</Slides>
  <Notes>92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Courier New</vt:lpstr>
      <vt:lpstr>Trebuchet MS</vt:lpstr>
      <vt:lpstr>Verdana</vt:lpstr>
      <vt:lpstr>Office Theme</vt:lpstr>
      <vt:lpstr>MariaDB  for Developers</vt:lpstr>
      <vt:lpstr>Summary of MariaDB  Commands</vt:lpstr>
      <vt:lpstr>PowerPoint Presentation</vt:lpstr>
      <vt:lpstr>PowerPoint Presentation</vt:lpstr>
      <vt:lpstr>Introduction to MariaDB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One-to-one Relationship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MariaDB  for Developers</dc:title>
  <dc:creator>sanjai le</dc:creator>
  <cp:lastModifiedBy>Abridge Solutions</cp:lastModifiedBy>
  <cp:revision>1</cp:revision>
  <dcterms:created xsi:type="dcterms:W3CDTF">2019-07-25T11:30:02Z</dcterms:created>
  <dcterms:modified xsi:type="dcterms:W3CDTF">2019-08-05T13:52:14Z</dcterms:modified>
</cp:coreProperties>
</file>