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1934aa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1934aa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1934aa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1934aa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934aa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934aa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934aa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934aa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1934aa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1934aa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1934aa0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1934aa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1934aa0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1934aa0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arrays,until,break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2A2A"/>
                </a:solidFill>
                <a:latin typeface="Oswald"/>
                <a:ea typeface="Oswald"/>
                <a:cs typeface="Oswald"/>
                <a:sym typeface="Oswald"/>
              </a:rPr>
              <a:t>Arrays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Referred as elements.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elements are referenced by their reference number.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reference number must be a positive integer.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first number within an array is always "0" zero unless you specify a different number.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# Array Example</a:t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test=(one two three four five)</a:t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${test[0]}</a:t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${test[1]}</a:t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${test[2]}</a:t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${test[3]}</a:t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${test[4]}</a:t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${test[*]}</a:t>
            </a:r>
            <a:endParaRPr b="1" sz="12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Elements to Array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# Array Example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test=(one two three four five)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${test[0]}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${test[1]}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${test[2]}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${test[3]}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${test[4]}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${test[*]}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test[5]=six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echo ${test[*]}</a:t>
            </a:r>
            <a:endParaRPr b="1" sz="140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</a:rPr>
              <a:t>Delete An Array Element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D1D"/>
                </a:solidFill>
                <a:latin typeface="Verdana"/>
                <a:ea typeface="Verdana"/>
                <a:cs typeface="Verdana"/>
                <a:sym typeface="Verdana"/>
              </a:rPr>
              <a:t>$test_array=(tom sam jack)</a:t>
            </a:r>
            <a:endParaRPr sz="1050">
              <a:solidFill>
                <a:srgbClr val="1F1D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D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D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F1D1D"/>
                </a:solidFill>
                <a:latin typeface="Verdana"/>
                <a:ea typeface="Verdana"/>
                <a:cs typeface="Verdana"/>
                <a:sym typeface="Verdana"/>
              </a:rPr>
              <a:t>$unset test_array[2]</a:t>
            </a:r>
            <a:endParaRPr sz="1050">
              <a:solidFill>
                <a:srgbClr val="1F1D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loop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while loop is used where you need to execute a set of commands while some condition is true.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need to execute a set of commands until a condition is true.</a:t>
            </a:r>
            <a:endParaRPr sz="1000">
              <a:solidFill>
                <a:srgbClr val="8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80000"/>
                </a:solidFill>
              </a:rPr>
              <a:t>#!/bin/bash</a:t>
            </a:r>
            <a:endParaRPr sz="1400">
              <a:solidFill>
                <a:srgbClr val="8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</a:rPr>
              <a:t>count</a:t>
            </a:r>
            <a:r>
              <a:rPr lang="en" sz="1400">
                <a:solidFill>
                  <a:srgbClr val="666600"/>
                </a:solidFill>
              </a:rPr>
              <a:t>=</a:t>
            </a:r>
            <a:r>
              <a:rPr lang="en" sz="1400">
                <a:solidFill>
                  <a:srgbClr val="006666"/>
                </a:solidFill>
              </a:rPr>
              <a:t>0</a:t>
            </a:r>
            <a:endParaRPr sz="1400">
              <a:solidFill>
                <a:srgbClr val="0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8"/>
                </a:solidFill>
              </a:rPr>
              <a:t>until</a:t>
            </a:r>
            <a:r>
              <a:rPr lang="en" sz="1400">
                <a:solidFill>
                  <a:srgbClr val="313131"/>
                </a:solidFill>
              </a:rPr>
              <a:t> </a:t>
            </a:r>
            <a:r>
              <a:rPr lang="en" sz="1400">
                <a:solidFill>
                  <a:srgbClr val="666600"/>
                </a:solidFill>
              </a:rPr>
              <a:t>[</a:t>
            </a:r>
            <a:r>
              <a:rPr lang="en" sz="1400">
                <a:solidFill>
                  <a:srgbClr val="313131"/>
                </a:solidFill>
              </a:rPr>
              <a:t> </a:t>
            </a:r>
            <a:r>
              <a:rPr lang="en" sz="1400">
                <a:solidFill>
                  <a:srgbClr val="666600"/>
                </a:solidFill>
              </a:rPr>
              <a:t>!</a:t>
            </a:r>
            <a:r>
              <a:rPr lang="en" sz="1400">
                <a:solidFill>
                  <a:srgbClr val="313131"/>
                </a:solidFill>
              </a:rPr>
              <a:t> $count </a:t>
            </a:r>
            <a:r>
              <a:rPr lang="en" sz="1400">
                <a:solidFill>
                  <a:srgbClr val="666600"/>
                </a:solidFill>
              </a:rPr>
              <a:t>-</a:t>
            </a:r>
            <a:r>
              <a:rPr lang="en" sz="1400">
                <a:solidFill>
                  <a:srgbClr val="313131"/>
                </a:solidFill>
              </a:rPr>
              <a:t>lt </a:t>
            </a:r>
            <a:r>
              <a:rPr lang="en" sz="1400">
                <a:solidFill>
                  <a:srgbClr val="006666"/>
                </a:solidFill>
              </a:rPr>
              <a:t>10</a:t>
            </a:r>
            <a:r>
              <a:rPr lang="en" sz="1400">
                <a:solidFill>
                  <a:srgbClr val="313131"/>
                </a:solidFill>
              </a:rPr>
              <a:t> </a:t>
            </a:r>
            <a:r>
              <a:rPr lang="en" sz="1400">
                <a:solidFill>
                  <a:srgbClr val="666600"/>
                </a:solidFill>
              </a:rPr>
              <a:t>]</a:t>
            </a:r>
            <a:endParaRPr sz="1400">
              <a:solidFill>
                <a:srgbClr val="666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8"/>
                </a:solidFill>
              </a:rPr>
              <a:t>do</a:t>
            </a:r>
            <a:endParaRPr sz="1400">
              <a:solidFill>
                <a:srgbClr val="0000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</a:rPr>
              <a:t>   echo $count</a:t>
            </a:r>
            <a:endParaRPr sz="1400">
              <a:solidFill>
                <a:srgbClr val="3131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</a:rPr>
              <a:t>  count</a:t>
            </a:r>
            <a:r>
              <a:rPr lang="en" sz="1400">
                <a:solidFill>
                  <a:srgbClr val="666600"/>
                </a:solidFill>
              </a:rPr>
              <a:t>=</a:t>
            </a:r>
            <a:r>
              <a:rPr lang="en" sz="1400">
                <a:solidFill>
                  <a:srgbClr val="008800"/>
                </a:solidFill>
              </a:rPr>
              <a:t>`expr $count + 1`</a:t>
            </a:r>
            <a:endParaRPr sz="1400">
              <a:solidFill>
                <a:srgbClr val="008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88"/>
                </a:solidFill>
              </a:rPr>
              <a:t>done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48750"/>
              </a:lnSpc>
              <a:spcBef>
                <a:spcPts val="4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21214"/>
                </a:solidFill>
                <a:latin typeface="Verdana"/>
                <a:ea typeface="Verdana"/>
                <a:cs typeface="Verdana"/>
                <a:sym typeface="Verdana"/>
              </a:rPr>
              <a:t>The break Statement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break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 is used to terminate the execution of the entire loop, after completing the execution of all of the lines of code up to the break statement.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80000"/>
                </a:solidFill>
              </a:rPr>
              <a:t>#!/bin/bash</a:t>
            </a:r>
            <a:endParaRPr sz="1400">
              <a:solidFill>
                <a:srgbClr val="8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</a:rPr>
              <a:t>a</a:t>
            </a:r>
            <a:r>
              <a:rPr lang="en" sz="1400">
                <a:solidFill>
                  <a:srgbClr val="666600"/>
                </a:solidFill>
              </a:rPr>
              <a:t>=</a:t>
            </a:r>
            <a:r>
              <a:rPr lang="en" sz="1400">
                <a:solidFill>
                  <a:srgbClr val="006666"/>
                </a:solidFill>
              </a:rPr>
              <a:t>0</a:t>
            </a:r>
            <a:endParaRPr sz="1400">
              <a:solidFill>
                <a:srgbClr val="0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8"/>
                </a:solidFill>
              </a:rPr>
              <a:t>while</a:t>
            </a:r>
            <a:r>
              <a:rPr lang="en" sz="1400">
                <a:solidFill>
                  <a:srgbClr val="313131"/>
                </a:solidFill>
              </a:rPr>
              <a:t> </a:t>
            </a:r>
            <a:r>
              <a:rPr lang="en" sz="1400">
                <a:solidFill>
                  <a:srgbClr val="666600"/>
                </a:solidFill>
              </a:rPr>
              <a:t>[</a:t>
            </a:r>
            <a:r>
              <a:rPr lang="en" sz="1400">
                <a:solidFill>
                  <a:srgbClr val="313131"/>
                </a:solidFill>
              </a:rPr>
              <a:t> $a </a:t>
            </a:r>
            <a:r>
              <a:rPr lang="en" sz="1400">
                <a:solidFill>
                  <a:srgbClr val="666600"/>
                </a:solidFill>
              </a:rPr>
              <a:t>-</a:t>
            </a:r>
            <a:r>
              <a:rPr lang="en" sz="1400">
                <a:solidFill>
                  <a:srgbClr val="313131"/>
                </a:solidFill>
              </a:rPr>
              <a:t>lt </a:t>
            </a:r>
            <a:r>
              <a:rPr lang="en" sz="1400">
                <a:solidFill>
                  <a:srgbClr val="006666"/>
                </a:solidFill>
              </a:rPr>
              <a:t>10</a:t>
            </a:r>
            <a:r>
              <a:rPr lang="en" sz="1400">
                <a:solidFill>
                  <a:srgbClr val="313131"/>
                </a:solidFill>
              </a:rPr>
              <a:t> </a:t>
            </a:r>
            <a:r>
              <a:rPr lang="en" sz="1400">
                <a:solidFill>
                  <a:srgbClr val="666600"/>
                </a:solidFill>
              </a:rPr>
              <a:t>]</a:t>
            </a:r>
            <a:endParaRPr sz="1400">
              <a:solidFill>
                <a:srgbClr val="666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8"/>
                </a:solidFill>
              </a:rPr>
              <a:t>do</a:t>
            </a:r>
            <a:endParaRPr sz="1400">
              <a:solidFill>
                <a:srgbClr val="0000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</a:rPr>
              <a:t>   echo $a</a:t>
            </a:r>
            <a:endParaRPr sz="1400">
              <a:solidFill>
                <a:srgbClr val="3131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</a:rPr>
              <a:t>   </a:t>
            </a:r>
            <a:r>
              <a:rPr lang="en" sz="1400">
                <a:solidFill>
                  <a:srgbClr val="000088"/>
                </a:solidFill>
              </a:rPr>
              <a:t>if</a:t>
            </a:r>
            <a:r>
              <a:rPr lang="en" sz="1400">
                <a:solidFill>
                  <a:srgbClr val="313131"/>
                </a:solidFill>
              </a:rPr>
              <a:t> </a:t>
            </a:r>
            <a:r>
              <a:rPr lang="en" sz="1400">
                <a:solidFill>
                  <a:srgbClr val="666600"/>
                </a:solidFill>
              </a:rPr>
              <a:t>[</a:t>
            </a:r>
            <a:r>
              <a:rPr lang="en" sz="1400">
                <a:solidFill>
                  <a:srgbClr val="313131"/>
                </a:solidFill>
              </a:rPr>
              <a:t> $a </a:t>
            </a:r>
            <a:r>
              <a:rPr lang="en" sz="1400">
                <a:solidFill>
                  <a:srgbClr val="666600"/>
                </a:solidFill>
              </a:rPr>
              <a:t>-</a:t>
            </a:r>
            <a:r>
              <a:rPr lang="en" sz="1400">
                <a:solidFill>
                  <a:srgbClr val="313131"/>
                </a:solidFill>
              </a:rPr>
              <a:t>eq </a:t>
            </a:r>
            <a:r>
              <a:rPr lang="en" sz="1400">
                <a:solidFill>
                  <a:srgbClr val="006666"/>
                </a:solidFill>
              </a:rPr>
              <a:t>5</a:t>
            </a:r>
            <a:r>
              <a:rPr lang="en" sz="1400">
                <a:solidFill>
                  <a:srgbClr val="313131"/>
                </a:solidFill>
              </a:rPr>
              <a:t> </a:t>
            </a:r>
            <a:r>
              <a:rPr lang="en" sz="1400">
                <a:solidFill>
                  <a:srgbClr val="666600"/>
                </a:solidFill>
              </a:rPr>
              <a:t>]</a:t>
            </a:r>
            <a:endParaRPr sz="1400">
              <a:solidFill>
                <a:srgbClr val="666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</a:rPr>
              <a:t>   </a:t>
            </a:r>
            <a:r>
              <a:rPr lang="en" sz="1400">
                <a:solidFill>
                  <a:srgbClr val="000088"/>
                </a:solidFill>
              </a:rPr>
              <a:t>then</a:t>
            </a:r>
            <a:endParaRPr sz="1400">
              <a:solidFill>
                <a:srgbClr val="0000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</a:rPr>
              <a:t>  	</a:t>
            </a:r>
            <a:r>
              <a:rPr lang="en" sz="1400">
                <a:solidFill>
                  <a:srgbClr val="000088"/>
                </a:solidFill>
              </a:rPr>
              <a:t>break</a:t>
            </a:r>
            <a:endParaRPr sz="1400">
              <a:solidFill>
                <a:srgbClr val="0000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</a:rPr>
              <a:t>   </a:t>
            </a:r>
            <a:r>
              <a:rPr lang="en" sz="1400">
                <a:solidFill>
                  <a:srgbClr val="000088"/>
                </a:solidFill>
              </a:rPr>
              <a:t>fi</a:t>
            </a:r>
            <a:endParaRPr sz="1400">
              <a:solidFill>
                <a:srgbClr val="0000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</a:rPr>
              <a:t>   a</a:t>
            </a:r>
            <a:r>
              <a:rPr lang="en" sz="1400">
                <a:solidFill>
                  <a:srgbClr val="666600"/>
                </a:solidFill>
              </a:rPr>
              <a:t>=</a:t>
            </a:r>
            <a:r>
              <a:rPr lang="en" sz="1400">
                <a:solidFill>
                  <a:srgbClr val="008800"/>
                </a:solidFill>
              </a:rPr>
              <a:t>`expr $a + 1`</a:t>
            </a:r>
            <a:endParaRPr sz="1400">
              <a:solidFill>
                <a:srgbClr val="008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88"/>
                </a:solidFill>
              </a:rPr>
              <a:t>done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continue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 is similar to the </a:t>
            </a:r>
            <a:r>
              <a:rPr b="1"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break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command, except that it causes the current iteration of the loop to exit, rather than the entire loop.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80000"/>
                </a:solidFill>
              </a:rPr>
              <a:t>#!/bin/bash</a:t>
            </a:r>
            <a:endParaRPr sz="1200">
              <a:solidFill>
                <a:srgbClr val="8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131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</a:rPr>
              <a:t>NUMS</a:t>
            </a:r>
            <a:r>
              <a:rPr lang="en" sz="1200">
                <a:solidFill>
                  <a:srgbClr val="666600"/>
                </a:solidFill>
              </a:rPr>
              <a:t>=</a:t>
            </a:r>
            <a:r>
              <a:rPr lang="en" sz="1200">
                <a:solidFill>
                  <a:srgbClr val="008800"/>
                </a:solidFill>
              </a:rPr>
              <a:t>"1 2 3 4 5 6 7"</a:t>
            </a:r>
            <a:endParaRPr sz="1200">
              <a:solidFill>
                <a:srgbClr val="008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131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88"/>
                </a:solidFill>
              </a:rPr>
              <a:t>for</a:t>
            </a:r>
            <a:r>
              <a:rPr lang="en" sz="1200">
                <a:solidFill>
                  <a:srgbClr val="313131"/>
                </a:solidFill>
              </a:rPr>
              <a:t> NUM </a:t>
            </a:r>
            <a:r>
              <a:rPr lang="en" sz="1200">
                <a:solidFill>
                  <a:srgbClr val="000088"/>
                </a:solidFill>
              </a:rPr>
              <a:t>in</a:t>
            </a:r>
            <a:r>
              <a:rPr lang="en" sz="1200">
                <a:solidFill>
                  <a:srgbClr val="313131"/>
                </a:solidFill>
              </a:rPr>
              <a:t> $NUMS</a:t>
            </a:r>
            <a:endParaRPr sz="1200">
              <a:solidFill>
                <a:srgbClr val="3131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88"/>
                </a:solidFill>
              </a:rPr>
              <a:t>do</a:t>
            </a:r>
            <a:endParaRPr sz="1200">
              <a:solidFill>
                <a:srgbClr val="0000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</a:rPr>
              <a:t>   Q</a:t>
            </a:r>
            <a:r>
              <a:rPr lang="en" sz="1200">
                <a:solidFill>
                  <a:srgbClr val="666600"/>
                </a:solidFill>
              </a:rPr>
              <a:t>=</a:t>
            </a:r>
            <a:r>
              <a:rPr lang="en" sz="1200">
                <a:solidFill>
                  <a:srgbClr val="008800"/>
                </a:solidFill>
              </a:rPr>
              <a:t>`expr $NUM % 2`</a:t>
            </a:r>
            <a:endParaRPr sz="1200">
              <a:solidFill>
                <a:srgbClr val="008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</a:rPr>
              <a:t>   </a:t>
            </a:r>
            <a:r>
              <a:rPr lang="en" sz="1200">
                <a:solidFill>
                  <a:srgbClr val="000088"/>
                </a:solidFill>
              </a:rPr>
              <a:t>if</a:t>
            </a:r>
            <a:r>
              <a:rPr lang="en" sz="1200">
                <a:solidFill>
                  <a:srgbClr val="313131"/>
                </a:solidFill>
              </a:rPr>
              <a:t> </a:t>
            </a:r>
            <a:r>
              <a:rPr lang="en" sz="1200">
                <a:solidFill>
                  <a:srgbClr val="666600"/>
                </a:solidFill>
              </a:rPr>
              <a:t>[</a:t>
            </a:r>
            <a:r>
              <a:rPr lang="en" sz="1200">
                <a:solidFill>
                  <a:srgbClr val="313131"/>
                </a:solidFill>
              </a:rPr>
              <a:t> $Q </a:t>
            </a:r>
            <a:r>
              <a:rPr lang="en" sz="1200">
                <a:solidFill>
                  <a:srgbClr val="666600"/>
                </a:solidFill>
              </a:rPr>
              <a:t>-</a:t>
            </a:r>
            <a:r>
              <a:rPr lang="en" sz="1200">
                <a:solidFill>
                  <a:srgbClr val="313131"/>
                </a:solidFill>
              </a:rPr>
              <a:t>eq </a:t>
            </a:r>
            <a:r>
              <a:rPr lang="en" sz="1200">
                <a:solidFill>
                  <a:srgbClr val="006666"/>
                </a:solidFill>
              </a:rPr>
              <a:t>0</a:t>
            </a:r>
            <a:r>
              <a:rPr lang="en" sz="1200">
                <a:solidFill>
                  <a:srgbClr val="313131"/>
                </a:solidFill>
              </a:rPr>
              <a:t> </a:t>
            </a:r>
            <a:r>
              <a:rPr lang="en" sz="1200">
                <a:solidFill>
                  <a:srgbClr val="666600"/>
                </a:solidFill>
              </a:rPr>
              <a:t>]</a:t>
            </a:r>
            <a:endParaRPr sz="1200">
              <a:solidFill>
                <a:srgbClr val="666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</a:rPr>
              <a:t>   </a:t>
            </a:r>
            <a:r>
              <a:rPr lang="en" sz="1200">
                <a:solidFill>
                  <a:srgbClr val="000088"/>
                </a:solidFill>
              </a:rPr>
              <a:t>then</a:t>
            </a:r>
            <a:endParaRPr sz="1200">
              <a:solidFill>
                <a:srgbClr val="0000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</a:rPr>
              <a:t>  	echo </a:t>
            </a:r>
            <a:r>
              <a:rPr lang="en" sz="1200">
                <a:solidFill>
                  <a:srgbClr val="008800"/>
                </a:solidFill>
              </a:rPr>
              <a:t>"Number is an even number!!"</a:t>
            </a:r>
            <a:endParaRPr sz="1200">
              <a:solidFill>
                <a:srgbClr val="008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</a:rPr>
              <a:t>  	</a:t>
            </a:r>
            <a:r>
              <a:rPr lang="en" sz="1200">
                <a:solidFill>
                  <a:srgbClr val="000088"/>
                </a:solidFill>
              </a:rPr>
              <a:t>continue</a:t>
            </a:r>
            <a:endParaRPr sz="1200">
              <a:solidFill>
                <a:srgbClr val="0000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</a:rPr>
              <a:t>   </a:t>
            </a:r>
            <a:r>
              <a:rPr lang="en" sz="1200">
                <a:solidFill>
                  <a:srgbClr val="000088"/>
                </a:solidFill>
              </a:rPr>
              <a:t>fi</a:t>
            </a:r>
            <a:endParaRPr sz="1200">
              <a:solidFill>
                <a:srgbClr val="0000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</a:rPr>
              <a:t>   echo </a:t>
            </a:r>
            <a:r>
              <a:rPr lang="en" sz="1200">
                <a:solidFill>
                  <a:srgbClr val="008800"/>
                </a:solidFill>
              </a:rPr>
              <a:t>"Found odd number"</a:t>
            </a:r>
            <a:endParaRPr sz="1200">
              <a:solidFill>
                <a:srgbClr val="008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88"/>
                </a:solidFill>
              </a:rPr>
              <a:t>done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