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h4F5KLPXEIf+mH5deiRyvWOxCQ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1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0"/>
          <p:cNvSpPr txBox="1"/>
          <p:nvPr>
            <p:ph type="title"/>
          </p:nvPr>
        </p:nvSpPr>
        <p:spPr>
          <a:xfrm>
            <a:off x="609600" y="609600"/>
            <a:ext cx="6347714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0"/>
          <p:cNvSpPr txBox="1"/>
          <p:nvPr>
            <p:ph idx="1" type="body"/>
          </p:nvPr>
        </p:nvSpPr>
        <p:spPr>
          <a:xfrm>
            <a:off x="609600" y="4470400"/>
            <a:ext cx="6347714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40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0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0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1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1"/>
          <p:cNvSpPr txBox="1"/>
          <p:nvPr>
            <p:ph idx="1" type="body"/>
          </p:nvPr>
        </p:nvSpPr>
        <p:spPr>
          <a:xfrm>
            <a:off x="1101074" y="3632200"/>
            <a:ext cx="54198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41"/>
          <p:cNvSpPr txBox="1"/>
          <p:nvPr>
            <p:ph idx="2" type="body"/>
          </p:nvPr>
        </p:nvSpPr>
        <p:spPr>
          <a:xfrm>
            <a:off x="609598" y="4470400"/>
            <a:ext cx="6347715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41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1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1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3" name="Google Shape;103;p41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41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2"/>
          <p:cNvSpPr txBox="1"/>
          <p:nvPr>
            <p:ph type="title"/>
          </p:nvPr>
        </p:nvSpPr>
        <p:spPr>
          <a:xfrm>
            <a:off x="609598" y="1931988"/>
            <a:ext cx="6347715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2"/>
          <p:cNvSpPr txBox="1"/>
          <p:nvPr>
            <p:ph idx="1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42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2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3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3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43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43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3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3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8" name="Google Shape;118;p4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43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4"/>
          <p:cNvSpPr txBox="1"/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4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44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44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4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4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5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5"/>
          <p:cNvSpPr txBox="1"/>
          <p:nvPr>
            <p:ph idx="1" type="body"/>
          </p:nvPr>
        </p:nvSpPr>
        <p:spPr>
          <a:xfrm rot="5400000">
            <a:off x="1843070" y="927120"/>
            <a:ext cx="3880773" cy="6347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45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5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5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6"/>
          <p:cNvSpPr txBox="1"/>
          <p:nvPr>
            <p:ph type="title"/>
          </p:nvPr>
        </p:nvSpPr>
        <p:spPr>
          <a:xfrm rot="5400000">
            <a:off x="3840993" y="2745919"/>
            <a:ext cx="5251451" cy="978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6"/>
          <p:cNvSpPr txBox="1"/>
          <p:nvPr>
            <p:ph idx="1" type="body"/>
          </p:nvPr>
        </p:nvSpPr>
        <p:spPr>
          <a:xfrm rot="5400000">
            <a:off x="581386" y="637812"/>
            <a:ext cx="5251451" cy="5195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46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6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2"/>
          <p:cNvSpPr txBox="1"/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3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34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39" name="Google Shape;39;p34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" name="Google Shape;40;p34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" name="Google Shape;41;p34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4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4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4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45" name="Google Shape;45;p34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4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4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4"/>
            <p:cNvSpPr/>
            <p:nvPr/>
          </p:nvSpPr>
          <p:spPr>
            <a:xfrm>
              <a:off x="-8466" y="-8468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49" name="Google Shape;49;p34"/>
          <p:cNvSpPr txBox="1"/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4"/>
          <p:cNvSpPr txBox="1"/>
          <p:nvPr>
            <p:ph idx="1" type="subTitle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" type="body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35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5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5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6"/>
          <p:cNvSpPr txBox="1"/>
          <p:nvPr>
            <p:ph type="title"/>
          </p:nvPr>
        </p:nvSpPr>
        <p:spPr>
          <a:xfrm>
            <a:off x="609600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6"/>
          <p:cNvSpPr txBox="1"/>
          <p:nvPr>
            <p:ph idx="1" type="body"/>
          </p:nvPr>
        </p:nvSpPr>
        <p:spPr>
          <a:xfrm>
            <a:off x="609600" y="2160589"/>
            <a:ext cx="3088109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3" name="Google Shape;63;p36"/>
          <p:cNvSpPr txBox="1"/>
          <p:nvPr>
            <p:ph idx="2" type="body"/>
          </p:nvPr>
        </p:nvSpPr>
        <p:spPr>
          <a:xfrm>
            <a:off x="3869204" y="2160590"/>
            <a:ext cx="3088110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4" name="Google Shape;64;p36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6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7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7"/>
          <p:cNvSpPr txBox="1"/>
          <p:nvPr>
            <p:ph idx="1" type="body"/>
          </p:nvPr>
        </p:nvSpPr>
        <p:spPr>
          <a:xfrm>
            <a:off x="609599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0" name="Google Shape;70;p37"/>
          <p:cNvSpPr txBox="1"/>
          <p:nvPr>
            <p:ph idx="2" type="body"/>
          </p:nvPr>
        </p:nvSpPr>
        <p:spPr>
          <a:xfrm>
            <a:off x="609599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3" type="body"/>
          </p:nvPr>
        </p:nvSpPr>
        <p:spPr>
          <a:xfrm>
            <a:off x="3866640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2" name="Google Shape;72;p37"/>
          <p:cNvSpPr txBox="1"/>
          <p:nvPr>
            <p:ph idx="4" type="body"/>
          </p:nvPr>
        </p:nvSpPr>
        <p:spPr>
          <a:xfrm>
            <a:off x="3866640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3" name="Google Shape;73;p37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/>
          <p:nvPr>
            <p:ph type="title"/>
          </p:nvPr>
        </p:nvSpPr>
        <p:spPr>
          <a:xfrm>
            <a:off x="609599" y="1498604"/>
            <a:ext cx="2790182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" type="body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2" type="body"/>
          </p:nvPr>
        </p:nvSpPr>
        <p:spPr>
          <a:xfrm>
            <a:off x="609599" y="2777069"/>
            <a:ext cx="2790182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/>
        </p:txBody>
      </p:sp>
      <p:sp>
        <p:nvSpPr>
          <p:cNvPr id="80" name="Google Shape;80;p38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9"/>
          <p:cNvSpPr txBox="1"/>
          <p:nvPr>
            <p:ph type="title"/>
          </p:nvPr>
        </p:nvSpPr>
        <p:spPr>
          <a:xfrm>
            <a:off x="609599" y="4800600"/>
            <a:ext cx="634771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9"/>
          <p:cNvSpPr/>
          <p:nvPr>
            <p:ph idx="2" type="pic"/>
          </p:nvPr>
        </p:nvSpPr>
        <p:spPr>
          <a:xfrm>
            <a:off x="609599" y="609600"/>
            <a:ext cx="6347714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39"/>
          <p:cNvSpPr txBox="1"/>
          <p:nvPr>
            <p:ph idx="1" type="body"/>
          </p:nvPr>
        </p:nvSpPr>
        <p:spPr>
          <a:xfrm>
            <a:off x="609599" y="5367338"/>
            <a:ext cx="6347714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39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9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9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0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Google Shape;7;p30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" name="Google Shape;8;p30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30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" name="Google Shape;10;p30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30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30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30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30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30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0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30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30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30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30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30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>
            <p:ph type="title"/>
          </p:nvPr>
        </p:nvSpPr>
        <p:spPr>
          <a:xfrm>
            <a:off x="1906270" y="313690"/>
            <a:ext cx="53213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IN" sz="4000"/>
              <a:t>Where is Linux Used?</a:t>
            </a:r>
            <a:endParaRPr sz="4000"/>
          </a:p>
        </p:txBody>
      </p:sp>
      <p:sp>
        <p:nvSpPr>
          <p:cNvPr id="144" name="Google Shape;144;p5"/>
          <p:cNvSpPr txBox="1"/>
          <p:nvPr/>
        </p:nvSpPr>
        <p:spPr>
          <a:xfrm>
            <a:off x="8656319" y="6642834"/>
            <a:ext cx="240665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11-</a:t>
            </a:r>
            <a:fld id="{00000000-1234-1234-1234-123412341234}" type="slidenum">
              <a:rPr lang="en-IN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901700" y="2772409"/>
            <a:ext cx="7024370" cy="1971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725">
            <a:spAutoFit/>
          </a:bodyPr>
          <a:lstStyle/>
          <a:p>
            <a:pPr indent="-231140" lvl="0" marL="243840" marR="21590" rtl="0" algn="l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♣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75% of respondents were already using Linux and  another 14% were evaluating it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3650"/>
              <a:buFont typeface="Noto Sans Symbols"/>
              <a:buNone/>
            </a:pPr>
            <a:r>
              <a:t/>
            </a:r>
            <a:endParaRPr sz="3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1140" lvl="0" marL="243840" marR="508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♣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43% of all web sites use Linux servers running the  Apache Web server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 txBox="1"/>
          <p:nvPr>
            <p:ph type="title"/>
          </p:nvPr>
        </p:nvSpPr>
        <p:spPr>
          <a:xfrm>
            <a:off x="763269" y="313690"/>
            <a:ext cx="760475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IN" sz="4000"/>
              <a:t>Working with Basic Commands</a:t>
            </a:r>
            <a:endParaRPr sz="4000"/>
          </a:p>
        </p:txBody>
      </p:sp>
      <p:sp>
        <p:nvSpPr>
          <p:cNvPr id="212" name="Google Shape;212;p1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13" name="Google Shape;213;p16"/>
          <p:cNvSpPr txBox="1"/>
          <p:nvPr/>
        </p:nvSpPr>
        <p:spPr>
          <a:xfrm>
            <a:off x="417830" y="1840229"/>
            <a:ext cx="691769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-a – Listing of normal files/dirs and as well as hidden files/dirs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6"/>
          <p:cNvSpPr txBox="1"/>
          <p:nvPr/>
        </p:nvSpPr>
        <p:spPr>
          <a:xfrm>
            <a:off x="417830" y="4083050"/>
            <a:ext cx="5859780" cy="1316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-r – Print the output in reverse order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 – Print the output in based on time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-h – Print the file/dir sizes in human-readable format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 – Print the file/dir output line by line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762000" y="2437129"/>
            <a:ext cx="7924800" cy="13500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 txBox="1"/>
          <p:nvPr>
            <p:ph type="title"/>
          </p:nvPr>
        </p:nvSpPr>
        <p:spPr>
          <a:xfrm>
            <a:off x="763269" y="313690"/>
            <a:ext cx="760475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IN" sz="4000"/>
              <a:t>Working with Basic Commands</a:t>
            </a:r>
            <a:endParaRPr sz="4000"/>
          </a:p>
        </p:txBody>
      </p:sp>
      <p:sp>
        <p:nvSpPr>
          <p:cNvPr id="221" name="Google Shape;221;p17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22" name="Google Shape;222;p17"/>
          <p:cNvSpPr txBox="1"/>
          <p:nvPr/>
        </p:nvSpPr>
        <p:spPr>
          <a:xfrm>
            <a:off x="754380" y="1480820"/>
            <a:ext cx="7618730" cy="4803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31140" lvl="0" marL="243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C4FF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man – manual pages for commands or help for the commands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34C4FF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1140" lvl="0" marL="243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C4FF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:- man ls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140" lvl="0" marL="243840" marR="5080" rtl="0" algn="l">
              <a:lnSpc>
                <a:spcPct val="108000"/>
              </a:lnSpc>
              <a:spcBef>
                <a:spcPts val="660"/>
              </a:spcBef>
              <a:spcAft>
                <a:spcPts val="0"/>
              </a:spcAft>
              <a:buClr>
                <a:srgbClr val="34C4FF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will be no. of pages…. To view the information line wise or  page wise follow these…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34C4FF"/>
              </a:buClr>
              <a:buSzPts val="2750"/>
              <a:buFont typeface="Arial"/>
              <a:buNone/>
            </a:pPr>
            <a:r>
              <a:t/>
            </a:r>
            <a:endParaRPr sz="2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1140" lvl="0" marL="243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C4FF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see the output line by line press “Enter “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140" lvl="0" marL="24384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34C4FF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see the output page by page press “Spacebar”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140" lvl="0" marL="24384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34C4FF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quit from the manual page press the “q” key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34C4FF"/>
              </a:buClr>
              <a:buSzPts val="3050"/>
              <a:buFont typeface="Arial"/>
              <a:buNone/>
            </a:pPr>
            <a:r>
              <a:t/>
            </a:r>
            <a:endParaRPr sz="3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1140" lvl="0" marL="243840" marR="230504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34C4FF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above three options are useful in all other Unix commands,  whenever this kind of scenario occurs.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34C4FF"/>
              </a:buClr>
              <a:buSzPts val="2750"/>
              <a:buFont typeface="Arial"/>
              <a:buNone/>
            </a:pPr>
            <a:r>
              <a:t/>
            </a:r>
            <a:endParaRPr sz="2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1140" lvl="0" marL="243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C4FF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clear – to clear the screen.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/>
          <p:nvPr>
            <p:ph type="title"/>
          </p:nvPr>
        </p:nvSpPr>
        <p:spPr>
          <a:xfrm>
            <a:off x="763269" y="313690"/>
            <a:ext cx="760475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IN" sz="4000"/>
              <a:t>Working with Basic Commands</a:t>
            </a:r>
            <a:endParaRPr sz="4000"/>
          </a:p>
        </p:txBody>
      </p:sp>
      <p:sp>
        <p:nvSpPr>
          <p:cNvPr id="228" name="Google Shape;228;p18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29" name="Google Shape;229;p18"/>
          <p:cNvSpPr txBox="1"/>
          <p:nvPr/>
        </p:nvSpPr>
        <p:spPr>
          <a:xfrm>
            <a:off x="267970" y="1597659"/>
            <a:ext cx="6459220" cy="4528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uptime-</a:t>
            </a: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Tells how long the system has been running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date </a:t>
            </a: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To know present date and time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cal – </a:t>
            </a: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know the present month calendar.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3204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want specific month calendar in specific year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6769" marR="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 3 1999 – will display the March 1999 calendar.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704215" rtl="0" algn="l">
              <a:lnSpc>
                <a:spcPct val="254500"/>
              </a:lnSpc>
              <a:spcBef>
                <a:spcPts val="605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pwd – </a:t>
            </a: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get the present/current working directory.  </a:t>
            </a:r>
            <a:r>
              <a:rPr lang="en-IN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mkdir – </a:t>
            </a: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create the directories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3204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Ex:- mkdir dir1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82930" lvl="0" marL="826769" marR="514984" rtl="0" algn="l">
              <a:lnSpc>
                <a:spcPct val="1058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create multiple parent/child directories at a time  mkdir –p dir1/sdir1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title"/>
          </p:nvPr>
        </p:nvSpPr>
        <p:spPr>
          <a:xfrm>
            <a:off x="763269" y="313690"/>
            <a:ext cx="760475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IN" sz="4000"/>
              <a:t>Working with Basic Commands</a:t>
            </a:r>
            <a:endParaRPr sz="4000"/>
          </a:p>
        </p:txBody>
      </p:sp>
      <p:sp>
        <p:nvSpPr>
          <p:cNvPr id="235" name="Google Shape;235;p19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36" name="Google Shape;236;p19"/>
          <p:cNvSpPr txBox="1"/>
          <p:nvPr/>
        </p:nvSpPr>
        <p:spPr>
          <a:xfrm>
            <a:off x="297179" y="1385570"/>
            <a:ext cx="6252210" cy="976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cd – To change the working directory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933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cd &lt;dir_name&gt;	# Switches into specified directory.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9"/>
          <p:cNvSpPr txBox="1"/>
          <p:nvPr/>
        </p:nvSpPr>
        <p:spPr>
          <a:xfrm>
            <a:off x="1492504" y="2336800"/>
            <a:ext cx="6592570" cy="1316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0" lvl="0" marL="19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#Moves one directory up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50" marR="2189480" rtl="0" algn="l">
              <a:lnSpc>
                <a:spcPct val="1275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Moves two directories up (and so on)  #Move the / directory.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Go back to you were previously (before the last directory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9"/>
          <p:cNvSpPr txBox="1"/>
          <p:nvPr/>
        </p:nvSpPr>
        <p:spPr>
          <a:xfrm>
            <a:off x="529590" y="2336800"/>
            <a:ext cx="944880" cy="1560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164465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cd ..  cd ../../  cd /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8260" lvl="0" marL="12700" marR="5080" rtl="0" algn="l">
              <a:lnSpc>
                <a:spcPct val="80000"/>
              </a:lnSpc>
              <a:spcBef>
                <a:spcPts val="62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cd -  change)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9"/>
          <p:cNvSpPr txBox="1"/>
          <p:nvPr/>
        </p:nvSpPr>
        <p:spPr>
          <a:xfrm>
            <a:off x="297179" y="4212590"/>
            <a:ext cx="8364855" cy="897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650">
            <a:spAutoFit/>
          </a:bodyPr>
          <a:lstStyle/>
          <a:p>
            <a:pPr indent="-232409" lvl="0" marL="245109" marR="50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touch – To create the empty file, if file is not there, otherwise it updates file  timestamp to current timestamp.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5109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touch	f1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/>
          <p:nvPr>
            <p:ph type="title"/>
          </p:nvPr>
        </p:nvSpPr>
        <p:spPr>
          <a:xfrm>
            <a:off x="763269" y="313690"/>
            <a:ext cx="760475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IN" sz="4000"/>
              <a:t>Working with Basic Commands</a:t>
            </a:r>
            <a:endParaRPr sz="4000"/>
          </a:p>
        </p:txBody>
      </p:sp>
      <p:sp>
        <p:nvSpPr>
          <p:cNvPr id="245" name="Google Shape;245;p20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46" name="Google Shape;246;p20"/>
          <p:cNvSpPr txBox="1"/>
          <p:nvPr/>
        </p:nvSpPr>
        <p:spPr>
          <a:xfrm>
            <a:off x="525780" y="1414779"/>
            <a:ext cx="7559040" cy="2343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cat – To create/view the files.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5109" marR="5080" rtl="0" algn="l">
              <a:lnSpc>
                <a:spcPct val="108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 &gt; file1 - will create a file, it prompts for entering the data, after  entering the data, save the file by pressing Ctrl-D.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45109" marR="207009" rtl="0" algn="l">
              <a:lnSpc>
                <a:spcPct val="108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 &gt;&gt; file1 – Will append the data to the file, it also prompts for  entering the data, save the file by pressing Ctrl-D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55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Behavior of cat command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0"/>
          <p:cNvSpPr txBox="1"/>
          <p:nvPr/>
        </p:nvSpPr>
        <p:spPr>
          <a:xfrm>
            <a:off x="525780" y="5144770"/>
            <a:ext cx="5465445" cy="1087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can’t edit the files using the cat command…  To view the multiple files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5109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 file1 file2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0"/>
          <p:cNvSpPr/>
          <p:nvPr/>
        </p:nvSpPr>
        <p:spPr>
          <a:xfrm>
            <a:off x="1374975" y="4020816"/>
            <a:ext cx="4616400" cy="1102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/>
          <p:nvPr>
            <p:ph type="title"/>
          </p:nvPr>
        </p:nvSpPr>
        <p:spPr>
          <a:xfrm>
            <a:off x="763269" y="313690"/>
            <a:ext cx="760475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IN" sz="4000"/>
              <a:t>Working with Basic Commands</a:t>
            </a:r>
            <a:endParaRPr sz="4000"/>
          </a:p>
        </p:txBody>
      </p:sp>
      <p:sp>
        <p:nvSpPr>
          <p:cNvPr id="254" name="Google Shape;254;p21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55" name="Google Shape;255;p21"/>
          <p:cNvSpPr txBox="1"/>
          <p:nvPr/>
        </p:nvSpPr>
        <p:spPr>
          <a:xfrm>
            <a:off x="304800" y="1485900"/>
            <a:ext cx="7143115" cy="41440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cp – to copy and paste the files/directories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3840" marR="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Syntax to copy the files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384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 [options] &lt;source&gt; &lt;destination&gt;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1140" lvl="0" marL="243840" marR="2406015" rtl="0" algn="l">
              <a:lnSpc>
                <a:spcPct val="105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copy file1 as file2 in the same location.  cp file1 file2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1140" lvl="0" marL="243840" marR="508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copy file1 from your present working directory to some other  directory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3840" marR="0" rtl="0" algn="l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 file1 /opt/dir1/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43840" marR="1571625" rtl="0" algn="l">
              <a:lnSpc>
                <a:spcPct val="105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copying you want to change the file name  cp file1 /opt/dir1/file2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/>
          <p:nvPr>
            <p:ph type="title"/>
          </p:nvPr>
        </p:nvSpPr>
        <p:spPr>
          <a:xfrm>
            <a:off x="763269" y="313690"/>
            <a:ext cx="760475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IN" sz="4000"/>
              <a:t>Working with Basic Commands</a:t>
            </a:r>
            <a:endParaRPr sz="4000"/>
          </a:p>
        </p:txBody>
      </p:sp>
      <p:sp>
        <p:nvSpPr>
          <p:cNvPr id="261" name="Google Shape;261;p2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62" name="Google Shape;262;p22"/>
          <p:cNvSpPr txBox="1"/>
          <p:nvPr/>
        </p:nvSpPr>
        <p:spPr>
          <a:xfrm>
            <a:off x="69850" y="1713229"/>
            <a:ext cx="8189595" cy="3900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Contd..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140" lvl="0" marL="243840" marR="5080" rtl="0" algn="l">
              <a:lnSpc>
                <a:spcPct val="105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copy file1 from some other directory to your present working directory  cp /opt/dir1/file1 .	( . Means present working directory)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1140" lvl="0" marL="243840" marR="2849880" rtl="0" algn="l">
              <a:lnSpc>
                <a:spcPct val="105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copying you want to change the file name  cp /opt/dir1/file1 file2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1140" lvl="0" marL="243840" marR="572770" rtl="0" algn="l">
              <a:lnSpc>
                <a:spcPct val="105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copy file1 from some directory to some where else in the system  cp /opt/dir1/file1 /home/user1/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618105" rtl="0" algn="l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copying you want to change the file</a:t>
            </a:r>
            <a:r>
              <a:rPr lang="en-IN" sz="2000">
                <a:solidFill>
                  <a:schemeClr val="dk1"/>
                </a:solidFill>
              </a:rPr>
              <a:t> </a:t>
            </a: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 cp /opt/dir1/file1 /home/user1/file2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/>
          <p:nvPr>
            <p:ph type="title"/>
          </p:nvPr>
        </p:nvSpPr>
        <p:spPr>
          <a:xfrm>
            <a:off x="763269" y="313690"/>
            <a:ext cx="760475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IN" sz="4000"/>
              <a:t>Working with Basic Commands</a:t>
            </a:r>
            <a:endParaRPr sz="4000"/>
          </a:p>
        </p:txBody>
      </p:sp>
      <p:sp>
        <p:nvSpPr>
          <p:cNvPr id="268" name="Google Shape;268;p23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69" name="Google Shape;269;p23"/>
          <p:cNvSpPr txBox="1"/>
          <p:nvPr/>
        </p:nvSpPr>
        <p:spPr>
          <a:xfrm>
            <a:off x="449580" y="1722120"/>
            <a:ext cx="3977640" cy="67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Syntax to copy the directories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5109" marR="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 –r [options] &lt;srcdir&gt; &lt;destdir&gt;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3"/>
          <p:cNvSpPr txBox="1"/>
          <p:nvPr/>
        </p:nvSpPr>
        <p:spPr>
          <a:xfrm>
            <a:off x="449575" y="2691125"/>
            <a:ext cx="7101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Options:-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5109" marR="5080" rtl="0" algn="l">
              <a:lnSpc>
                <a:spcPct val="80000"/>
              </a:lnSpc>
              <a:spcBef>
                <a:spcPts val="62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-f	- to copy files/dir forcefully.. This option will be useful </a:t>
            </a:r>
            <a:r>
              <a:rPr lang="en-IN" sz="2000">
                <a:solidFill>
                  <a:schemeClr val="dk1"/>
                </a:solidFill>
              </a:rPr>
              <a:t>when </a:t>
            </a: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want to copy files/dirs, if already exists.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3"/>
          <p:cNvSpPr txBox="1"/>
          <p:nvPr/>
        </p:nvSpPr>
        <p:spPr>
          <a:xfrm>
            <a:off x="681990" y="3597909"/>
            <a:ext cx="766318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650">
            <a:spAutoFit/>
          </a:bodyPr>
          <a:lstStyle/>
          <a:p>
            <a:pPr indent="0" lvl="0" marL="12700" marR="50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-i – Interactively copying the files by asking question want to copy or  not?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879475" rtl="0" algn="l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-p – while copying files/dirs to preserve the file attributes like  timestamp, permissions, ownership, groups.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 –rf /opt/dir1 /home/user1/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"/>
          <p:cNvSpPr txBox="1"/>
          <p:nvPr>
            <p:ph type="title"/>
          </p:nvPr>
        </p:nvSpPr>
        <p:spPr>
          <a:xfrm>
            <a:off x="763269" y="313690"/>
            <a:ext cx="760475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IN" sz="4000"/>
              <a:t>Working with Basic Commands</a:t>
            </a:r>
            <a:endParaRPr sz="4000"/>
          </a:p>
        </p:txBody>
      </p:sp>
      <p:sp>
        <p:nvSpPr>
          <p:cNvPr id="277" name="Google Shape;277;p24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78" name="Google Shape;278;p24"/>
          <p:cNvSpPr txBox="1"/>
          <p:nvPr/>
        </p:nvSpPr>
        <p:spPr>
          <a:xfrm>
            <a:off x="673100" y="1455420"/>
            <a:ext cx="3823970" cy="4870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rm – removing of files/dirs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314325" marR="495934" rtl="0" algn="l">
              <a:lnSpc>
                <a:spcPct val="1058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Syntax to remove the files  rm [options] &lt;filename&gt;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409" lvl="0" marL="244475" marR="1896745" rtl="0" algn="l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-To remove a file  rm file1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409" lvl="0" marL="244475" marR="134620" rtl="0" algn="l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-To remove all files starts with “f”  rm f*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8910" lvl="0" marL="168910" marR="654050" rtl="0" algn="l">
              <a:lnSpc>
                <a:spcPct val="105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remove all files ends “f”  rm *f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8910" lvl="0" marL="168910" marR="5080" rtl="0" algn="l">
              <a:lnSpc>
                <a:spcPct val="105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 to remove the directories  rm –r [options] &lt;dirname&gt;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>
            <p:ph type="title"/>
          </p:nvPr>
        </p:nvSpPr>
        <p:spPr>
          <a:xfrm>
            <a:off x="763269" y="313690"/>
            <a:ext cx="760475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IN" sz="4000"/>
              <a:t>Working with Basic Commands</a:t>
            </a:r>
            <a:endParaRPr sz="4000"/>
          </a:p>
        </p:txBody>
      </p:sp>
      <p:sp>
        <p:nvSpPr>
          <p:cNvPr id="284" name="Google Shape;284;p25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85" name="Google Shape;285;p25"/>
          <p:cNvSpPr txBox="1"/>
          <p:nvPr/>
        </p:nvSpPr>
        <p:spPr>
          <a:xfrm>
            <a:off x="68580" y="1832609"/>
            <a:ext cx="7976870" cy="604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-232409" lvl="0" marL="244475" marR="508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mv – to move files/dirs from one location to another location…And also  we can rename the files/dirs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5"/>
          <p:cNvSpPr txBox="1"/>
          <p:nvPr/>
        </p:nvSpPr>
        <p:spPr>
          <a:xfrm>
            <a:off x="68575" y="2763525"/>
            <a:ext cx="3510300" cy="10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32409" lvl="0" marL="244475" marR="508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-To rename a file/dir 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2409" lvl="0" marL="244475" marR="508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   </a:t>
            </a: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 file1 file2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</a:t>
            </a:r>
            <a:r>
              <a:rPr lang="en-IN" sz="2000">
                <a:solidFill>
                  <a:schemeClr val="dk1"/>
                </a:solidFill>
              </a:rPr>
              <a:t>mv dir1 dir2</a:t>
            </a:r>
            <a:endParaRPr sz="2000">
              <a:solidFill>
                <a:schemeClr val="dk1"/>
              </a:solidFill>
            </a:endParaRPr>
          </a:p>
          <a:p>
            <a:pPr indent="-232409" lvl="0" marL="244475" marR="508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232409" lvl="0" marL="244475" marR="508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87" name="Google Shape;287;p25"/>
          <p:cNvSpPr txBox="1"/>
          <p:nvPr/>
        </p:nvSpPr>
        <p:spPr>
          <a:xfrm>
            <a:off x="4211065" y="3167379"/>
            <a:ext cx="135191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5"/>
          <p:cNvSpPr txBox="1"/>
          <p:nvPr/>
        </p:nvSpPr>
        <p:spPr>
          <a:xfrm>
            <a:off x="68575" y="3823977"/>
            <a:ext cx="6095400" cy="24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-To move a file/dir</a:t>
            </a:r>
            <a:endParaRPr sz="2000">
              <a:solidFill>
                <a:schemeClr val="dk1"/>
              </a:solidFill>
            </a:endParaRPr>
          </a:p>
          <a:p>
            <a:pPr indent="0" lvl="0" marL="244475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 file1 /opt/dir1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4475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 dir1 /home/user1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-To move a file/dir and also rename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4475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 file1 /opt/dir1/file2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4475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 dir1 /home/user1/dir2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3884929" y="330200"/>
            <a:ext cx="152146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b="0" lang="en-IN" sz="4000">
                <a:latin typeface="Arial"/>
                <a:ea typeface="Arial"/>
                <a:cs typeface="Arial"/>
                <a:sym typeface="Arial"/>
              </a:rPr>
              <a:t>Basics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8"/>
          <p:cNvSpPr txBox="1"/>
          <p:nvPr/>
        </p:nvSpPr>
        <p:spPr>
          <a:xfrm>
            <a:off x="8656319" y="6642834"/>
            <a:ext cx="240665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11-</a:t>
            </a:r>
            <a:fld id="{00000000-1234-1234-1234-123412341234}" type="slidenum">
              <a:rPr lang="en-IN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"/>
          <p:cNvSpPr txBox="1"/>
          <p:nvPr/>
        </p:nvSpPr>
        <p:spPr>
          <a:xfrm>
            <a:off x="553719" y="2090420"/>
            <a:ext cx="8019415" cy="3552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Shell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3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1140" lvl="0" marL="243204" marR="33655" rtl="0" algn="l">
              <a:lnSpc>
                <a:spcPct val="70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IN" sz="3300">
                <a:solidFill>
                  <a:srgbClr val="01C7F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Shell is nothing but a Command prompt like in windows, When  you enter the commands, you get your work done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680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IN" sz="3300">
                <a:solidFill>
                  <a:srgbClr val="01C7F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Shell is a command interpreter, it takes each command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3204" marR="5080" rtl="0" algn="l">
              <a:lnSpc>
                <a:spcPct val="697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passes it to the OS kernel to be acted upon. It will displays  the results of your operations on screen.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1140" lvl="0" marL="243204" marR="207645" rtl="0" algn="l">
              <a:lnSpc>
                <a:spcPct val="69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IN" sz="3300">
                <a:solidFill>
                  <a:srgbClr val="01C7F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'n' no.of shells available on any Unix Machine. each  one has it's own strengths and weaknesses.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 txBox="1"/>
          <p:nvPr>
            <p:ph type="title"/>
          </p:nvPr>
        </p:nvSpPr>
        <p:spPr>
          <a:xfrm>
            <a:off x="763269" y="313690"/>
            <a:ext cx="760475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IN" sz="4000"/>
              <a:t>Working with Basic Commands</a:t>
            </a:r>
            <a:endParaRPr sz="4000"/>
          </a:p>
        </p:txBody>
      </p:sp>
      <p:sp>
        <p:nvSpPr>
          <p:cNvPr id="294" name="Google Shape;294;p2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95" name="Google Shape;295;p26"/>
          <p:cNvSpPr txBox="1"/>
          <p:nvPr/>
        </p:nvSpPr>
        <p:spPr>
          <a:xfrm>
            <a:off x="455924" y="1605275"/>
            <a:ext cx="6501300" cy="4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31140" lvl="0" marL="243840" marR="59944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wc – To get the count of lines/words/characters  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140" lvl="0" marL="243840" marR="59944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     </a:t>
            </a: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wc file1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get the lines/words/characters output individually.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2409" lvl="0" marL="590550" marR="3982084" rtl="0" algn="l">
              <a:lnSpc>
                <a:spcPct val="1208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-l – no.of lines 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2409" lvl="0" marL="590550" marR="3982084" rtl="0" algn="l">
              <a:lnSpc>
                <a:spcPct val="1208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wc –l file1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409" lvl="0" marL="590550" marR="3703320" rtl="0" algn="l">
              <a:lnSpc>
                <a:spcPct val="12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-w – no.of words 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2409" lvl="0" marL="590550" marR="3703320" rtl="0" algn="l">
              <a:lnSpc>
                <a:spcPct val="12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wc –w file1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409" lvl="0" marL="590550" marR="3244215" rtl="0" algn="l">
              <a:lnSpc>
                <a:spcPct val="1212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-c – no.of characters 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2409" lvl="0" marL="590550" marR="3244215" rtl="0" algn="l">
              <a:lnSpc>
                <a:spcPct val="1212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wc –c file1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 txBox="1"/>
          <p:nvPr>
            <p:ph type="title"/>
          </p:nvPr>
        </p:nvSpPr>
        <p:spPr>
          <a:xfrm>
            <a:off x="763269" y="313690"/>
            <a:ext cx="760475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IN" sz="4000"/>
              <a:t>Working with Basic Commands</a:t>
            </a:r>
            <a:endParaRPr sz="4000"/>
          </a:p>
        </p:txBody>
      </p:sp>
      <p:sp>
        <p:nvSpPr>
          <p:cNvPr id="301" name="Google Shape;301;p27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02" name="Google Shape;302;p27"/>
          <p:cNvSpPr txBox="1"/>
          <p:nvPr/>
        </p:nvSpPr>
        <p:spPr>
          <a:xfrm>
            <a:off x="220975" y="1861825"/>
            <a:ext cx="8405700" cy="3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-155575" lvl="0" marL="1682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000"/>
              <a:buFont typeface="Arial"/>
              <a:buChar char="-"/>
            </a:pPr>
            <a:r>
              <a:rPr lang="en-IN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To view the file content page by page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4305" lvl="1" marL="399415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FF0066"/>
              </a:buClr>
              <a:buSzPts val="2000"/>
              <a:buFont typeface="Arial"/>
              <a:buChar char="-"/>
            </a:pPr>
            <a:r>
              <a:rPr b="0" i="0" lang="en-IN" sz="20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more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4305" lvl="1" marL="399415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FF0066"/>
              </a:buClr>
              <a:buSzPts val="2000"/>
              <a:buFont typeface="Arial"/>
              <a:buChar char="-"/>
            </a:pPr>
            <a:r>
              <a:rPr b="0" i="0" lang="en-IN" sz="20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less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2905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&lt;my_file&gt;	# views text, use space bar to browse, hit 'q' to exit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2905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less &lt;my_file&gt;	# a more versatile text viewer than 'more', 'q' exits,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2905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'G'</a:t>
            </a:r>
            <a:r>
              <a:rPr lang="en-IN" sz="2000">
                <a:solidFill>
                  <a:schemeClr val="dk1"/>
                </a:solidFill>
              </a:rPr>
              <a:t>  </a:t>
            </a: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moves to end of text, 'g' to beginning, '/' find forward, '?' find</a:t>
            </a:r>
            <a:r>
              <a:rPr lang="en-IN" sz="2000">
                <a:solidFill>
                  <a:schemeClr val="dk1"/>
                </a:solidFill>
              </a:rPr>
              <a:t> </a:t>
            </a: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backwards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 txBox="1"/>
          <p:nvPr>
            <p:ph type="title"/>
          </p:nvPr>
        </p:nvSpPr>
        <p:spPr>
          <a:xfrm>
            <a:off x="763269" y="313690"/>
            <a:ext cx="760475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IN" sz="4000"/>
              <a:t>Working with Basic Commands</a:t>
            </a:r>
            <a:endParaRPr sz="4000"/>
          </a:p>
        </p:txBody>
      </p:sp>
      <p:sp>
        <p:nvSpPr>
          <p:cNvPr id="308" name="Google Shape;308;p28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09" name="Google Shape;309;p28"/>
          <p:cNvSpPr txBox="1"/>
          <p:nvPr/>
        </p:nvSpPr>
        <p:spPr>
          <a:xfrm>
            <a:off x="344170" y="1413510"/>
            <a:ext cx="5999480" cy="532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- To view the file top lines based on numerical value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4475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-head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4475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head –n &lt;filename&gt;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81660" lvl="0" marL="826769" marR="678180" rtl="0" algn="l">
              <a:lnSpc>
                <a:spcPct val="115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default you can see first 10 lines of the file  head file1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81660" lvl="0" marL="826769" marR="2419350" rtl="0" algn="l">
              <a:lnSpc>
                <a:spcPct val="115799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view first 2</a:t>
            </a:r>
            <a:r>
              <a:rPr lang="en-IN" sz="2000">
                <a:solidFill>
                  <a:schemeClr val="dk1"/>
                </a:solidFill>
              </a:rPr>
              <a:t>0</a:t>
            </a: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lines from file1  head -20 file1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382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- To view the file end lines based on numerical value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4475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-tail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93370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tail –n &lt;filename&gt;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81660" lvl="0" marL="826769" marR="662940" rtl="0" algn="l">
              <a:lnSpc>
                <a:spcPct val="115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default you can see end 10 lines of the file  tail file1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81660" lvl="0" marL="826769" marR="2432685" rtl="0" algn="l">
              <a:lnSpc>
                <a:spcPct val="115799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view last 2</a:t>
            </a:r>
            <a:r>
              <a:rPr lang="en-IN" sz="2000">
                <a:solidFill>
                  <a:schemeClr val="dk1"/>
                </a:solidFill>
              </a:rPr>
              <a:t>0</a:t>
            </a: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lines from file1  tail -20 file1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type="title"/>
          </p:nvPr>
        </p:nvSpPr>
        <p:spPr>
          <a:xfrm>
            <a:off x="466090" y="1616709"/>
            <a:ext cx="228790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lang="en-I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Continued…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8656319" y="6642834"/>
            <a:ext cx="240665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11-</a:t>
            </a:r>
            <a:fld id="{00000000-1234-1234-1234-123412341234}" type="slidenum">
              <a:rPr lang="en-IN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466090" y="2694940"/>
            <a:ext cx="8043545" cy="26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IN" sz="4800">
                <a:solidFill>
                  <a:srgbClr val="34C4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most commonly available Shell(s) are: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9271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1C7FD"/>
              </a:buClr>
              <a:buSzPts val="2200"/>
              <a:buFont typeface="Arial"/>
              <a:buAutoNum type="arabicPeriod"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Bourne Shell (sh)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9271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1C7FD"/>
              </a:buClr>
              <a:buSzPts val="2200"/>
              <a:buFont typeface="Arial"/>
              <a:buAutoNum type="arabicPeriod"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Korn Shell (ksh)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9271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1C7FD"/>
              </a:buClr>
              <a:buSzPts val="2200"/>
              <a:buFont typeface="Arial"/>
              <a:buAutoNum type="arabicPeriod"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Shell (csh)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9271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1C7FD"/>
              </a:buClr>
              <a:buSzPts val="2200"/>
              <a:buFont typeface="Arial"/>
              <a:buAutoNum type="arabicPeriod"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Bourne Again Shell (bash)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9271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1C7FD"/>
              </a:buClr>
              <a:buSzPts val="2200"/>
              <a:buFont typeface="Arial"/>
              <a:buAutoNum type="arabicPeriod"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 Shell (tcsh)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>
            <p:ph type="title"/>
          </p:nvPr>
        </p:nvSpPr>
        <p:spPr>
          <a:xfrm>
            <a:off x="510540" y="297179"/>
            <a:ext cx="795655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50">
            <a:spAutoFit/>
          </a:bodyPr>
          <a:lstStyle/>
          <a:p>
            <a:pPr indent="-2625090" lvl="0" marL="2637790" marR="5080" rtl="0" algn="l">
              <a:lnSpc>
                <a:spcPct val="107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sz="3600"/>
              <a:t>Unix Directory Structure/File System  Architecture</a:t>
            </a:r>
            <a:endParaRPr sz="3600"/>
          </a:p>
        </p:txBody>
      </p:sp>
      <p:sp>
        <p:nvSpPr>
          <p:cNvPr id="165" name="Google Shape;165;p10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6" name="Google Shape;166;p10"/>
          <p:cNvSpPr/>
          <p:nvPr/>
        </p:nvSpPr>
        <p:spPr>
          <a:xfrm>
            <a:off x="1066800" y="1696720"/>
            <a:ext cx="6324600" cy="51612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/>
          <p:nvPr>
            <p:ph type="title"/>
          </p:nvPr>
        </p:nvSpPr>
        <p:spPr>
          <a:xfrm>
            <a:off x="1598930" y="313690"/>
            <a:ext cx="593534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IN" sz="4000"/>
              <a:t>Logging into the	System</a:t>
            </a:r>
            <a:endParaRPr sz="4000"/>
          </a:p>
        </p:txBody>
      </p:sp>
      <p:sp>
        <p:nvSpPr>
          <p:cNvPr id="172" name="Google Shape;172;p11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73" name="Google Shape;173;p11"/>
          <p:cNvSpPr txBox="1"/>
          <p:nvPr/>
        </p:nvSpPr>
        <p:spPr>
          <a:xfrm>
            <a:off x="90169" y="1555750"/>
            <a:ext cx="8041640" cy="4607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-232409" lvl="0" marL="245109" marR="4826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Clr>
                <a:srgbClr val="34C4FF"/>
              </a:buClr>
              <a:buSzPts val="1800"/>
              <a:buFont typeface="Noto Sans Symbols"/>
              <a:buChar char="¬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	login to your account	type your user name and at	the login prompt. Unix  is Case Sensitive.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34C4FF"/>
              </a:buClr>
              <a:buSzPts val="2650"/>
              <a:buFont typeface="Noto Sans Symbols"/>
              <a:buNone/>
            </a:pPr>
            <a:r>
              <a:t/>
            </a:r>
            <a:endParaRPr sz="2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409" lvl="0" marL="245109" marR="508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Clr>
                <a:srgbClr val="34C4FF"/>
              </a:buClr>
              <a:buSzPts val="1800"/>
              <a:buFont typeface="Noto Sans Symbols"/>
              <a:buChar char="¬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password prompt appears, type your password. Your password will  never displayed on screen for security Measure. It is also case sensitive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34C4FF"/>
              </a:buClr>
              <a:buSzPts val="2100"/>
              <a:buFont typeface="Noto Sans Symbols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5109" lvl="0" marL="245109" marR="341757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34C4FF"/>
              </a:buClr>
              <a:buSzPts val="1800"/>
              <a:buFont typeface="Noto Sans Symbols"/>
              <a:buChar char="¬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You will get [username@hostname ]#  or [username@hostname &lt;pwd&gt;]$.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34C4FF"/>
              </a:buClr>
              <a:buSzPts val="2450"/>
              <a:buFont typeface="Noto Sans Symbols"/>
              <a:buNone/>
            </a:pPr>
            <a:r>
              <a:t/>
            </a:r>
            <a:endParaRPr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409" lvl="0" marL="2451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C4FF"/>
              </a:buClr>
              <a:buSzPts val="1800"/>
              <a:buFont typeface="Noto Sans Symbols"/>
              <a:buChar char="¬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#, means it is administrative User Login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34C4FF"/>
              </a:buClr>
              <a:buSzPts val="2450"/>
              <a:buFont typeface="Noto Sans Symbols"/>
              <a:buNone/>
            </a:pPr>
            <a:r>
              <a:t/>
            </a:r>
            <a:endParaRPr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409" lvl="0" marL="2451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C4FF"/>
              </a:buClr>
              <a:buSzPts val="1800"/>
              <a:buFont typeface="Noto Sans Symbols"/>
              <a:buChar char="¬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$, means it is Normal user Login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34C4FF"/>
              </a:buClr>
              <a:buSzPts val="2150"/>
              <a:buFont typeface="Noto Sans Symbols"/>
              <a:buNone/>
            </a:pPr>
            <a:r>
              <a:t/>
            </a: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5109" lvl="0" marL="245109" marR="12700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34C4FF"/>
              </a:buClr>
              <a:buSzPts val="1800"/>
              <a:buFont typeface="Noto Sans Symbols"/>
              <a:buChar char="¬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for Administrator always Username is ‘root’, and the User ID and Group  Id is 0.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/>
        </p:nvSpPr>
        <p:spPr>
          <a:xfrm>
            <a:off x="287020" y="2383790"/>
            <a:ext cx="7642859" cy="2383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Commands and their options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1140" lvl="0" marL="243204" marR="5080" rt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IN" sz="3000">
                <a:solidFill>
                  <a:srgbClr val="34C4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⎫</a:t>
            </a: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and every command will have generally some options to get  more information about the respective outputs.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3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1140" lvl="0" marL="243204" marR="220345" rtl="0" algn="l">
              <a:lnSpc>
                <a:spcPct val="76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aseline="30000" lang="en-IN" sz="3000">
                <a:solidFill>
                  <a:srgbClr val="34C4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⎫</a:t>
            </a: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Options will be used by preceding “-”. Options will be given after  entering the command by giving some space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2"/>
          <p:cNvSpPr txBox="1"/>
          <p:nvPr>
            <p:ph type="title"/>
          </p:nvPr>
        </p:nvSpPr>
        <p:spPr>
          <a:xfrm>
            <a:off x="2428239" y="313690"/>
            <a:ext cx="427863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IN" sz="4000"/>
              <a:t>Basic Commands</a:t>
            </a:r>
            <a:endParaRPr sz="4000"/>
          </a:p>
        </p:txBody>
      </p:sp>
      <p:sp>
        <p:nvSpPr>
          <p:cNvPr id="180" name="Google Shape;180;p1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/>
          <p:nvPr>
            <p:ph type="title"/>
          </p:nvPr>
        </p:nvSpPr>
        <p:spPr>
          <a:xfrm>
            <a:off x="763269" y="313690"/>
            <a:ext cx="760475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IN" sz="4000"/>
              <a:t>Working with Basic Commands</a:t>
            </a:r>
            <a:endParaRPr sz="4000"/>
          </a:p>
        </p:txBody>
      </p:sp>
      <p:sp>
        <p:nvSpPr>
          <p:cNvPr id="186" name="Google Shape;186;p13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7" name="Google Shape;187;p13"/>
          <p:cNvSpPr txBox="1"/>
          <p:nvPr/>
        </p:nvSpPr>
        <p:spPr>
          <a:xfrm>
            <a:off x="433069" y="1961387"/>
            <a:ext cx="4605655" cy="3155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6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Uname: Prints system information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889125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-a	print all information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-s	print the kernel name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-r	print the kernel release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-v	print the kernel version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-m print the machine hardware name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-p	print the processor type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-o	print the operating system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3"/>
          <p:cNvSpPr/>
          <p:nvPr/>
        </p:nvSpPr>
        <p:spPr>
          <a:xfrm>
            <a:off x="228600" y="5562600"/>
            <a:ext cx="7297420" cy="41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/>
          <p:nvPr/>
        </p:nvSpPr>
        <p:spPr>
          <a:xfrm>
            <a:off x="228600" y="2590800"/>
            <a:ext cx="875538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14"/>
          <p:cNvSpPr txBox="1"/>
          <p:nvPr>
            <p:ph type="title"/>
          </p:nvPr>
        </p:nvSpPr>
        <p:spPr>
          <a:xfrm>
            <a:off x="764540" y="528320"/>
            <a:ext cx="760475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IN" sz="4000"/>
              <a:t>Working with Basic Commands</a:t>
            </a:r>
            <a:endParaRPr sz="4000"/>
          </a:p>
        </p:txBody>
      </p:sp>
      <p:sp>
        <p:nvSpPr>
          <p:cNvPr id="195" name="Google Shape;195;p14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6" name="Google Shape;196;p14"/>
          <p:cNvSpPr txBox="1"/>
          <p:nvPr/>
        </p:nvSpPr>
        <p:spPr>
          <a:xfrm>
            <a:off x="443230" y="2043429"/>
            <a:ext cx="413257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ls – Listing of files and directories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4"/>
          <p:cNvSpPr txBox="1"/>
          <p:nvPr/>
        </p:nvSpPr>
        <p:spPr>
          <a:xfrm>
            <a:off x="443230" y="3743959"/>
            <a:ext cx="245237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2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Options:-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-l – long listing of files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4"/>
          <p:cNvSpPr/>
          <p:nvPr/>
        </p:nvSpPr>
        <p:spPr>
          <a:xfrm>
            <a:off x="457200" y="5029200"/>
            <a:ext cx="8458200" cy="1524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/>
          <p:nvPr/>
        </p:nvSpPr>
        <p:spPr>
          <a:xfrm>
            <a:off x="619759" y="2325370"/>
            <a:ext cx="3241675" cy="341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100">
            <a:spAutoFit/>
          </a:bodyPr>
          <a:lstStyle/>
          <a:p>
            <a:pPr indent="-253365" lvl="0" marL="266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lain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file type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3840" marR="1344930" rtl="0" algn="l">
              <a:lnSpc>
                <a:spcPct val="115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Normal file  d Directory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893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 Link file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8930" marR="923289" rtl="0" algn="l">
              <a:lnSpc>
                <a:spcPct val="115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character file  b block file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l">
              <a:lnSpc>
                <a:spcPct val="115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2</a:t>
            </a: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File/Dir Permissions  3 – Owner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5"/>
          <p:cNvSpPr txBox="1"/>
          <p:nvPr/>
        </p:nvSpPr>
        <p:spPr>
          <a:xfrm>
            <a:off x="4712970" y="2520950"/>
            <a:ext cx="3552825" cy="2584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41148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– Group membership  5 – File/Dir	Size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6875"/>
              </a:lnSpc>
              <a:spcBef>
                <a:spcPts val="61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6- File/Dir creation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3204" marR="0" rtl="0" algn="l">
              <a:lnSpc>
                <a:spcPct val="116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/modification	Date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208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– Time modified/created  8 – File name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5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6" name="Google Shape;206;p15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2019-07-27T07:24:31Z</dcterms:created>
  <dc:creator>HariniNathan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2013-10-03T00:00:00Z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2019-07-27T00:00:00Z</vt:filetime>
  </property>
</Properties>
</file>