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7" roundtripDataSignature="AMtx7midi9252+DPUkIUbVgjDuVfYlAH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e5234bd1b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e5234bd1b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
        <p:nvSpPr>
          <p:cNvPr id="23" name="Google Shape;23;p1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23"/>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24"/>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4"/>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4"/>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
        <p:nvSpPr>
          <p:cNvPr id="103" name="Google Shape;103;p24"/>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04" name="Google Shape;104;p24"/>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25"/>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5"/>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26"/>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6"/>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
        <p:nvSpPr>
          <p:cNvPr id="118" name="Google Shape;118;p26"/>
          <p:cNvSpPr txBox="1"/>
          <p:nvPr/>
        </p:nvSpPr>
        <p:spPr>
          <a:xfrm>
            <a:off x="482711" y="790378"/>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
        <p:nvSpPr>
          <p:cNvPr id="119" name="Google Shape;119;p26"/>
          <p:cNvSpPr txBox="1"/>
          <p:nvPr/>
        </p:nvSpPr>
        <p:spPr>
          <a:xfrm>
            <a:off x="6747699" y="2886556"/>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27"/>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7"/>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7"/>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8"/>
          <p:cNvSpPr txBox="1"/>
          <p:nvPr>
            <p:ph idx="1" type="body"/>
          </p:nvPr>
        </p:nvSpPr>
        <p:spPr>
          <a:xfrm rot="5400000">
            <a:off x="1843070" y="927120"/>
            <a:ext cx="3880773" cy="634771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9"/>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 name="Google Shape;29;p15"/>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16"/>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5" name="Google Shape;35;p16"/>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6" name="Google Shape;36;p16"/>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39" name="Shape 39"/>
        <p:cNvGrpSpPr/>
        <p:nvPr/>
      </p:nvGrpSpPr>
      <p:grpSpPr>
        <a:xfrm>
          <a:off x="0" y="0"/>
          <a:ext cx="0" cy="0"/>
          <a:chOff x="0" y="0"/>
          <a:chExt cx="0" cy="0"/>
        </a:xfrm>
      </p:grpSpPr>
      <p:grpSp>
        <p:nvGrpSpPr>
          <p:cNvPr id="40" name="Google Shape;40;p17"/>
          <p:cNvGrpSpPr/>
          <p:nvPr/>
        </p:nvGrpSpPr>
        <p:grpSpPr>
          <a:xfrm>
            <a:off x="-8466" y="-8468"/>
            <a:ext cx="9169804" cy="6874935"/>
            <a:chOff x="-8466" y="-8468"/>
            <a:chExt cx="9169804" cy="6874935"/>
          </a:xfrm>
        </p:grpSpPr>
        <p:cxnSp>
          <p:nvCxnSpPr>
            <p:cNvPr id="41" name="Google Shape;41;p17"/>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42" name="Google Shape;42;p17"/>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43" name="Google Shape;43;p17"/>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7"/>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7"/>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7"/>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47" name="Google Shape;47;p17"/>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7"/>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7"/>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51" name="Google Shape;51;p17"/>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53" name="Google Shape;53;p17"/>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6" name="Shape 56"/>
        <p:cNvGrpSpPr/>
        <p:nvPr/>
      </p:nvGrpSpPr>
      <p:grpSpPr>
        <a:xfrm>
          <a:off x="0" y="0"/>
          <a:ext cx="0" cy="0"/>
          <a:chOff x="0" y="0"/>
          <a:chExt cx="0" cy="0"/>
        </a:xfrm>
      </p:grpSpPr>
      <p:sp>
        <p:nvSpPr>
          <p:cNvPr id="57" name="Google Shape;57;p18"/>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9" name="Google Shape;59;p18"/>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1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9"/>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9"/>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9"/>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9"/>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20"/>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21"/>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1"/>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80" name="Google Shape;80;p21"/>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22"/>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p:nvPr>
            <p:ph idx="2" type="pic"/>
          </p:nvPr>
        </p:nvSpPr>
        <p:spPr>
          <a:xfrm>
            <a:off x="609599" y="609600"/>
            <a:ext cx="6347714"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22"/>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2"/>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algn="r">
              <a:lnSpc>
                <a:spcPct val="100000"/>
              </a:lnSpc>
              <a:spcBef>
                <a:spcPts val="0"/>
              </a:spcBef>
              <a:buNone/>
              <a:defRPr/>
            </a:lvl1pPr>
            <a:lvl2pPr indent="0" lvl="1" marL="12700" algn="r">
              <a:lnSpc>
                <a:spcPct val="100000"/>
              </a:lnSpc>
              <a:spcBef>
                <a:spcPts val="0"/>
              </a:spcBef>
              <a:buNone/>
              <a:defRPr/>
            </a:lvl2pPr>
            <a:lvl3pPr indent="0" lvl="2" marL="12700" algn="r">
              <a:lnSpc>
                <a:spcPct val="100000"/>
              </a:lnSpc>
              <a:spcBef>
                <a:spcPts val="0"/>
              </a:spcBef>
              <a:buNone/>
              <a:defRPr/>
            </a:lvl3pPr>
            <a:lvl4pPr indent="0" lvl="3" marL="12700" algn="r">
              <a:lnSpc>
                <a:spcPct val="100000"/>
              </a:lnSpc>
              <a:spcBef>
                <a:spcPts val="0"/>
              </a:spcBef>
              <a:buNone/>
              <a:defRPr/>
            </a:lvl4pPr>
            <a:lvl5pPr indent="0" lvl="4" marL="12700" algn="r">
              <a:lnSpc>
                <a:spcPct val="100000"/>
              </a:lnSpc>
              <a:spcBef>
                <a:spcPts val="0"/>
              </a:spcBef>
              <a:buNone/>
              <a:defRPr/>
            </a:lvl5pPr>
            <a:lvl6pPr indent="0" lvl="5" marL="12700" algn="r">
              <a:lnSpc>
                <a:spcPct val="100000"/>
              </a:lnSpc>
              <a:spcBef>
                <a:spcPts val="0"/>
              </a:spcBef>
              <a:buNone/>
              <a:defRPr/>
            </a:lvl6pPr>
            <a:lvl7pPr indent="0" lvl="6" marL="12700" algn="r">
              <a:lnSpc>
                <a:spcPct val="100000"/>
              </a:lnSpc>
              <a:spcBef>
                <a:spcPts val="0"/>
              </a:spcBef>
              <a:buNone/>
              <a:defRPr/>
            </a:lvl7pPr>
            <a:lvl8pPr indent="0" lvl="7" marL="12700" algn="r">
              <a:lnSpc>
                <a:spcPct val="100000"/>
              </a:lnSpc>
              <a:spcBef>
                <a:spcPts val="0"/>
              </a:spcBef>
              <a:buNone/>
              <a:defRPr/>
            </a:lvl8pPr>
            <a:lvl9pPr indent="0" lvl="8" marL="12700" algn="r">
              <a:lnSpc>
                <a:spcPct val="100000"/>
              </a:lnSpc>
              <a:spcBef>
                <a:spcPts val="0"/>
              </a:spcBef>
              <a:buNone/>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8467" y="-8468"/>
            <a:ext cx="9169805" cy="6874935"/>
            <a:chOff x="-8467" y="-8468"/>
            <a:chExt cx="9169805" cy="6874935"/>
          </a:xfrm>
        </p:grpSpPr>
        <p:sp>
          <p:nvSpPr>
            <p:cNvPr id="7" name="Google Shape;7;p13"/>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 name="Google Shape;8;p13"/>
            <p:cNvCxnSpPr/>
            <p:nvPr/>
          </p:nvCxnSpPr>
          <p:spPr>
            <a:xfrm flipH="1" rot="10800000">
              <a:off x="5130830" y="4175605"/>
              <a:ext cx="4022475" cy="2682396"/>
            </a:xfrm>
            <a:prstGeom prst="straightConnector1">
              <a:avLst/>
            </a:prstGeom>
            <a:noFill/>
            <a:ln cap="flat" cmpd="sng" w="9525">
              <a:solidFill>
                <a:srgbClr val="D8D8D8"/>
              </a:solidFill>
              <a:prstDash val="solid"/>
              <a:round/>
              <a:headEnd len="sm" w="sm" type="none"/>
              <a:tailEnd len="sm" w="sm" type="none"/>
            </a:ln>
          </p:spPr>
        </p:cxnSp>
        <p:cxnSp>
          <p:nvCxnSpPr>
            <p:cNvPr id="9" name="Google Shape;9;p13"/>
            <p:cNvCxnSpPr/>
            <p:nvPr/>
          </p:nvCxnSpPr>
          <p:spPr>
            <a:xfrm>
              <a:off x="7042707" y="0"/>
              <a:ext cx="1219200" cy="6858000"/>
            </a:xfrm>
            <a:prstGeom prst="straightConnector1">
              <a:avLst/>
            </a:prstGeom>
            <a:noFill/>
            <a:ln cap="flat" cmpd="sng" w="9525">
              <a:solidFill>
                <a:srgbClr val="BFBFBF"/>
              </a:solidFill>
              <a:prstDash val="solid"/>
              <a:round/>
              <a:headEnd len="sm" w="sm" type="none"/>
              <a:tailEnd len="sm" w="sm" type="none"/>
            </a:ln>
          </p:spPr>
        </p:cxnSp>
        <p:sp>
          <p:nvSpPr>
            <p:cNvPr id="10" name="Google Shape;10;p13"/>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3"/>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3"/>
            <p:cNvSpPr/>
            <p:nvPr/>
          </p:nvSpPr>
          <p:spPr>
            <a:xfrm>
              <a:off x="6637896" y="3920066"/>
              <a:ext cx="2513565" cy="2937933"/>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p:nvPr/>
          </p:nvSpPr>
          <p:spPr>
            <a:xfrm>
              <a:off x="7010429" y="-8467"/>
              <a:ext cx="2142876"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13"/>
            <p:cNvSpPr/>
            <p:nvPr/>
          </p:nvSpPr>
          <p:spPr>
            <a:xfrm>
              <a:off x="8295776" y="-8467"/>
              <a:ext cx="857530"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77231" y="-8468"/>
              <a:ext cx="1066770"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8060297" y="4893733"/>
              <a:ext cx="1094086" cy="1964267"/>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3"/>
          <p:cNvSpPr txBox="1"/>
          <p:nvPr>
            <p:ph idx="10" type="dt"/>
          </p:nvPr>
        </p:nvSpPr>
        <p:spPr>
          <a:xfrm>
            <a:off x="5405258" y="6041363"/>
            <a:ext cx="68413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3"/>
          <p:cNvSpPr txBox="1"/>
          <p:nvPr>
            <p:ph idx="11" type="ftr"/>
          </p:nvPr>
        </p:nvSpPr>
        <p:spPr>
          <a:xfrm>
            <a:off x="609599" y="6041363"/>
            <a:ext cx="462297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3"/>
          <p:cNvSpPr txBox="1"/>
          <p:nvPr>
            <p:ph idx="12" type="sldNum"/>
          </p:nvPr>
        </p:nvSpPr>
        <p:spPr>
          <a:xfrm>
            <a:off x="6444676" y="6041363"/>
            <a:ext cx="512638" cy="365125"/>
          </a:xfrm>
          <a:prstGeom prst="rect">
            <a:avLst/>
          </a:prstGeom>
          <a:noFill/>
          <a:ln>
            <a:noFill/>
          </a:ln>
        </p:spPr>
        <p:txBody>
          <a:bodyPr anchorCtr="0" anchor="ctr" bIns="45700" lIns="91425" spcFirstLastPara="1" rIns="91425" wrap="square" tIns="45700">
            <a:noAutofit/>
          </a:bodyPr>
          <a:lstStyle>
            <a:lvl1pPr indent="0" lvl="0"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1pPr>
            <a:lvl2pPr indent="0" lvl="1"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2pPr>
            <a:lvl3pPr indent="0" lvl="2"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3pPr>
            <a:lvl4pPr indent="0" lvl="3"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4pPr>
            <a:lvl5pPr indent="0" lvl="4"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5pPr>
            <a:lvl6pPr indent="0" lvl="5"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6pPr>
            <a:lvl7pPr indent="0" lvl="6"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7pPr>
            <a:lvl8pPr indent="0" lvl="7"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8pPr>
            <a:lvl9pPr indent="0" lvl="8" marL="127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12700" rtl="0" algn="r">
              <a:spcBef>
                <a:spcPts val="0"/>
              </a:spcBef>
              <a:spcAft>
                <a:spcPts val="0"/>
              </a:spcAft>
              <a:buNone/>
            </a:pPr>
            <a:r>
              <a:rPr lang="en-IN"/>
              <a:t>11-</a:t>
            </a: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ecmint.com/linux-process-management/" TargetMode="External"/><Relationship Id="rId4" Type="http://schemas.openxmlformats.org/officeDocument/2006/relationships/hyperlink" Target="http://linux-training.be/sysadmin/ch0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
          <p:cNvSpPr txBox="1"/>
          <p:nvPr>
            <p:ph type="title"/>
          </p:nvPr>
        </p:nvSpPr>
        <p:spPr>
          <a:xfrm>
            <a:off x="3089910" y="313690"/>
            <a:ext cx="295465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Text Editors</a:t>
            </a:r>
            <a:endParaRPr/>
          </a:p>
        </p:txBody>
      </p:sp>
      <p:sp>
        <p:nvSpPr>
          <p:cNvPr id="144" name="Google Shape;144;p2"/>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45" name="Google Shape;145;p2"/>
          <p:cNvSpPr txBox="1"/>
          <p:nvPr/>
        </p:nvSpPr>
        <p:spPr>
          <a:xfrm>
            <a:off x="306070" y="1885950"/>
            <a:ext cx="344042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--Mostly used editors in Linux are:</a:t>
            </a:r>
            <a:endParaRPr sz="1800">
              <a:solidFill>
                <a:schemeClr val="dk1"/>
              </a:solidFill>
              <a:latin typeface="Arial"/>
              <a:ea typeface="Arial"/>
              <a:cs typeface="Arial"/>
              <a:sym typeface="Arial"/>
            </a:endParaRPr>
          </a:p>
        </p:txBody>
      </p:sp>
      <p:sp>
        <p:nvSpPr>
          <p:cNvPr id="146" name="Google Shape;146;p2"/>
          <p:cNvSpPr txBox="1"/>
          <p:nvPr/>
        </p:nvSpPr>
        <p:spPr>
          <a:xfrm>
            <a:off x="306070" y="2147570"/>
            <a:ext cx="106045" cy="101981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47" name="Google Shape;147;p2"/>
          <p:cNvSpPr txBox="1"/>
          <p:nvPr/>
        </p:nvSpPr>
        <p:spPr>
          <a:xfrm>
            <a:off x="537209" y="2160270"/>
            <a:ext cx="532765" cy="101981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vi  pico  nano</a:t>
            </a:r>
            <a:endParaRPr sz="1800">
              <a:solidFill>
                <a:schemeClr val="dk1"/>
              </a:solidFill>
              <a:latin typeface="Arial"/>
              <a:ea typeface="Arial"/>
              <a:cs typeface="Arial"/>
              <a:sym typeface="Arial"/>
            </a:endParaRPr>
          </a:p>
        </p:txBody>
      </p:sp>
      <p:sp>
        <p:nvSpPr>
          <p:cNvPr id="148" name="Google Shape;148;p2"/>
          <p:cNvSpPr txBox="1"/>
          <p:nvPr/>
        </p:nvSpPr>
        <p:spPr>
          <a:xfrm>
            <a:off x="306075" y="3486150"/>
            <a:ext cx="7977900" cy="161160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About VI editor:</a:t>
            </a:r>
            <a:endParaRPr sz="1800">
              <a:solidFill>
                <a:schemeClr val="dk1"/>
              </a:solidFill>
              <a:latin typeface="Arial"/>
              <a:ea typeface="Arial"/>
              <a:cs typeface="Arial"/>
              <a:sym typeface="Arial"/>
            </a:endParaRPr>
          </a:p>
          <a:p>
            <a:pPr indent="-231140" lvl="0" marL="243204" marR="5080" rtl="0" algn="l">
              <a:lnSpc>
                <a:spcPct val="113888"/>
              </a:lnSpc>
              <a:spcBef>
                <a:spcPts val="610"/>
              </a:spcBef>
              <a:spcAft>
                <a:spcPts val="0"/>
              </a:spcAft>
              <a:buNone/>
            </a:pPr>
            <a:r>
              <a:rPr lang="en-IN" sz="1800">
                <a:solidFill>
                  <a:schemeClr val="dk1"/>
                </a:solidFill>
                <a:latin typeface="Arial"/>
                <a:ea typeface="Arial"/>
                <a:cs typeface="Arial"/>
                <a:sym typeface="Arial"/>
              </a:rPr>
              <a:t>Visual Interface is standard text editor that is supplied with most of the Unix</a:t>
            </a:r>
            <a:r>
              <a:rPr lang="en-IN" sz="1800">
                <a:solidFill>
                  <a:schemeClr val="dk1"/>
                </a:solidFill>
              </a:rPr>
              <a:t> </a:t>
            </a:r>
            <a:r>
              <a:rPr lang="en-IN" sz="1800">
                <a:solidFill>
                  <a:schemeClr val="dk1"/>
                </a:solidFill>
                <a:latin typeface="Arial"/>
                <a:ea typeface="Arial"/>
                <a:cs typeface="Arial"/>
                <a:sym typeface="Arial"/>
              </a:rPr>
              <a:t>distributions.</a:t>
            </a:r>
            <a:endParaRPr sz="1800">
              <a:solidFill>
                <a:schemeClr val="dk1"/>
              </a:solidFill>
              <a:latin typeface="Arial"/>
              <a:ea typeface="Arial"/>
              <a:cs typeface="Arial"/>
              <a:sym typeface="Arial"/>
            </a:endParaRPr>
          </a:p>
          <a:p>
            <a:pPr indent="0" lvl="0" marL="12700" marR="542925" rtl="0" algn="l">
              <a:lnSpc>
                <a:spcPct val="145000"/>
              </a:lnSpc>
              <a:spcBef>
                <a:spcPts val="110"/>
              </a:spcBef>
              <a:spcAft>
                <a:spcPts val="0"/>
              </a:spcAft>
              <a:buNone/>
            </a:pPr>
            <a:r>
              <a:rPr lang="en-IN" sz="1800">
                <a:solidFill>
                  <a:schemeClr val="dk1"/>
                </a:solidFill>
                <a:latin typeface="Arial"/>
                <a:ea typeface="Arial"/>
                <a:cs typeface="Arial"/>
                <a:sym typeface="Arial"/>
              </a:rPr>
              <a:t>In Linux environment, the vim text editor is used as a substitute forVI.  The Vim editor (VI iMproved) is upward compatible with vi editor</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1951989" y="330200"/>
            <a:ext cx="523430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Process	Management</a:t>
            </a:r>
            <a:endParaRPr/>
          </a:p>
        </p:txBody>
      </p:sp>
      <p:sp>
        <p:nvSpPr>
          <p:cNvPr id="227" name="Google Shape;227;p11"/>
          <p:cNvSpPr txBox="1"/>
          <p:nvPr/>
        </p:nvSpPr>
        <p:spPr>
          <a:xfrm>
            <a:off x="8628380" y="6642834"/>
            <a:ext cx="296545" cy="139065"/>
          </a:xfrm>
          <a:prstGeom prst="rect">
            <a:avLst/>
          </a:prstGeom>
          <a:noFill/>
          <a:ln>
            <a:noFill/>
          </a:ln>
        </p:spPr>
        <p:txBody>
          <a:bodyPr anchorCtr="0" anchor="t" bIns="0" lIns="0" spcFirstLastPara="1" rIns="0" wrap="square" tIns="3175">
            <a:spAutoFit/>
          </a:bodyPr>
          <a:lstStyle/>
          <a:p>
            <a:pPr indent="0" lvl="0" marL="12700" marR="0" rtl="0" algn="l">
              <a:lnSpc>
                <a:spcPct val="100000"/>
              </a:lnSpc>
              <a:spcBef>
                <a:spcPts val="0"/>
              </a:spcBef>
              <a:spcAft>
                <a:spcPts val="0"/>
              </a:spcAft>
              <a:buNone/>
            </a:pPr>
            <a:r>
              <a:rPr lang="en-IN" sz="800">
                <a:solidFill>
                  <a:srgbClr val="7F7F7F"/>
                </a:solidFill>
                <a:latin typeface="Arial"/>
                <a:ea typeface="Arial"/>
                <a:cs typeface="Arial"/>
                <a:sym typeface="Arial"/>
              </a:rPr>
              <a:t>11-</a:t>
            </a:r>
            <a:fld id="{00000000-1234-1234-1234-123412341234}" type="slidenum">
              <a:rPr lang="en-IN" sz="800">
                <a:solidFill>
                  <a:srgbClr val="7F7F7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228" name="Google Shape;228;p11"/>
          <p:cNvSpPr txBox="1"/>
          <p:nvPr/>
        </p:nvSpPr>
        <p:spPr>
          <a:xfrm>
            <a:off x="906780" y="1930400"/>
            <a:ext cx="12553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Commands:</a:t>
            </a:r>
            <a:endParaRPr sz="1800">
              <a:solidFill>
                <a:schemeClr val="dk1"/>
              </a:solidFill>
              <a:latin typeface="Arial"/>
              <a:ea typeface="Arial"/>
              <a:cs typeface="Arial"/>
              <a:sym typeface="Arial"/>
            </a:endParaRPr>
          </a:p>
        </p:txBody>
      </p:sp>
      <p:sp>
        <p:nvSpPr>
          <p:cNvPr id="229" name="Google Shape;229;p11"/>
          <p:cNvSpPr txBox="1"/>
          <p:nvPr/>
        </p:nvSpPr>
        <p:spPr>
          <a:xfrm>
            <a:off x="906780" y="2192020"/>
            <a:ext cx="106045" cy="135255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9"/>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30" name="Google Shape;230;p11"/>
          <p:cNvSpPr txBox="1"/>
          <p:nvPr/>
        </p:nvSpPr>
        <p:spPr>
          <a:xfrm>
            <a:off x="1139189" y="2204720"/>
            <a:ext cx="2383790" cy="135128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top</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ps aux | grep –wi z</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i="1" lang="en-IN" sz="1800">
                <a:solidFill>
                  <a:schemeClr val="dk1"/>
                </a:solidFill>
                <a:latin typeface="Arial"/>
                <a:ea typeface="Arial"/>
                <a:cs typeface="Arial"/>
                <a:sym typeface="Arial"/>
              </a:rPr>
              <a:t>kill -s SIGCHLD &lt;ppid&gt;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kill -9 &lt;pid&gt;</a:t>
            </a:r>
            <a:endParaRPr sz="1800">
              <a:solidFill>
                <a:schemeClr val="dk1"/>
              </a:solidFill>
              <a:latin typeface="Arial"/>
              <a:ea typeface="Arial"/>
              <a:cs typeface="Arial"/>
              <a:sym typeface="Arial"/>
            </a:endParaRPr>
          </a:p>
        </p:txBody>
      </p:sp>
      <p:sp>
        <p:nvSpPr>
          <p:cNvPr id="231" name="Google Shape;231;p11"/>
          <p:cNvSpPr txBox="1"/>
          <p:nvPr/>
        </p:nvSpPr>
        <p:spPr>
          <a:xfrm>
            <a:off x="906780" y="3919220"/>
            <a:ext cx="7162165" cy="12230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--Please note that </a:t>
            </a:r>
            <a:r>
              <a:rPr b="1" lang="en-IN" sz="1800">
                <a:solidFill>
                  <a:schemeClr val="dk1"/>
                </a:solidFill>
                <a:latin typeface="Arial"/>
                <a:ea typeface="Arial"/>
                <a:cs typeface="Arial"/>
                <a:sym typeface="Arial"/>
              </a:rPr>
              <a:t>kill -9 </a:t>
            </a:r>
            <a:r>
              <a:rPr lang="en-IN" sz="1800">
                <a:solidFill>
                  <a:schemeClr val="dk1"/>
                </a:solidFill>
                <a:latin typeface="Arial"/>
                <a:ea typeface="Arial"/>
                <a:cs typeface="Arial"/>
                <a:sym typeface="Arial"/>
              </a:rPr>
              <a:t>does not guarantee to kill a zombie process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232409" lvl="0" marL="244475" marR="5080" rtl="0" algn="l">
              <a:lnSpc>
                <a:spcPct val="113888"/>
              </a:lnSpc>
              <a:spcBef>
                <a:spcPts val="0"/>
              </a:spcBef>
              <a:spcAft>
                <a:spcPts val="0"/>
              </a:spcAft>
              <a:buNone/>
            </a:pPr>
            <a:r>
              <a:rPr lang="en-IN" sz="1800">
                <a:solidFill>
                  <a:schemeClr val="dk1"/>
                </a:solidFill>
                <a:latin typeface="Arial"/>
                <a:ea typeface="Arial"/>
                <a:cs typeface="Arial"/>
                <a:sym typeface="Arial"/>
              </a:rPr>
              <a:t>--If you have zombie processes it means those zombies have not been  waited for by their parent (look at PPID displayed by </a:t>
            </a:r>
            <a:r>
              <a:rPr b="1" lang="en-IN" sz="1800">
                <a:solidFill>
                  <a:schemeClr val="dk1"/>
                </a:solidFill>
                <a:latin typeface="Arial"/>
                <a:ea typeface="Arial"/>
                <a:cs typeface="Arial"/>
                <a:sym typeface="Arial"/>
              </a:rPr>
              <a:t>ps -l</a:t>
            </a:r>
            <a:r>
              <a:rPr lang="en-IN"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5e5234bd1b_0_0"/>
          <p:cNvSpPr txBox="1"/>
          <p:nvPr>
            <p:ph type="title"/>
          </p:nvPr>
        </p:nvSpPr>
        <p:spPr>
          <a:xfrm>
            <a:off x="609599" y="609600"/>
            <a:ext cx="63477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5e5234bd1b_0_0"/>
          <p:cNvSpPr txBox="1"/>
          <p:nvPr>
            <p:ph idx="1" type="body"/>
          </p:nvPr>
        </p:nvSpPr>
        <p:spPr>
          <a:xfrm>
            <a:off x="609599" y="2160590"/>
            <a:ext cx="6347700" cy="388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Reference:</a:t>
            </a:r>
            <a:endParaRPr/>
          </a:p>
          <a:p>
            <a:pPr indent="0" lvl="0" marL="0" rtl="0" algn="l">
              <a:spcBef>
                <a:spcPts val="1000"/>
              </a:spcBef>
              <a:spcAft>
                <a:spcPts val="0"/>
              </a:spcAft>
              <a:buNone/>
            </a:pPr>
            <a:r>
              <a:rPr lang="en-IN" u="sng">
                <a:solidFill>
                  <a:schemeClr val="hlink"/>
                </a:solidFill>
                <a:hlinkClick r:id="rId3"/>
              </a:rPr>
              <a:t>https://www.tecmint.com/linux-process-management/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u="sng">
                <a:solidFill>
                  <a:schemeClr val="hlink"/>
                </a:solidFill>
                <a:hlinkClick r:id="rId4"/>
              </a:rPr>
              <a:t>http://linux-training.be/sysadmin/ch01.html</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
          <p:cNvSpPr txBox="1"/>
          <p:nvPr>
            <p:ph type="title"/>
          </p:nvPr>
        </p:nvSpPr>
        <p:spPr>
          <a:xfrm>
            <a:off x="3511550" y="313690"/>
            <a:ext cx="211137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VI Editor</a:t>
            </a:r>
            <a:endParaRPr/>
          </a:p>
        </p:txBody>
      </p:sp>
      <p:sp>
        <p:nvSpPr>
          <p:cNvPr id="154" name="Google Shape;154;p3"/>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55" name="Google Shape;155;p3"/>
          <p:cNvSpPr txBox="1"/>
          <p:nvPr/>
        </p:nvSpPr>
        <p:spPr>
          <a:xfrm>
            <a:off x="68580" y="1604009"/>
            <a:ext cx="7898130" cy="4050029"/>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Starting vi</a:t>
            </a:r>
            <a:endParaRPr sz="1800">
              <a:solidFill>
                <a:schemeClr val="dk1"/>
              </a:solidFill>
              <a:latin typeface="Arial"/>
              <a:ea typeface="Arial"/>
              <a:cs typeface="Arial"/>
              <a:sym typeface="Arial"/>
            </a:endParaRPr>
          </a:p>
          <a:p>
            <a:pPr indent="-232409" lvl="0" marL="244475" marR="19050" rtl="0" algn="l">
              <a:lnSpc>
                <a:spcPct val="113888"/>
              </a:lnSpc>
              <a:spcBef>
                <a:spcPts val="610"/>
              </a:spcBef>
              <a:spcAft>
                <a:spcPts val="0"/>
              </a:spcAft>
              <a:buNone/>
            </a:pPr>
            <a:r>
              <a:rPr lang="en-IN" sz="1800">
                <a:solidFill>
                  <a:schemeClr val="dk1"/>
                </a:solidFill>
                <a:latin typeface="Arial"/>
                <a:ea typeface="Arial"/>
                <a:cs typeface="Arial"/>
                <a:sym typeface="Arial"/>
              </a:rPr>
              <a:t>--The following sections describe how to start vi, type text in a file, save (write)  the file, and quit vi.</a:t>
            </a:r>
            <a:endParaRPr sz="18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IN" sz="1800">
                <a:solidFill>
                  <a:schemeClr val="dk1"/>
                </a:solidFill>
                <a:latin typeface="Arial"/>
                <a:ea typeface="Arial"/>
                <a:cs typeface="Arial"/>
                <a:sym typeface="Arial"/>
              </a:rPr>
              <a:t>--Creating a File</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Start vi and edit the file paint as shown in this example:</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 vi &lt;file_name&gt;</a:t>
            </a:r>
            <a:endParaRPr sz="1800">
              <a:solidFill>
                <a:schemeClr val="dk1"/>
              </a:solidFill>
              <a:latin typeface="Arial"/>
              <a:ea typeface="Arial"/>
              <a:cs typeface="Arial"/>
              <a:sym typeface="Arial"/>
            </a:endParaRPr>
          </a:p>
          <a:p>
            <a:pPr indent="-232409" lvl="0" marL="244475" marR="391795" rtl="0" algn="l">
              <a:lnSpc>
                <a:spcPct val="113888"/>
              </a:lnSpc>
              <a:spcBef>
                <a:spcPts val="610"/>
              </a:spcBef>
              <a:spcAft>
                <a:spcPts val="0"/>
              </a:spcAft>
              <a:buNone/>
            </a:pPr>
            <a:r>
              <a:rPr lang="en-IN" sz="1800">
                <a:solidFill>
                  <a:schemeClr val="dk1"/>
                </a:solidFill>
                <a:latin typeface="Arial"/>
                <a:ea typeface="Arial"/>
                <a:cs typeface="Arial"/>
                <a:sym typeface="Arial"/>
              </a:rPr>
              <a:t>--If file name already exists, vi opens the existing file. If this is a new file, vi  creates it. For the purposes of this example, paint should be a new file.</a:t>
            </a:r>
            <a:endParaRPr sz="1800">
              <a:solidFill>
                <a:schemeClr val="dk1"/>
              </a:solidFill>
              <a:latin typeface="Arial"/>
              <a:ea typeface="Arial"/>
              <a:cs typeface="Arial"/>
              <a:sym typeface="Arial"/>
            </a:endParaRPr>
          </a:p>
          <a:p>
            <a:pPr indent="0" lvl="0" marL="12700" marR="0" rtl="0" algn="l">
              <a:lnSpc>
                <a:spcPct val="100000"/>
              </a:lnSpc>
              <a:spcBef>
                <a:spcPts val="400"/>
              </a:spcBef>
              <a:spcAft>
                <a:spcPts val="0"/>
              </a:spcAft>
              <a:buNone/>
            </a:pPr>
            <a:r>
              <a:rPr lang="en-IN" sz="1800">
                <a:solidFill>
                  <a:schemeClr val="dk1"/>
                </a:solidFill>
                <a:latin typeface="Arial"/>
                <a:ea typeface="Arial"/>
                <a:cs typeface="Arial"/>
                <a:sym typeface="Arial"/>
              </a:rPr>
              <a:t>--The vi editing screen appears in a moment:</a:t>
            </a:r>
            <a:endParaRPr sz="1800">
              <a:solidFill>
                <a:schemeClr val="dk1"/>
              </a:solidFill>
              <a:latin typeface="Arial"/>
              <a:ea typeface="Arial"/>
              <a:cs typeface="Arial"/>
              <a:sym typeface="Arial"/>
            </a:endParaRPr>
          </a:p>
          <a:p>
            <a:pPr indent="-232409" lvl="0" marL="244475" marR="394970" rtl="0" algn="l">
              <a:lnSpc>
                <a:spcPct val="113888"/>
              </a:lnSpc>
              <a:spcBef>
                <a:spcPts val="610"/>
              </a:spcBef>
              <a:spcAft>
                <a:spcPts val="0"/>
              </a:spcAft>
              <a:buNone/>
            </a:pPr>
            <a:r>
              <a:rPr lang="en-IN" sz="1800">
                <a:solidFill>
                  <a:schemeClr val="dk1"/>
                </a:solidFill>
                <a:latin typeface="Arial"/>
                <a:ea typeface="Arial"/>
                <a:cs typeface="Arial"/>
                <a:sym typeface="Arial"/>
              </a:rPr>
              <a:t>--The cursor appears in the upper left corner of the screen. Blank lines are  indicated by a vertical series of tildes (~).</a:t>
            </a:r>
            <a:endParaRPr sz="1800">
              <a:solidFill>
                <a:schemeClr val="dk1"/>
              </a:solidFill>
              <a:latin typeface="Arial"/>
              <a:ea typeface="Arial"/>
              <a:cs typeface="Arial"/>
              <a:sym typeface="Arial"/>
            </a:endParaRPr>
          </a:p>
          <a:p>
            <a:pPr indent="0" lvl="0" marL="12700" marR="0" rtl="0" algn="l">
              <a:lnSpc>
                <a:spcPct val="116944"/>
              </a:lnSpc>
              <a:spcBef>
                <a:spcPts val="400"/>
              </a:spcBef>
              <a:spcAft>
                <a:spcPts val="0"/>
              </a:spcAft>
              <a:buNone/>
            </a:pPr>
            <a:r>
              <a:rPr lang="en-IN" sz="1800">
                <a:solidFill>
                  <a:schemeClr val="dk1"/>
                </a:solidFill>
                <a:latin typeface="Arial"/>
                <a:ea typeface="Arial"/>
                <a:cs typeface="Arial"/>
                <a:sym typeface="Arial"/>
              </a:rPr>
              <a:t>--Note that you can also start vi without specifying a file name by just typing  vi.You can then name the file later when you exit vi.</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4"/>
          <p:cNvSpPr txBox="1"/>
          <p:nvPr>
            <p:ph type="title"/>
          </p:nvPr>
        </p:nvSpPr>
        <p:spPr>
          <a:xfrm>
            <a:off x="3511550" y="313690"/>
            <a:ext cx="211137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VI Editor</a:t>
            </a:r>
            <a:endParaRPr/>
          </a:p>
        </p:txBody>
      </p:sp>
      <p:sp>
        <p:nvSpPr>
          <p:cNvPr id="161" name="Google Shape;161;p4"/>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62" name="Google Shape;162;p4"/>
          <p:cNvSpPr txBox="1"/>
          <p:nvPr/>
        </p:nvSpPr>
        <p:spPr>
          <a:xfrm>
            <a:off x="68580" y="1701800"/>
            <a:ext cx="7861934" cy="146939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Status Line</a:t>
            </a:r>
            <a:endParaRPr sz="1800">
              <a:solidFill>
                <a:schemeClr val="dk1"/>
              </a:solidFill>
              <a:latin typeface="Arial"/>
              <a:ea typeface="Arial"/>
              <a:cs typeface="Arial"/>
              <a:sym typeface="Arial"/>
            </a:endParaRPr>
          </a:p>
          <a:p>
            <a:pPr indent="0" lvl="0" marL="244475" marR="5080" rtl="0" algn="l">
              <a:lnSpc>
                <a:spcPct val="113888"/>
              </a:lnSpc>
              <a:spcBef>
                <a:spcPts val="610"/>
              </a:spcBef>
              <a:spcAft>
                <a:spcPts val="0"/>
              </a:spcAft>
              <a:buNone/>
            </a:pPr>
            <a:r>
              <a:rPr lang="en-IN" sz="1800">
                <a:solidFill>
                  <a:schemeClr val="dk1"/>
                </a:solidFill>
                <a:latin typeface="Arial"/>
                <a:ea typeface="Arial"/>
                <a:cs typeface="Arial"/>
                <a:sym typeface="Arial"/>
              </a:rPr>
              <a:t>The last line of the screen, called the </a:t>
            </a:r>
            <a:r>
              <a:rPr i="1" lang="en-IN" sz="1800">
                <a:solidFill>
                  <a:schemeClr val="dk1"/>
                </a:solidFill>
                <a:latin typeface="Arial"/>
                <a:ea typeface="Arial"/>
                <a:cs typeface="Arial"/>
                <a:sym typeface="Arial"/>
              </a:rPr>
              <a:t>status line</a:t>
            </a:r>
            <a:r>
              <a:rPr lang="en-IN" sz="1800">
                <a:solidFill>
                  <a:schemeClr val="dk1"/>
                </a:solidFill>
                <a:latin typeface="Arial"/>
                <a:ea typeface="Arial"/>
                <a:cs typeface="Arial"/>
                <a:sym typeface="Arial"/>
              </a:rPr>
              <a:t>, shows the name of the file  and the number of lines and characters in the file. When you create a new  file, as is the case with the example, the status line indicates that it is a new  file</a:t>
            </a:r>
            <a:endParaRPr sz="1800">
              <a:solidFill>
                <a:schemeClr val="dk1"/>
              </a:solidFill>
              <a:latin typeface="Arial"/>
              <a:ea typeface="Arial"/>
              <a:cs typeface="Arial"/>
              <a:sym typeface="Arial"/>
            </a:endParaRPr>
          </a:p>
        </p:txBody>
      </p:sp>
      <p:sp>
        <p:nvSpPr>
          <p:cNvPr id="163" name="Google Shape;163;p4"/>
          <p:cNvSpPr/>
          <p:nvPr/>
        </p:nvSpPr>
        <p:spPr>
          <a:xfrm>
            <a:off x="1066800" y="3810000"/>
            <a:ext cx="4419600" cy="23418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5"/>
          <p:cNvSpPr txBox="1"/>
          <p:nvPr>
            <p:ph type="title"/>
          </p:nvPr>
        </p:nvSpPr>
        <p:spPr>
          <a:xfrm>
            <a:off x="3511550" y="313690"/>
            <a:ext cx="211137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VI Editor</a:t>
            </a:r>
            <a:endParaRPr/>
          </a:p>
        </p:txBody>
      </p:sp>
      <p:sp>
        <p:nvSpPr>
          <p:cNvPr id="169" name="Google Shape;169;p5"/>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70" name="Google Shape;170;p5"/>
          <p:cNvSpPr txBox="1"/>
          <p:nvPr/>
        </p:nvSpPr>
        <p:spPr>
          <a:xfrm>
            <a:off x="436880" y="1484629"/>
            <a:ext cx="7956550" cy="43713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Two Modes of vi editor</a:t>
            </a:r>
            <a:endParaRPr sz="18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2750">
              <a:solidFill>
                <a:schemeClr val="dk1"/>
              </a:solidFill>
              <a:latin typeface="Times New Roman"/>
              <a:ea typeface="Times New Roman"/>
              <a:cs typeface="Times New Roman"/>
              <a:sym typeface="Times New Roman"/>
            </a:endParaRPr>
          </a:p>
          <a:p>
            <a:pPr indent="-231140" lvl="0" marL="590550" marR="5080" rtl="0" algn="l">
              <a:lnSpc>
                <a:spcPct val="94800"/>
              </a:lnSpc>
              <a:spcBef>
                <a:spcPts val="0"/>
              </a:spcBef>
              <a:spcAft>
                <a:spcPts val="0"/>
              </a:spcAft>
              <a:buClr>
                <a:srgbClr val="01C7FD"/>
              </a:buClr>
              <a:buSzPts val="1800"/>
              <a:buFont typeface="Noto Sans Symbols"/>
              <a:buChar char="●"/>
            </a:pPr>
            <a:r>
              <a:rPr lang="en-IN" sz="1800">
                <a:solidFill>
                  <a:schemeClr val="dk1"/>
                </a:solidFill>
                <a:latin typeface="Arial"/>
                <a:ea typeface="Arial"/>
                <a:cs typeface="Arial"/>
                <a:sym typeface="Arial"/>
              </a:rPr>
              <a:t>Two modes of operation in vi are insert mode and command mode. You  use </a:t>
            </a:r>
            <a:r>
              <a:rPr i="1" lang="en-IN" sz="1800">
                <a:solidFill>
                  <a:schemeClr val="dk1"/>
                </a:solidFill>
                <a:latin typeface="Arial"/>
                <a:ea typeface="Arial"/>
                <a:cs typeface="Arial"/>
                <a:sym typeface="Arial"/>
              </a:rPr>
              <a:t>insert mode </a:t>
            </a:r>
            <a:r>
              <a:rPr lang="en-IN" sz="1800">
                <a:solidFill>
                  <a:schemeClr val="dk1"/>
                </a:solidFill>
                <a:latin typeface="Arial"/>
                <a:ea typeface="Arial"/>
                <a:cs typeface="Arial"/>
                <a:sym typeface="Arial"/>
              </a:rPr>
              <a:t>to type text into a file, while </a:t>
            </a:r>
            <a:r>
              <a:rPr i="1" lang="en-IN" sz="1800">
                <a:solidFill>
                  <a:schemeClr val="dk1"/>
                </a:solidFill>
                <a:latin typeface="Arial"/>
                <a:ea typeface="Arial"/>
                <a:cs typeface="Arial"/>
                <a:sym typeface="Arial"/>
              </a:rPr>
              <a:t>command mode </a:t>
            </a:r>
            <a:r>
              <a:rPr lang="en-IN" sz="1800">
                <a:solidFill>
                  <a:schemeClr val="dk1"/>
                </a:solidFill>
                <a:latin typeface="Arial"/>
                <a:ea typeface="Arial"/>
                <a:cs typeface="Arial"/>
                <a:sym typeface="Arial"/>
              </a:rPr>
              <a:t>is used to  type commands that perform specific vi functions. Command mode is the  default mode for vi.</a:t>
            </a:r>
            <a:endParaRPr sz="1800">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1C7FD"/>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231140" lvl="0" marL="590550" marR="240029" rtl="0" algn="l">
              <a:lnSpc>
                <a:spcPct val="94800"/>
              </a:lnSpc>
              <a:spcBef>
                <a:spcPts val="0"/>
              </a:spcBef>
              <a:spcAft>
                <a:spcPts val="0"/>
              </a:spcAft>
              <a:buClr>
                <a:srgbClr val="01C7FD"/>
              </a:buClr>
              <a:buSzPts val="1800"/>
              <a:buFont typeface="Noto Sans Symbols"/>
              <a:buChar char="●"/>
            </a:pPr>
            <a:r>
              <a:rPr lang="en-IN" sz="1800">
                <a:solidFill>
                  <a:schemeClr val="dk1"/>
                </a:solidFill>
                <a:latin typeface="Arial"/>
                <a:ea typeface="Arial"/>
                <a:cs typeface="Arial"/>
                <a:sym typeface="Arial"/>
              </a:rPr>
              <a:t>When you first open a vi file, it's always in command mode. Before you  can type text in the file, you must type one of the vi insert commands,  such as i ("insert"), to insert text </a:t>
            </a:r>
            <a:r>
              <a:rPr i="1" lang="en-IN" sz="1800">
                <a:solidFill>
                  <a:schemeClr val="dk1"/>
                </a:solidFill>
                <a:latin typeface="Arial"/>
                <a:ea typeface="Arial"/>
                <a:cs typeface="Arial"/>
                <a:sym typeface="Arial"/>
              </a:rPr>
              <a:t>at </a:t>
            </a:r>
            <a:r>
              <a:rPr lang="en-IN" sz="1800">
                <a:solidFill>
                  <a:schemeClr val="dk1"/>
                </a:solidFill>
                <a:latin typeface="Arial"/>
                <a:ea typeface="Arial"/>
                <a:cs typeface="Arial"/>
                <a:sym typeface="Arial"/>
              </a:rPr>
              <a:t>the current cursor location, or a  ("append"), to insert text </a:t>
            </a:r>
            <a:r>
              <a:rPr i="1" lang="en-IN" sz="1800">
                <a:solidFill>
                  <a:schemeClr val="dk1"/>
                </a:solidFill>
                <a:latin typeface="Arial"/>
                <a:ea typeface="Arial"/>
                <a:cs typeface="Arial"/>
                <a:sym typeface="Arial"/>
              </a:rPr>
              <a:t>after </a:t>
            </a:r>
            <a:r>
              <a:rPr lang="en-IN" sz="1800">
                <a:solidFill>
                  <a:schemeClr val="dk1"/>
                </a:solidFill>
                <a:latin typeface="Arial"/>
                <a:ea typeface="Arial"/>
                <a:cs typeface="Arial"/>
                <a:sym typeface="Arial"/>
              </a:rPr>
              <a:t>the current cursor location.</a:t>
            </a:r>
            <a:endParaRPr sz="1800">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01C7FD"/>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231140" lvl="0" marL="590550" marR="19050" rtl="0" algn="l">
              <a:lnSpc>
                <a:spcPct val="94700"/>
              </a:lnSpc>
              <a:spcBef>
                <a:spcPts val="0"/>
              </a:spcBef>
              <a:spcAft>
                <a:spcPts val="0"/>
              </a:spcAft>
              <a:buClr>
                <a:srgbClr val="01C7FD"/>
              </a:buClr>
              <a:buSzPts val="1800"/>
              <a:buFont typeface="Noto Sans Symbols"/>
              <a:buChar char="●"/>
            </a:pPr>
            <a:r>
              <a:rPr lang="en-IN" sz="1800">
                <a:solidFill>
                  <a:schemeClr val="dk1"/>
                </a:solidFill>
                <a:latin typeface="Arial"/>
                <a:ea typeface="Arial"/>
                <a:cs typeface="Arial"/>
                <a:sym typeface="Arial"/>
              </a:rPr>
              <a:t>Whenever you want to return vi to command mode, press Esc. If you're  not sure which mode vi is presently in, simply press Esc to make sure it's  in command mode and continue from there.</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6"/>
          <p:cNvSpPr txBox="1"/>
          <p:nvPr>
            <p:ph type="title"/>
          </p:nvPr>
        </p:nvSpPr>
        <p:spPr>
          <a:xfrm>
            <a:off x="3117850" y="651509"/>
            <a:ext cx="211074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VI Editor</a:t>
            </a:r>
            <a:endParaRPr/>
          </a:p>
        </p:txBody>
      </p:sp>
      <p:sp>
        <p:nvSpPr>
          <p:cNvPr id="176" name="Google Shape;176;p6"/>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77" name="Google Shape;177;p6"/>
          <p:cNvSpPr txBox="1"/>
          <p:nvPr/>
        </p:nvSpPr>
        <p:spPr>
          <a:xfrm>
            <a:off x="4685029" y="2092959"/>
            <a:ext cx="106045" cy="135255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a:p>
            <a:pPr indent="0" lvl="0" marL="12700" marR="0" rtl="0" algn="l">
              <a:lnSpc>
                <a:spcPct val="100000"/>
              </a:lnSpc>
              <a:spcBef>
                <a:spcPts val="459"/>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78" name="Google Shape;178;p6"/>
          <p:cNvSpPr txBox="1"/>
          <p:nvPr/>
        </p:nvSpPr>
        <p:spPr>
          <a:xfrm>
            <a:off x="4685029" y="2105659"/>
            <a:ext cx="3803650" cy="3009900"/>
          </a:xfrm>
          <a:prstGeom prst="rect">
            <a:avLst/>
          </a:prstGeom>
          <a:noFill/>
          <a:ln>
            <a:noFill/>
          </a:ln>
        </p:spPr>
        <p:txBody>
          <a:bodyPr anchorCtr="0" anchor="t" bIns="0" lIns="0" spcFirstLastPara="1" rIns="0" wrap="square" tIns="12700">
            <a:spAutoFit/>
          </a:bodyPr>
          <a:lstStyle/>
          <a:p>
            <a:pPr indent="0" lvl="0" marL="243840" marR="1878329" rtl="0" algn="l">
              <a:lnSpc>
                <a:spcPct val="120800"/>
              </a:lnSpc>
              <a:spcBef>
                <a:spcPts val="0"/>
              </a:spcBef>
              <a:spcAft>
                <a:spcPts val="0"/>
              </a:spcAft>
              <a:buNone/>
            </a:pPr>
            <a:r>
              <a:rPr lang="en-IN" sz="1800">
                <a:solidFill>
                  <a:schemeClr val="dk1"/>
                </a:solidFill>
                <a:latin typeface="Arial"/>
                <a:ea typeface="Arial"/>
                <a:cs typeface="Arial"/>
                <a:sym typeface="Arial"/>
              </a:rPr>
              <a:t>x - is for deleting  u - is for Undo</a:t>
            </a:r>
            <a:endParaRPr sz="1800">
              <a:solidFill>
                <a:schemeClr val="dk1"/>
              </a:solidFill>
              <a:latin typeface="Arial"/>
              <a:ea typeface="Arial"/>
              <a:cs typeface="Arial"/>
              <a:sym typeface="Arial"/>
            </a:endParaRPr>
          </a:p>
          <a:p>
            <a:pPr indent="0" lvl="0" marL="308610" marR="0" rtl="0" algn="l">
              <a:lnSpc>
                <a:spcPct val="100000"/>
              </a:lnSpc>
              <a:spcBef>
                <a:spcPts val="450"/>
              </a:spcBef>
              <a:spcAft>
                <a:spcPts val="0"/>
              </a:spcAft>
              <a:buNone/>
            </a:pPr>
            <a:r>
              <a:rPr lang="en-IN" sz="1800">
                <a:solidFill>
                  <a:schemeClr val="dk1"/>
                </a:solidFill>
                <a:latin typeface="Arial"/>
                <a:ea typeface="Arial"/>
                <a:cs typeface="Arial"/>
                <a:sym typeface="Arial"/>
              </a:rPr>
              <a:t>dd - is for removing of the line</a:t>
            </a:r>
            <a:endParaRPr sz="1800">
              <a:solidFill>
                <a:schemeClr val="dk1"/>
              </a:solidFill>
              <a:latin typeface="Arial"/>
              <a:ea typeface="Arial"/>
              <a:cs typeface="Arial"/>
              <a:sym typeface="Arial"/>
            </a:endParaRPr>
          </a:p>
          <a:p>
            <a:pPr indent="-179070" lvl="0" marL="422909" marR="5080" rtl="0" algn="l">
              <a:lnSpc>
                <a:spcPct val="120800"/>
              </a:lnSpc>
              <a:spcBef>
                <a:spcPts val="0"/>
              </a:spcBef>
              <a:spcAft>
                <a:spcPts val="0"/>
              </a:spcAft>
              <a:buNone/>
            </a:pPr>
            <a:r>
              <a:rPr lang="en-IN" sz="1800">
                <a:solidFill>
                  <a:schemeClr val="dk1"/>
                </a:solidFill>
                <a:latin typeface="Arial"/>
                <a:ea typeface="Arial"/>
                <a:cs typeface="Arial"/>
                <a:sym typeface="Arial"/>
              </a:rPr>
              <a:t>p - paste the cutting data below the  cursor line</a:t>
            </a:r>
            <a:endParaRPr sz="1800">
              <a:solidFill>
                <a:schemeClr val="dk1"/>
              </a:solidFill>
              <a:latin typeface="Arial"/>
              <a:ea typeface="Arial"/>
              <a:cs typeface="Arial"/>
              <a:sym typeface="Arial"/>
            </a:endParaRPr>
          </a:p>
          <a:p>
            <a:pPr indent="-231140" lvl="0" marL="24384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yy -for copying the data ( yanking)</a:t>
            </a:r>
            <a:endParaRPr sz="1800">
              <a:solidFill>
                <a:schemeClr val="dk1"/>
              </a:solidFill>
              <a:latin typeface="Arial"/>
              <a:ea typeface="Arial"/>
              <a:cs typeface="Arial"/>
              <a:sym typeface="Arial"/>
            </a:endParaRPr>
          </a:p>
          <a:p>
            <a:pPr indent="-231140" lvl="0" marL="24384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p - paste</a:t>
            </a:r>
            <a:endParaRPr sz="1800">
              <a:solidFill>
                <a:schemeClr val="dk1"/>
              </a:solidFill>
              <a:latin typeface="Arial"/>
              <a:ea typeface="Arial"/>
              <a:cs typeface="Arial"/>
              <a:sym typeface="Arial"/>
            </a:endParaRPr>
          </a:p>
          <a:p>
            <a:pPr indent="-231140" lvl="0" marL="24384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/keyword - to search for a keyword</a:t>
            </a:r>
            <a:endParaRPr sz="1800">
              <a:solidFill>
                <a:schemeClr val="dk1"/>
              </a:solidFill>
              <a:latin typeface="Arial"/>
              <a:ea typeface="Arial"/>
              <a:cs typeface="Arial"/>
              <a:sym typeface="Arial"/>
            </a:endParaRPr>
          </a:p>
          <a:p>
            <a:pPr indent="-231140" lvl="0" marL="243840" marR="0" rtl="0" algn="l">
              <a:lnSpc>
                <a:spcPct val="100000"/>
              </a:lnSpc>
              <a:spcBef>
                <a:spcPts val="459"/>
              </a:spcBef>
              <a:spcAft>
                <a:spcPts val="0"/>
              </a:spcAft>
              <a:buClr>
                <a:srgbClr val="34C4FF"/>
              </a:buClr>
              <a:buSzPts val="1800"/>
              <a:buFont typeface="Arial"/>
              <a:buChar char="•"/>
            </a:pPr>
            <a:r>
              <a:rPr lang="en-IN" sz="1800">
                <a:solidFill>
                  <a:schemeClr val="dk1"/>
                </a:solidFill>
                <a:latin typeface="Arial"/>
                <a:ea typeface="Arial"/>
                <a:cs typeface="Arial"/>
                <a:sym typeface="Arial"/>
              </a:rPr>
              <a:t>G - for end of the file</a:t>
            </a:r>
            <a:endParaRPr sz="1800">
              <a:solidFill>
                <a:schemeClr val="dk1"/>
              </a:solidFill>
              <a:latin typeface="Arial"/>
              <a:ea typeface="Arial"/>
              <a:cs typeface="Arial"/>
              <a:sym typeface="Arial"/>
            </a:endParaRPr>
          </a:p>
        </p:txBody>
      </p:sp>
      <p:sp>
        <p:nvSpPr>
          <p:cNvPr id="179" name="Google Shape;179;p6"/>
          <p:cNvSpPr txBox="1"/>
          <p:nvPr/>
        </p:nvSpPr>
        <p:spPr>
          <a:xfrm>
            <a:off x="381000" y="2209800"/>
            <a:ext cx="3580129" cy="2974339"/>
          </a:xfrm>
          <a:prstGeom prst="rect">
            <a:avLst/>
          </a:prstGeom>
          <a:noFill/>
          <a:ln>
            <a:noFill/>
          </a:ln>
        </p:spPr>
        <p:txBody>
          <a:bodyPr anchorCtr="0" anchor="t" bIns="0" lIns="0" spcFirstLastPara="1" rIns="0" wrap="square" tIns="69850">
            <a:spAutoFit/>
          </a:bodyPr>
          <a:lstStyle/>
          <a:p>
            <a:pPr indent="-156210" lvl="0" marL="156210" marR="0" rtl="0" algn="l">
              <a:lnSpc>
                <a:spcPct val="100000"/>
              </a:lnSpc>
              <a:spcBef>
                <a:spcPts val="0"/>
              </a:spcBef>
              <a:spcAft>
                <a:spcPts val="0"/>
              </a:spcAft>
              <a:buClr>
                <a:srgbClr val="34C4FF"/>
              </a:buClr>
              <a:buSzPts val="1800"/>
              <a:buFont typeface="Arial"/>
              <a:buChar char="•"/>
            </a:pPr>
            <a:r>
              <a:rPr lang="en-IN" sz="1800">
                <a:solidFill>
                  <a:schemeClr val="dk1"/>
                </a:solidFill>
                <a:latin typeface="Arial"/>
                <a:ea typeface="Arial"/>
                <a:cs typeface="Arial"/>
                <a:sym typeface="Arial"/>
              </a:rPr>
              <a:t>:w - Save your data.</a:t>
            </a:r>
            <a:endParaRPr sz="1800">
              <a:solidFill>
                <a:schemeClr val="dk1"/>
              </a:solidFill>
              <a:latin typeface="Arial"/>
              <a:ea typeface="Arial"/>
              <a:cs typeface="Arial"/>
              <a:sym typeface="Arial"/>
            </a:endParaRPr>
          </a:p>
          <a:p>
            <a:pPr indent="-156210" lvl="0" marL="15621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:q - quitting.</a:t>
            </a:r>
            <a:endParaRPr sz="1800">
              <a:solidFill>
                <a:schemeClr val="dk1"/>
              </a:solidFill>
              <a:latin typeface="Arial"/>
              <a:ea typeface="Arial"/>
              <a:cs typeface="Arial"/>
              <a:sym typeface="Arial"/>
            </a:endParaRPr>
          </a:p>
          <a:p>
            <a:pPr indent="-156210" lvl="0" marL="15621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:wq - for Saving and quitting</a:t>
            </a:r>
            <a:endParaRPr sz="1800">
              <a:solidFill>
                <a:schemeClr val="dk1"/>
              </a:solidFill>
              <a:latin typeface="Arial"/>
              <a:ea typeface="Arial"/>
              <a:cs typeface="Arial"/>
              <a:sym typeface="Arial"/>
            </a:endParaRPr>
          </a:p>
          <a:p>
            <a:pPr indent="-156210" lvl="0" marL="156210" marR="5080" rtl="0" algn="l">
              <a:lnSpc>
                <a:spcPct val="113888"/>
              </a:lnSpc>
              <a:spcBef>
                <a:spcPts val="610"/>
              </a:spcBef>
              <a:spcAft>
                <a:spcPts val="0"/>
              </a:spcAft>
              <a:buClr>
                <a:srgbClr val="34C4FF"/>
              </a:buClr>
              <a:buSzPts val="1800"/>
              <a:buFont typeface="Arial"/>
              <a:buChar char="•"/>
            </a:pPr>
            <a:r>
              <a:rPr lang="en-IN" sz="1800">
                <a:solidFill>
                  <a:schemeClr val="dk1"/>
                </a:solidFill>
                <a:latin typeface="Arial"/>
                <a:ea typeface="Arial"/>
                <a:cs typeface="Arial"/>
                <a:sym typeface="Arial"/>
              </a:rPr>
              <a:t>:q! - quitting without any changes  forcefully.</a:t>
            </a:r>
            <a:endParaRPr sz="1800">
              <a:solidFill>
                <a:schemeClr val="dk1"/>
              </a:solidFill>
              <a:latin typeface="Arial"/>
              <a:ea typeface="Arial"/>
              <a:cs typeface="Arial"/>
              <a:sym typeface="Arial"/>
            </a:endParaRPr>
          </a:p>
          <a:p>
            <a:pPr indent="-143510" lvl="0" marL="156210" marR="0" rtl="0" algn="l">
              <a:lnSpc>
                <a:spcPct val="100000"/>
              </a:lnSpc>
              <a:spcBef>
                <a:spcPts val="400"/>
              </a:spcBef>
              <a:spcAft>
                <a:spcPts val="0"/>
              </a:spcAft>
              <a:buClr>
                <a:srgbClr val="34C4FF"/>
              </a:buClr>
              <a:buSzPts val="1800"/>
              <a:buFont typeface="Arial"/>
              <a:buChar char="•"/>
            </a:pPr>
            <a:r>
              <a:rPr lang="en-IN" sz="1800">
                <a:solidFill>
                  <a:schemeClr val="dk1"/>
                </a:solidFill>
                <a:latin typeface="Arial"/>
                <a:ea typeface="Arial"/>
                <a:cs typeface="Arial"/>
                <a:sym typeface="Arial"/>
              </a:rPr>
              <a:t>h - go left ( arrow keys)</a:t>
            </a:r>
            <a:endParaRPr sz="1800">
              <a:solidFill>
                <a:schemeClr val="dk1"/>
              </a:solidFill>
              <a:latin typeface="Arial"/>
              <a:ea typeface="Arial"/>
              <a:cs typeface="Arial"/>
              <a:sym typeface="Arial"/>
            </a:endParaRPr>
          </a:p>
          <a:p>
            <a:pPr indent="-143510" lvl="0" marL="15621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l - go right</a:t>
            </a:r>
            <a:endParaRPr sz="1800">
              <a:solidFill>
                <a:schemeClr val="dk1"/>
              </a:solidFill>
              <a:latin typeface="Arial"/>
              <a:ea typeface="Arial"/>
              <a:cs typeface="Arial"/>
              <a:sym typeface="Arial"/>
            </a:endParaRPr>
          </a:p>
          <a:p>
            <a:pPr indent="-143510" lvl="0" marL="15621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j - go down</a:t>
            </a:r>
            <a:endParaRPr sz="1800">
              <a:solidFill>
                <a:schemeClr val="dk1"/>
              </a:solidFill>
              <a:latin typeface="Arial"/>
              <a:ea typeface="Arial"/>
              <a:cs typeface="Arial"/>
              <a:sym typeface="Arial"/>
            </a:endParaRPr>
          </a:p>
          <a:p>
            <a:pPr indent="-143510" lvl="0" marL="156210" marR="0" rtl="0" algn="l">
              <a:lnSpc>
                <a:spcPct val="100000"/>
              </a:lnSpc>
              <a:spcBef>
                <a:spcPts val="450"/>
              </a:spcBef>
              <a:spcAft>
                <a:spcPts val="0"/>
              </a:spcAft>
              <a:buClr>
                <a:srgbClr val="34C4FF"/>
              </a:buClr>
              <a:buSzPts val="1800"/>
              <a:buFont typeface="Arial"/>
              <a:buChar char="•"/>
            </a:pPr>
            <a:r>
              <a:rPr lang="en-IN" sz="1800">
                <a:solidFill>
                  <a:schemeClr val="dk1"/>
                </a:solidFill>
                <a:latin typeface="Arial"/>
                <a:ea typeface="Arial"/>
                <a:cs typeface="Arial"/>
                <a:sym typeface="Arial"/>
              </a:rPr>
              <a:t>k - go up</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7"/>
          <p:cNvSpPr txBox="1"/>
          <p:nvPr>
            <p:ph type="title"/>
          </p:nvPr>
        </p:nvSpPr>
        <p:spPr>
          <a:xfrm>
            <a:off x="1951989" y="330200"/>
            <a:ext cx="523430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Process	Management</a:t>
            </a:r>
            <a:endParaRPr/>
          </a:p>
        </p:txBody>
      </p:sp>
      <p:sp>
        <p:nvSpPr>
          <p:cNvPr id="185" name="Google Shape;185;p7"/>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86" name="Google Shape;186;p7"/>
          <p:cNvSpPr txBox="1"/>
          <p:nvPr/>
        </p:nvSpPr>
        <p:spPr>
          <a:xfrm>
            <a:off x="337820" y="1985009"/>
            <a:ext cx="1016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87" name="Google Shape;187;p7"/>
          <p:cNvSpPr txBox="1"/>
          <p:nvPr/>
        </p:nvSpPr>
        <p:spPr>
          <a:xfrm>
            <a:off x="568959" y="1996440"/>
            <a:ext cx="716025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A </a:t>
            </a:r>
            <a:r>
              <a:rPr b="1" lang="en-IN" sz="1800">
                <a:solidFill>
                  <a:schemeClr val="dk1"/>
                </a:solidFill>
                <a:latin typeface="Arial"/>
                <a:ea typeface="Arial"/>
                <a:cs typeface="Arial"/>
                <a:sym typeface="Arial"/>
              </a:rPr>
              <a:t>process </a:t>
            </a:r>
            <a:r>
              <a:rPr lang="en-IN" sz="1800">
                <a:solidFill>
                  <a:schemeClr val="dk1"/>
                </a:solidFill>
                <a:latin typeface="Arial"/>
                <a:ea typeface="Arial"/>
                <a:cs typeface="Arial"/>
                <a:sym typeface="Arial"/>
              </a:rPr>
              <a:t>can be simply defined as an instance of a running program.</a:t>
            </a:r>
            <a:endParaRPr sz="1800">
              <a:solidFill>
                <a:schemeClr val="dk1"/>
              </a:solidFill>
              <a:latin typeface="Arial"/>
              <a:ea typeface="Arial"/>
              <a:cs typeface="Arial"/>
              <a:sym typeface="Arial"/>
            </a:endParaRPr>
          </a:p>
        </p:txBody>
      </p:sp>
      <p:sp>
        <p:nvSpPr>
          <p:cNvPr id="188" name="Google Shape;188;p7"/>
          <p:cNvSpPr txBox="1"/>
          <p:nvPr/>
        </p:nvSpPr>
        <p:spPr>
          <a:xfrm>
            <a:off x="337820" y="2647950"/>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89" name="Google Shape;189;p7"/>
          <p:cNvSpPr txBox="1"/>
          <p:nvPr/>
        </p:nvSpPr>
        <p:spPr>
          <a:xfrm>
            <a:off x="337820" y="3831590"/>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90" name="Google Shape;190;p7"/>
          <p:cNvSpPr txBox="1"/>
          <p:nvPr/>
        </p:nvSpPr>
        <p:spPr>
          <a:xfrm>
            <a:off x="337820" y="2659379"/>
            <a:ext cx="8003540" cy="1743710"/>
          </a:xfrm>
          <a:prstGeom prst="rect">
            <a:avLst/>
          </a:prstGeom>
          <a:noFill/>
          <a:ln>
            <a:noFill/>
          </a:ln>
        </p:spPr>
        <p:txBody>
          <a:bodyPr anchorCtr="0" anchor="t" bIns="0" lIns="0" spcFirstLastPara="1" rIns="0" wrap="square" tIns="33000">
            <a:spAutoFit/>
          </a:bodyPr>
          <a:lstStyle/>
          <a:p>
            <a:pPr indent="0" lvl="0" marL="243204" marR="5080" rtl="0" algn="l">
              <a:lnSpc>
                <a:spcPct val="113888"/>
              </a:lnSpc>
              <a:spcBef>
                <a:spcPts val="0"/>
              </a:spcBef>
              <a:spcAft>
                <a:spcPts val="0"/>
              </a:spcAft>
              <a:buNone/>
            </a:pPr>
            <a:r>
              <a:rPr lang="en-IN" sz="1800">
                <a:solidFill>
                  <a:schemeClr val="dk1"/>
                </a:solidFill>
                <a:latin typeface="Arial"/>
                <a:ea typeface="Arial"/>
                <a:cs typeface="Arial"/>
                <a:sym typeface="Arial"/>
              </a:rPr>
              <a:t>each process will have a unique numeric identifier associated with it, referred  to as its process identification number, or </a:t>
            </a:r>
            <a:r>
              <a:rPr b="1" lang="en-IN" sz="1800">
                <a:solidFill>
                  <a:schemeClr val="dk1"/>
                </a:solidFill>
                <a:latin typeface="Arial"/>
                <a:ea typeface="Arial"/>
                <a:cs typeface="Arial"/>
                <a:sym typeface="Arial"/>
              </a:rPr>
              <a:t>PID</a:t>
            </a:r>
            <a:endParaRPr sz="1800">
              <a:solidFill>
                <a:schemeClr val="dk1"/>
              </a:solidFill>
              <a:latin typeface="Arial"/>
              <a:ea typeface="Arial"/>
              <a:cs typeface="Arial"/>
              <a:sym typeface="Arial"/>
            </a:endParaRPr>
          </a:p>
          <a:p>
            <a:pPr indent="-231140" lvl="0" marL="243840" marR="408940" rtl="0" algn="l">
              <a:lnSpc>
                <a:spcPct val="113888"/>
              </a:lnSpc>
              <a:spcBef>
                <a:spcPts val="560"/>
              </a:spcBef>
              <a:spcAft>
                <a:spcPts val="0"/>
              </a:spcAft>
              <a:buClr>
                <a:srgbClr val="34C4FF"/>
              </a:buClr>
              <a:buSzPts val="1800"/>
              <a:buFont typeface="Arial"/>
              <a:buChar char="•"/>
            </a:pPr>
            <a:r>
              <a:rPr lang="en-IN" sz="1800">
                <a:solidFill>
                  <a:schemeClr val="dk1"/>
                </a:solidFill>
                <a:latin typeface="Arial"/>
                <a:ea typeface="Arial"/>
                <a:cs typeface="Arial"/>
                <a:sym typeface="Arial"/>
              </a:rPr>
              <a:t>each process also has a reference to the PID of its parent, i.e. the parent  process id, or PPID</a:t>
            </a:r>
            <a:endParaRPr sz="1800">
              <a:solidFill>
                <a:schemeClr val="dk1"/>
              </a:solidFill>
              <a:latin typeface="Arial"/>
              <a:ea typeface="Arial"/>
              <a:cs typeface="Arial"/>
              <a:sym typeface="Arial"/>
            </a:endParaRPr>
          </a:p>
          <a:p>
            <a:pPr indent="0" lvl="0" marL="243204" marR="81280" rtl="0" algn="l">
              <a:lnSpc>
                <a:spcPct val="113888"/>
              </a:lnSpc>
              <a:spcBef>
                <a:spcPts val="560"/>
              </a:spcBef>
              <a:spcAft>
                <a:spcPts val="0"/>
              </a:spcAft>
              <a:buNone/>
            </a:pPr>
            <a:r>
              <a:rPr lang="en-IN" sz="1800">
                <a:solidFill>
                  <a:schemeClr val="dk1"/>
                </a:solidFill>
                <a:latin typeface="Arial"/>
                <a:ea typeface="Arial"/>
                <a:cs typeface="Arial"/>
                <a:sym typeface="Arial"/>
              </a:rPr>
              <a:t>each process will have priorities associated with it, i.e. the priority of order of  execution</a:t>
            </a:r>
            <a:endParaRPr sz="1800">
              <a:solidFill>
                <a:schemeClr val="dk1"/>
              </a:solidFill>
              <a:latin typeface="Arial"/>
              <a:ea typeface="Arial"/>
              <a:cs typeface="Arial"/>
              <a:sym typeface="Arial"/>
            </a:endParaRPr>
          </a:p>
        </p:txBody>
      </p:sp>
      <p:sp>
        <p:nvSpPr>
          <p:cNvPr id="191" name="Google Shape;191;p7"/>
          <p:cNvSpPr txBox="1"/>
          <p:nvPr/>
        </p:nvSpPr>
        <p:spPr>
          <a:xfrm>
            <a:off x="337820" y="4767579"/>
            <a:ext cx="3772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-/proc = all the processes information</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8"/>
          <p:cNvSpPr txBox="1"/>
          <p:nvPr>
            <p:ph type="title"/>
          </p:nvPr>
        </p:nvSpPr>
        <p:spPr>
          <a:xfrm>
            <a:off x="609599" y="609600"/>
            <a:ext cx="6347713" cy="1320800"/>
          </a:xfrm>
          <a:prstGeom prst="rect">
            <a:avLst/>
          </a:prstGeom>
          <a:noFill/>
          <a:ln>
            <a:noFill/>
          </a:ln>
        </p:spPr>
        <p:txBody>
          <a:bodyPr anchorCtr="0" anchor="t" bIns="0" lIns="0" spcFirstLastPara="1" rIns="0" wrap="square" tIns="12700">
            <a:spAutoFit/>
          </a:bodyPr>
          <a:lstStyle/>
          <a:p>
            <a:pPr indent="0" lvl="0" marL="158750" rtl="0" algn="l">
              <a:lnSpc>
                <a:spcPct val="100000"/>
              </a:lnSpc>
              <a:spcBef>
                <a:spcPts val="0"/>
              </a:spcBef>
              <a:spcAft>
                <a:spcPts val="0"/>
              </a:spcAft>
              <a:buClr>
                <a:schemeClr val="accent1"/>
              </a:buClr>
              <a:buSzPts val="3600"/>
              <a:buFont typeface="Trebuchet MS"/>
              <a:buNone/>
            </a:pPr>
            <a:r>
              <a:rPr lang="en-IN"/>
              <a:t>Process	Management</a:t>
            </a:r>
            <a:endParaRPr/>
          </a:p>
        </p:txBody>
      </p:sp>
      <p:sp>
        <p:nvSpPr>
          <p:cNvPr id="197" name="Google Shape;197;p8"/>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198" name="Google Shape;198;p8"/>
          <p:cNvSpPr txBox="1"/>
          <p:nvPr/>
        </p:nvSpPr>
        <p:spPr>
          <a:xfrm>
            <a:off x="331475" y="1371600"/>
            <a:ext cx="6526500" cy="499860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Processes Information:</a:t>
            </a:r>
            <a:endParaRPr sz="1800">
              <a:solidFill>
                <a:schemeClr val="dk1"/>
              </a:solidFill>
              <a:latin typeface="Arial"/>
              <a:ea typeface="Arial"/>
              <a:cs typeface="Arial"/>
              <a:sym typeface="Arial"/>
            </a:endParaRPr>
          </a:p>
          <a:p>
            <a:pPr indent="0" lvl="0" marL="12700" marR="842010" rtl="0" algn="l">
              <a:lnSpc>
                <a:spcPct val="120800"/>
              </a:lnSpc>
              <a:spcBef>
                <a:spcPts val="0"/>
              </a:spcBef>
              <a:spcAft>
                <a:spcPts val="0"/>
              </a:spcAft>
              <a:buNone/>
            </a:pPr>
            <a:r>
              <a:rPr lang="en-IN" sz="1800">
                <a:solidFill>
                  <a:schemeClr val="dk1"/>
                </a:solidFill>
                <a:latin typeface="Arial"/>
                <a:ea typeface="Arial"/>
                <a:cs typeface="Arial"/>
                <a:sym typeface="Arial"/>
              </a:rPr>
              <a:t>ps - command will give you the process information  </a:t>
            </a:r>
            <a:endParaRPr sz="1800">
              <a:solidFill>
                <a:schemeClr val="dk1"/>
              </a:solidFill>
              <a:latin typeface="Arial"/>
              <a:ea typeface="Arial"/>
              <a:cs typeface="Arial"/>
              <a:sym typeface="Arial"/>
            </a:endParaRPr>
          </a:p>
          <a:p>
            <a:pPr indent="0" lvl="0" marL="12700" marR="842010" rtl="0" algn="l">
              <a:lnSpc>
                <a:spcPct val="120800"/>
              </a:lnSpc>
              <a:spcBef>
                <a:spcPts val="0"/>
              </a:spcBef>
              <a:spcAft>
                <a:spcPts val="0"/>
              </a:spcAft>
              <a:buNone/>
            </a:pPr>
            <a:r>
              <a:rPr lang="en-IN" sz="1800">
                <a:solidFill>
                  <a:schemeClr val="dk1"/>
                </a:solidFill>
                <a:latin typeface="Arial"/>
                <a:ea typeface="Arial"/>
                <a:cs typeface="Arial"/>
                <a:sym typeface="Arial"/>
              </a:rPr>
              <a:t>ps -ef = will give you the complete information</a:t>
            </a:r>
            <a:endParaRPr sz="1800">
              <a:solidFill>
                <a:schemeClr val="dk1"/>
              </a:solidFill>
              <a:latin typeface="Arial"/>
              <a:ea typeface="Arial"/>
              <a:cs typeface="Arial"/>
              <a:sym typeface="Arial"/>
            </a:endParaRPr>
          </a:p>
          <a:p>
            <a:pPr indent="0" lvl="0" marL="0" marR="0" rtl="0" algn="l">
              <a:lnSpc>
                <a:spcPct val="100000"/>
              </a:lnSpc>
              <a:spcBef>
                <a:spcPts val="10"/>
              </a:spcBef>
              <a:spcAft>
                <a:spcPts val="0"/>
              </a:spcAft>
              <a:buNone/>
            </a:pPr>
            <a:r>
              <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EXAMPLES</a:t>
            </a:r>
            <a:endParaRPr sz="1800">
              <a:solidFill>
                <a:schemeClr val="dk1"/>
              </a:solidFill>
              <a:latin typeface="Arial"/>
              <a:ea typeface="Arial"/>
              <a:cs typeface="Arial"/>
              <a:sym typeface="Arial"/>
            </a:endParaRPr>
          </a:p>
          <a:p>
            <a:pPr indent="-191770" lvl="0" marL="204470" marR="5080" rtl="0" algn="l">
              <a:lnSpc>
                <a:spcPct val="120800"/>
              </a:lnSpc>
              <a:spcBef>
                <a:spcPts val="5"/>
              </a:spcBef>
              <a:spcAft>
                <a:spcPts val="0"/>
              </a:spcAft>
              <a:buNone/>
            </a:pPr>
            <a:r>
              <a:rPr lang="en-IN" sz="1800">
                <a:solidFill>
                  <a:schemeClr val="dk1"/>
                </a:solidFill>
                <a:latin typeface="Arial"/>
                <a:ea typeface="Arial"/>
                <a:cs typeface="Arial"/>
                <a:sym typeface="Arial"/>
              </a:rPr>
              <a:t>To see every process on the system using standard syntax:  </a:t>
            </a:r>
            <a:endParaRPr sz="1800">
              <a:solidFill>
                <a:schemeClr val="dk1"/>
              </a:solidFill>
              <a:latin typeface="Arial"/>
              <a:ea typeface="Arial"/>
              <a:cs typeface="Arial"/>
              <a:sym typeface="Arial"/>
            </a:endParaRPr>
          </a:p>
          <a:p>
            <a:pPr indent="-191770" lvl="0" marL="204470" marR="5080" rtl="0" algn="l">
              <a:lnSpc>
                <a:spcPct val="120800"/>
              </a:lnSpc>
              <a:spcBef>
                <a:spcPts val="5"/>
              </a:spcBef>
              <a:spcAft>
                <a:spcPts val="0"/>
              </a:spcAft>
              <a:buNone/>
            </a:pPr>
            <a:r>
              <a:rPr lang="en-IN" sz="1800">
                <a:solidFill>
                  <a:schemeClr val="dk1"/>
                </a:solidFill>
              </a:rPr>
              <a:t>   </a:t>
            </a:r>
            <a:r>
              <a:rPr lang="en-IN" sz="1800">
                <a:solidFill>
                  <a:schemeClr val="dk1"/>
                </a:solidFill>
                <a:latin typeface="Arial"/>
                <a:ea typeface="Arial"/>
                <a:cs typeface="Arial"/>
                <a:sym typeface="Arial"/>
              </a:rPr>
              <a:t>ps -e</a:t>
            </a:r>
            <a:endParaRPr sz="1800">
              <a:solidFill>
                <a:schemeClr val="dk1"/>
              </a:solidFill>
              <a:latin typeface="Arial"/>
              <a:ea typeface="Arial"/>
              <a:cs typeface="Arial"/>
              <a:sym typeface="Arial"/>
            </a:endParaRPr>
          </a:p>
          <a:p>
            <a:pPr indent="0" lvl="0" marL="204470" marR="0" rtl="0" algn="l">
              <a:lnSpc>
                <a:spcPct val="100000"/>
              </a:lnSpc>
              <a:spcBef>
                <a:spcPts val="450"/>
              </a:spcBef>
              <a:spcAft>
                <a:spcPts val="0"/>
              </a:spcAft>
              <a:buNone/>
            </a:pPr>
            <a:r>
              <a:rPr lang="en-IN" sz="1800">
                <a:solidFill>
                  <a:schemeClr val="dk1"/>
                </a:solidFill>
                <a:latin typeface="Arial"/>
                <a:ea typeface="Arial"/>
                <a:cs typeface="Arial"/>
                <a:sym typeface="Arial"/>
              </a:rPr>
              <a:t>ps –ef</a:t>
            </a:r>
            <a:endParaRPr sz="18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2250">
              <a:solidFill>
                <a:schemeClr val="dk1"/>
              </a:solidFill>
              <a:latin typeface="Times New Roman"/>
              <a:ea typeface="Times New Roman"/>
              <a:cs typeface="Times New Roman"/>
              <a:sym typeface="Times New Roman"/>
            </a:endParaRPr>
          </a:p>
          <a:p>
            <a:pPr indent="-191770" lvl="0" marL="204470" marR="423544" rtl="0" algn="l">
              <a:lnSpc>
                <a:spcPct val="120800"/>
              </a:lnSpc>
              <a:spcBef>
                <a:spcPts val="0"/>
              </a:spcBef>
              <a:spcAft>
                <a:spcPts val="0"/>
              </a:spcAft>
              <a:buNone/>
            </a:pPr>
            <a:r>
              <a:rPr lang="en-IN" sz="1800">
                <a:solidFill>
                  <a:schemeClr val="dk1"/>
                </a:solidFill>
                <a:latin typeface="Arial"/>
                <a:ea typeface="Arial"/>
                <a:cs typeface="Arial"/>
                <a:sym typeface="Arial"/>
              </a:rPr>
              <a:t>To see every process on the system using BSD syntax:  </a:t>
            </a:r>
            <a:endParaRPr sz="1800">
              <a:solidFill>
                <a:schemeClr val="dk1"/>
              </a:solidFill>
              <a:latin typeface="Arial"/>
              <a:ea typeface="Arial"/>
              <a:cs typeface="Arial"/>
              <a:sym typeface="Arial"/>
            </a:endParaRPr>
          </a:p>
          <a:p>
            <a:pPr indent="-191770" lvl="0" marL="204470" marR="423544" rtl="0" algn="l">
              <a:lnSpc>
                <a:spcPct val="120800"/>
              </a:lnSpc>
              <a:spcBef>
                <a:spcPts val="0"/>
              </a:spcBef>
              <a:spcAft>
                <a:spcPts val="0"/>
              </a:spcAft>
              <a:buNone/>
            </a:pPr>
            <a:r>
              <a:rPr lang="en-IN" sz="1800">
                <a:solidFill>
                  <a:schemeClr val="dk1"/>
                </a:solidFill>
              </a:rPr>
              <a:t>   </a:t>
            </a:r>
            <a:r>
              <a:rPr lang="en-IN" sz="1800">
                <a:solidFill>
                  <a:schemeClr val="dk1"/>
                </a:solidFill>
                <a:latin typeface="Arial"/>
                <a:ea typeface="Arial"/>
                <a:cs typeface="Arial"/>
                <a:sym typeface="Arial"/>
              </a:rPr>
              <a:t>ps ax</a:t>
            </a:r>
            <a:endParaRPr sz="1800">
              <a:solidFill>
                <a:schemeClr val="dk1"/>
              </a:solidFill>
              <a:latin typeface="Arial"/>
              <a:ea typeface="Arial"/>
              <a:cs typeface="Arial"/>
              <a:sym typeface="Arial"/>
            </a:endParaRPr>
          </a:p>
          <a:p>
            <a:pPr indent="0" lvl="0" marL="204470" marR="0" rtl="0" algn="l">
              <a:lnSpc>
                <a:spcPct val="100000"/>
              </a:lnSpc>
              <a:spcBef>
                <a:spcPts val="450"/>
              </a:spcBef>
              <a:spcAft>
                <a:spcPts val="0"/>
              </a:spcAft>
              <a:buNone/>
            </a:pPr>
            <a:r>
              <a:rPr lang="en-IN" sz="1800">
                <a:solidFill>
                  <a:schemeClr val="dk1"/>
                </a:solidFill>
                <a:latin typeface="Arial"/>
                <a:ea typeface="Arial"/>
                <a:cs typeface="Arial"/>
                <a:sym typeface="Arial"/>
              </a:rPr>
              <a:t>ps axu</a:t>
            </a:r>
            <a:endParaRPr sz="18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250">
              <a:solidFill>
                <a:schemeClr val="dk1"/>
              </a:solidFill>
              <a:latin typeface="Times New Roman"/>
              <a:ea typeface="Times New Roman"/>
              <a:cs typeface="Times New Roman"/>
              <a:sym typeface="Times New Roman"/>
            </a:endParaRPr>
          </a:p>
          <a:p>
            <a:pPr indent="-191770" lvl="0" marL="204470" marR="887730" rtl="0" algn="l">
              <a:lnSpc>
                <a:spcPct val="120800"/>
              </a:lnSpc>
              <a:spcBef>
                <a:spcPts val="0"/>
              </a:spcBef>
              <a:spcAft>
                <a:spcPts val="0"/>
              </a:spcAft>
              <a:buNone/>
            </a:pPr>
            <a:r>
              <a:rPr lang="en-IN" sz="1800">
                <a:solidFill>
                  <a:schemeClr val="dk1"/>
                </a:solidFill>
                <a:latin typeface="Arial"/>
                <a:ea typeface="Arial"/>
                <a:cs typeface="Arial"/>
                <a:sym typeface="Arial"/>
              </a:rPr>
              <a:t>To see every process except those running as root  </a:t>
            </a:r>
            <a:endParaRPr sz="1800">
              <a:solidFill>
                <a:schemeClr val="dk1"/>
              </a:solidFill>
              <a:latin typeface="Arial"/>
              <a:ea typeface="Arial"/>
              <a:cs typeface="Arial"/>
              <a:sym typeface="Arial"/>
            </a:endParaRPr>
          </a:p>
          <a:p>
            <a:pPr indent="-191770" lvl="0" marL="204470" marR="887730" rtl="0" algn="l">
              <a:lnSpc>
                <a:spcPct val="120800"/>
              </a:lnSpc>
              <a:spcBef>
                <a:spcPts val="0"/>
              </a:spcBef>
              <a:spcAft>
                <a:spcPts val="0"/>
              </a:spcAft>
              <a:buNone/>
            </a:pPr>
            <a:r>
              <a:rPr lang="en-IN" sz="1800">
                <a:solidFill>
                  <a:schemeClr val="dk1"/>
                </a:solidFill>
              </a:rPr>
              <a:t>   </a:t>
            </a:r>
            <a:r>
              <a:rPr lang="en-IN" sz="1800">
                <a:solidFill>
                  <a:schemeClr val="dk1"/>
                </a:solidFill>
                <a:latin typeface="Arial"/>
                <a:ea typeface="Arial"/>
                <a:cs typeface="Arial"/>
                <a:sym typeface="Arial"/>
              </a:rPr>
              <a:t>ps -U root -N</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9"/>
          <p:cNvSpPr txBox="1"/>
          <p:nvPr>
            <p:ph type="title"/>
          </p:nvPr>
        </p:nvSpPr>
        <p:spPr>
          <a:xfrm>
            <a:off x="2301239" y="313690"/>
            <a:ext cx="453390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Terminate	process</a:t>
            </a:r>
            <a:endParaRPr/>
          </a:p>
        </p:txBody>
      </p:sp>
      <p:sp>
        <p:nvSpPr>
          <p:cNvPr id="204" name="Google Shape;204;p9"/>
          <p:cNvSpPr txBox="1"/>
          <p:nvPr>
            <p:ph idx="12" type="sldNum"/>
          </p:nvPr>
        </p:nvSpPr>
        <p:spPr>
          <a:xfrm>
            <a:off x="6444676" y="6041363"/>
            <a:ext cx="512638" cy="365125"/>
          </a:xfrm>
          <a:prstGeom prst="rect">
            <a:avLst/>
          </a:prstGeom>
          <a:noFill/>
          <a:ln>
            <a:noFill/>
          </a:ln>
        </p:spPr>
        <p:txBody>
          <a:bodyPr anchorCtr="0" anchor="ctr" bIns="0" lIns="0" spcFirstLastPara="1" rIns="0" wrap="square" tIns="3175">
            <a:spAutoFit/>
          </a:bodyPr>
          <a:lstStyle/>
          <a:p>
            <a:pPr indent="0" lvl="0" marL="12700" rtl="0" algn="r">
              <a:lnSpc>
                <a:spcPct val="100000"/>
              </a:lnSpc>
              <a:spcBef>
                <a:spcPts val="0"/>
              </a:spcBef>
              <a:spcAft>
                <a:spcPts val="0"/>
              </a:spcAft>
              <a:buNone/>
            </a:pPr>
            <a:r>
              <a:rPr lang="en-IN"/>
              <a:t>11-</a:t>
            </a:r>
            <a:fld id="{00000000-1234-1234-1234-123412341234}" type="slidenum">
              <a:rPr lang="en-IN"/>
              <a:t>‹#›</a:t>
            </a:fld>
            <a:endParaRPr/>
          </a:p>
        </p:txBody>
      </p:sp>
      <p:sp>
        <p:nvSpPr>
          <p:cNvPr id="205" name="Google Shape;205;p9"/>
          <p:cNvSpPr txBox="1"/>
          <p:nvPr/>
        </p:nvSpPr>
        <p:spPr>
          <a:xfrm>
            <a:off x="706119" y="1609090"/>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6" name="Google Shape;206;p9"/>
          <p:cNvSpPr txBox="1"/>
          <p:nvPr/>
        </p:nvSpPr>
        <p:spPr>
          <a:xfrm>
            <a:off x="937250" y="1564650"/>
            <a:ext cx="5507400" cy="13512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Kill Command – Kill the process by specifying its PID  syn: kill &lt;process_id&gt; / kill -9 &lt;process_id&gt;</a:t>
            </a:r>
            <a:endParaRPr sz="1800">
              <a:solidFill>
                <a:schemeClr val="dk1"/>
              </a:solidFill>
              <a:latin typeface="Arial"/>
              <a:ea typeface="Arial"/>
              <a:cs typeface="Arial"/>
              <a:sym typeface="Arial"/>
            </a:endParaRPr>
          </a:p>
          <a:p>
            <a:pPr indent="0" lvl="0" marL="36830" marR="0" rtl="0" algn="l">
              <a:lnSpc>
                <a:spcPct val="100000"/>
              </a:lnSpc>
              <a:spcBef>
                <a:spcPts val="450"/>
              </a:spcBef>
              <a:spcAft>
                <a:spcPts val="0"/>
              </a:spcAft>
              <a:buNone/>
            </a:pPr>
            <a:r>
              <a:rPr lang="en-IN" sz="1800">
                <a:solidFill>
                  <a:schemeClr val="dk1"/>
                </a:solidFill>
                <a:latin typeface="Arial"/>
                <a:ea typeface="Arial"/>
                <a:cs typeface="Arial"/>
                <a:sym typeface="Arial"/>
              </a:rPr>
              <a:t>Ex: kill 1000</a:t>
            </a:r>
            <a:endParaRPr sz="1800">
              <a:solidFill>
                <a:schemeClr val="dk1"/>
              </a:solidFill>
              <a:latin typeface="Arial"/>
              <a:ea typeface="Arial"/>
              <a:cs typeface="Arial"/>
              <a:sym typeface="Arial"/>
            </a:endParaRPr>
          </a:p>
          <a:p>
            <a:pPr indent="0" lvl="0" marL="461009" marR="0" rtl="0" algn="l">
              <a:lnSpc>
                <a:spcPct val="100000"/>
              </a:lnSpc>
              <a:spcBef>
                <a:spcPts val="450"/>
              </a:spcBef>
              <a:spcAft>
                <a:spcPts val="0"/>
              </a:spcAft>
              <a:buNone/>
            </a:pPr>
            <a:r>
              <a:rPr lang="en-IN" sz="1800">
                <a:solidFill>
                  <a:schemeClr val="dk1"/>
                </a:solidFill>
                <a:latin typeface="Arial"/>
                <a:ea typeface="Arial"/>
                <a:cs typeface="Arial"/>
                <a:sym typeface="Arial"/>
              </a:rPr>
              <a:t>kill -9 1000</a:t>
            </a:r>
            <a:endParaRPr sz="1800">
              <a:solidFill>
                <a:schemeClr val="dk1"/>
              </a:solidFill>
              <a:latin typeface="Arial"/>
              <a:ea typeface="Arial"/>
              <a:cs typeface="Arial"/>
              <a:sym typeface="Arial"/>
            </a:endParaRPr>
          </a:p>
        </p:txBody>
      </p:sp>
      <p:sp>
        <p:nvSpPr>
          <p:cNvPr id="207" name="Google Shape;207;p9"/>
          <p:cNvSpPr txBox="1"/>
          <p:nvPr/>
        </p:nvSpPr>
        <p:spPr>
          <a:xfrm>
            <a:off x="706119" y="3266440"/>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08" name="Google Shape;208;p9"/>
          <p:cNvSpPr txBox="1"/>
          <p:nvPr/>
        </p:nvSpPr>
        <p:spPr>
          <a:xfrm>
            <a:off x="937249" y="3222000"/>
            <a:ext cx="4630500" cy="10197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Killall Command – Kill processes by name  syn: killall &lt;proces_name&gt;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ex: killall firefox</a:t>
            </a:r>
            <a:endParaRPr sz="1800">
              <a:solidFill>
                <a:schemeClr val="dk1"/>
              </a:solidFill>
              <a:latin typeface="Arial"/>
              <a:ea typeface="Arial"/>
              <a:cs typeface="Arial"/>
              <a:sym typeface="Arial"/>
            </a:endParaRPr>
          </a:p>
        </p:txBody>
      </p:sp>
      <p:sp>
        <p:nvSpPr>
          <p:cNvPr id="209" name="Google Shape;209;p9"/>
          <p:cNvSpPr txBox="1"/>
          <p:nvPr/>
        </p:nvSpPr>
        <p:spPr>
          <a:xfrm>
            <a:off x="706119" y="4593590"/>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10" name="Google Shape;210;p9"/>
          <p:cNvSpPr txBox="1"/>
          <p:nvPr/>
        </p:nvSpPr>
        <p:spPr>
          <a:xfrm>
            <a:off x="937250" y="4547875"/>
            <a:ext cx="6640500" cy="101970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800">
                <a:solidFill>
                  <a:schemeClr val="dk1"/>
                </a:solidFill>
                <a:latin typeface="Arial"/>
                <a:ea typeface="Arial"/>
                <a:cs typeface="Arial"/>
                <a:sym typeface="Arial"/>
              </a:rPr>
              <a:t>Pkill Command – Send signal to the process based on its name  syn: pkill &lt;process_name&gt;</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ex: pkill apache</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1951989" y="406400"/>
            <a:ext cx="5234305"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3600"/>
              <a:buFont typeface="Trebuchet MS"/>
              <a:buNone/>
            </a:pPr>
            <a:r>
              <a:rPr lang="en-IN"/>
              <a:t>Process	Management</a:t>
            </a:r>
            <a:endParaRPr/>
          </a:p>
        </p:txBody>
      </p:sp>
      <p:sp>
        <p:nvSpPr>
          <p:cNvPr id="216" name="Google Shape;216;p10"/>
          <p:cNvSpPr txBox="1"/>
          <p:nvPr>
            <p:ph idx="1" type="body"/>
          </p:nvPr>
        </p:nvSpPr>
        <p:spPr>
          <a:xfrm>
            <a:off x="377200" y="1985325"/>
            <a:ext cx="6969600" cy="842100"/>
          </a:xfrm>
          <a:prstGeom prst="rect">
            <a:avLst/>
          </a:prstGeom>
          <a:noFill/>
          <a:ln>
            <a:noFill/>
          </a:ln>
        </p:spPr>
        <p:txBody>
          <a:bodyPr anchorCtr="0" anchor="t" bIns="0" lIns="0" spcFirstLastPara="1" rIns="0" wrap="square" tIns="33000">
            <a:spAutoFit/>
          </a:bodyPr>
          <a:lstStyle/>
          <a:p>
            <a:pPr indent="-231140" lvl="0" marL="243840" marR="5080" rtl="0" algn="l">
              <a:lnSpc>
                <a:spcPct val="113888"/>
              </a:lnSpc>
              <a:spcBef>
                <a:spcPts val="0"/>
              </a:spcBef>
              <a:spcAft>
                <a:spcPts val="0"/>
              </a:spcAft>
              <a:buClr>
                <a:srgbClr val="34C4FF"/>
              </a:buClr>
              <a:buSzPts val="1440"/>
              <a:buChar char="•"/>
            </a:pPr>
            <a:r>
              <a:rPr lang="en-IN" sz="1800"/>
              <a:t>When a process ends, all of the memory and resources associated with it are  deallocated so they can be used by other processes.</a:t>
            </a:r>
            <a:endParaRPr sz="1800"/>
          </a:p>
          <a:p>
            <a:pPr indent="0" lvl="0" marL="342900" marR="334010" rtl="0" algn="l">
              <a:lnSpc>
                <a:spcPct val="113888"/>
              </a:lnSpc>
              <a:spcBef>
                <a:spcPts val="560"/>
              </a:spcBef>
              <a:spcAft>
                <a:spcPts val="0"/>
              </a:spcAft>
              <a:buNone/>
            </a:pPr>
            <a:r>
              <a:rPr lang="en-IN"/>
              <a:t>Zombies can be identified in the output from the Unix PS command by the  presence of a "Z" in the STAT column.</a:t>
            </a:r>
            <a:endParaRPr/>
          </a:p>
          <a:p>
            <a:pPr indent="0" lvl="0" marL="342900" marR="226059" rtl="0" algn="l">
              <a:lnSpc>
                <a:spcPct val="113888"/>
              </a:lnSpc>
              <a:spcBef>
                <a:spcPts val="560"/>
              </a:spcBef>
              <a:spcAft>
                <a:spcPts val="0"/>
              </a:spcAft>
              <a:buNone/>
            </a:pPr>
            <a:r>
              <a:rPr lang="en-IN"/>
              <a:t>To remove zombies from a system, the SIGCHLD signal can be sent to the  parent manually, using the kill command.</a:t>
            </a:r>
            <a:endParaRPr/>
          </a:p>
        </p:txBody>
      </p:sp>
      <p:sp>
        <p:nvSpPr>
          <p:cNvPr id="217" name="Google Shape;217;p10"/>
          <p:cNvSpPr txBox="1"/>
          <p:nvPr/>
        </p:nvSpPr>
        <p:spPr>
          <a:xfrm>
            <a:off x="8628380" y="6642834"/>
            <a:ext cx="296545" cy="139065"/>
          </a:xfrm>
          <a:prstGeom prst="rect">
            <a:avLst/>
          </a:prstGeom>
          <a:noFill/>
          <a:ln>
            <a:noFill/>
          </a:ln>
        </p:spPr>
        <p:txBody>
          <a:bodyPr anchorCtr="0" anchor="t" bIns="0" lIns="0" spcFirstLastPara="1" rIns="0" wrap="square" tIns="3175">
            <a:spAutoFit/>
          </a:bodyPr>
          <a:lstStyle/>
          <a:p>
            <a:pPr indent="0" lvl="0" marL="12700" marR="0" rtl="0" algn="l">
              <a:lnSpc>
                <a:spcPct val="100000"/>
              </a:lnSpc>
              <a:spcBef>
                <a:spcPts val="0"/>
              </a:spcBef>
              <a:spcAft>
                <a:spcPts val="0"/>
              </a:spcAft>
              <a:buNone/>
            </a:pPr>
            <a:r>
              <a:rPr lang="en-IN" sz="800">
                <a:solidFill>
                  <a:srgbClr val="7F7F7F"/>
                </a:solidFill>
                <a:latin typeface="Arial"/>
                <a:ea typeface="Arial"/>
                <a:cs typeface="Arial"/>
                <a:sym typeface="Arial"/>
              </a:rPr>
              <a:t>11-</a:t>
            </a:r>
            <a:fld id="{00000000-1234-1234-1234-123412341234}" type="slidenum">
              <a:rPr lang="en-IN" sz="800">
                <a:solidFill>
                  <a:srgbClr val="7F7F7F"/>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218" name="Google Shape;218;p10"/>
          <p:cNvSpPr txBox="1"/>
          <p:nvPr/>
        </p:nvSpPr>
        <p:spPr>
          <a:xfrm>
            <a:off x="377190" y="1164910"/>
            <a:ext cx="8075930" cy="820419"/>
          </a:xfrm>
          <a:prstGeom prst="rect">
            <a:avLst/>
          </a:prstGeom>
          <a:noFill/>
          <a:ln>
            <a:noFill/>
          </a:ln>
        </p:spPr>
        <p:txBody>
          <a:bodyPr anchorCtr="0" anchor="t" bIns="0" lIns="0" spcFirstLastPara="1" rIns="0" wrap="square" tIns="33000">
            <a:spAutoFit/>
          </a:bodyPr>
          <a:lstStyle/>
          <a:p>
            <a:pPr indent="-231140" lvl="0" marL="243840" marR="5080" rtl="0" algn="l">
              <a:lnSpc>
                <a:spcPct val="113888"/>
              </a:lnSpc>
              <a:spcBef>
                <a:spcPts val="0"/>
              </a:spcBef>
              <a:spcAft>
                <a:spcPts val="0"/>
              </a:spcAft>
              <a:buNone/>
            </a:pPr>
            <a:r>
              <a:rPr lang="en-IN" sz="1800">
                <a:solidFill>
                  <a:srgbClr val="FF0000"/>
                </a:solidFill>
                <a:latin typeface="Arial"/>
                <a:ea typeface="Arial"/>
                <a:cs typeface="Arial"/>
                <a:sym typeface="Arial"/>
              </a:rPr>
              <a:t>Zombie Process</a:t>
            </a:r>
            <a:r>
              <a:rPr lang="en-IN" sz="1800">
                <a:solidFill>
                  <a:schemeClr val="dk1"/>
                </a:solidFill>
                <a:latin typeface="Arial"/>
                <a:ea typeface="Arial"/>
                <a:cs typeface="Arial"/>
                <a:sym typeface="Arial"/>
              </a:rPr>
              <a:t>: On Unix operating systems, a zombie process or defunct  process is a process that has completed execution but still has an entry in the  process table.</a:t>
            </a:r>
            <a:endParaRPr sz="1800">
              <a:solidFill>
                <a:schemeClr val="dk1"/>
              </a:solidFill>
              <a:latin typeface="Arial"/>
              <a:ea typeface="Arial"/>
              <a:cs typeface="Arial"/>
              <a:sym typeface="Arial"/>
            </a:endParaRPr>
          </a:p>
          <a:p>
            <a:pPr indent="-231140" lvl="0" marL="243840" marR="5080" rtl="0" algn="l">
              <a:lnSpc>
                <a:spcPct val="113888"/>
              </a:lnSpc>
              <a:spcBef>
                <a:spcPts val="0"/>
              </a:spcBef>
              <a:spcAft>
                <a:spcPts val="0"/>
              </a:spcAft>
              <a:buNone/>
            </a:pPr>
            <a:r>
              <a:t/>
            </a:r>
            <a:endParaRPr sz="1800">
              <a:solidFill>
                <a:schemeClr val="dk1"/>
              </a:solidFill>
            </a:endParaRPr>
          </a:p>
        </p:txBody>
      </p:sp>
      <p:sp>
        <p:nvSpPr>
          <p:cNvPr id="219" name="Google Shape;219;p10"/>
          <p:cNvSpPr txBox="1"/>
          <p:nvPr/>
        </p:nvSpPr>
        <p:spPr>
          <a:xfrm>
            <a:off x="377190" y="3128009"/>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20" name="Google Shape;220;p10"/>
          <p:cNvSpPr txBox="1"/>
          <p:nvPr/>
        </p:nvSpPr>
        <p:spPr>
          <a:xfrm>
            <a:off x="377190" y="3719829"/>
            <a:ext cx="1060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rgbClr val="34C4FF"/>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221" name="Google Shape;221;p10"/>
          <p:cNvSpPr txBox="1"/>
          <p:nvPr/>
        </p:nvSpPr>
        <p:spPr>
          <a:xfrm>
            <a:off x="377190" y="4598670"/>
            <a:ext cx="3823970" cy="68834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IN" sz="1800">
                <a:solidFill>
                  <a:schemeClr val="dk1"/>
                </a:solidFill>
                <a:latin typeface="Arial"/>
                <a:ea typeface="Arial"/>
                <a:cs typeface="Arial"/>
                <a:sym typeface="Arial"/>
              </a:rPr>
              <a:t>So how do I find out zombie process?</a:t>
            </a:r>
            <a:endParaRPr sz="1800">
              <a:solidFill>
                <a:schemeClr val="dk1"/>
              </a:solidFill>
              <a:latin typeface="Arial"/>
              <a:ea typeface="Arial"/>
              <a:cs typeface="Arial"/>
              <a:sym typeface="Arial"/>
            </a:endParaRPr>
          </a:p>
          <a:p>
            <a:pPr indent="0" lvl="0" marL="12700" marR="0" rtl="0" algn="l">
              <a:lnSpc>
                <a:spcPct val="100000"/>
              </a:lnSpc>
              <a:spcBef>
                <a:spcPts val="450"/>
              </a:spcBef>
              <a:spcAft>
                <a:spcPts val="0"/>
              </a:spcAft>
              <a:buNone/>
            </a:pPr>
            <a:r>
              <a:rPr lang="en-IN" sz="1800">
                <a:solidFill>
                  <a:schemeClr val="dk1"/>
                </a:solidFill>
                <a:latin typeface="Arial"/>
                <a:ea typeface="Arial"/>
                <a:cs typeface="Arial"/>
                <a:sym typeface="Arial"/>
              </a:rPr>
              <a:t>--Use top or ps command:</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2019-07-27T07:45:21Z</dcterms:created>
  <dc:creator>HariniNathan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2013-10-03T00:00:00Z</vt:filetime>
  </property>
  <property fmtid="{D5CDD505-2E9C-101B-9397-08002B2CF9AE}" pid="3" name="Creator">
    <vt:lpwstr>pdftk 1.44 - www.pdftk.com</vt:lpwstr>
  </property>
  <property fmtid="{D5CDD505-2E9C-101B-9397-08002B2CF9AE}" pid="4" name="LastSaved">
    <vt:filetime>2019-07-27T00:00:00Z</vt:filetime>
  </property>
</Properties>
</file>