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Roboto Mono Medium" charset="0"/>
      <p:regular r:id="rId11"/>
    </p:embeddedFont>
    <p:embeddedFont>
      <p:font typeface="Calibri" pitchFamily="34" charset="0"/>
      <p:regular r:id="rId12"/>
      <p:bold r:id="rId13"/>
      <p:italic r:id="rId14"/>
      <p:boldItalic r:id="rId15"/>
    </p:embeddedFont>
    <p:embeddedFont>
      <p:font typeface="Roboto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-378" y="-10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1030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12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0263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Alphabet Recognition System Using Python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760351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will delve into the design and implementation of an Alphabet Recognition System, showcasing how Python, machine learning, and computer vision collaborate to recognize handwritten alphabets in real-time. We'll explore the system's architecture, training process, and practical applications.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84692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854541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830014"/>
            <a:ext cx="207942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18" dirty="0">
                <a:solidFill>
                  <a:srgbClr val="E5E0D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Kovid Khanna</a:t>
            </a:r>
            <a:endParaRPr lang="en-US" sz="2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4520" y="5574864"/>
            <a:ext cx="31908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801410" y="6062870"/>
            <a:ext cx="3621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KOVID KHANNA          500105251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ARYAN CHAUDHARY  500105282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77575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Technological Foundation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43617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Machine Learning Frameworks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relies on Keras, a powerful library for building and training neural networks, and NumPy for numerical computations and data preprocessing.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634264"/>
            <a:ext cx="33924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Computer Vision Tools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21540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OpenCV, a widely used library, handles real-time video capture, preprocessing, and contour detection. These tools provide the foundation for processing and analyzing images captured from a webcam.</a:t>
            </a:r>
            <a:endParaRPr lang="en-US" sz="175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9525" y="7524750"/>
            <a:ext cx="31908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071" y="595551"/>
            <a:ext cx="5864066" cy="676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kern="0" spc="-128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Dataset Preparation</a:t>
            </a:r>
            <a:endParaRPr lang="en-US" sz="42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655" y="1705570"/>
            <a:ext cx="2163842" cy="194083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59304" y="2717959"/>
            <a:ext cx="154305" cy="433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kern="0" spc="-64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5335072" y="2506742"/>
            <a:ext cx="925711" cy="338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kern="0" spc="-64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EMNIST</a:t>
            </a:r>
            <a:endParaRPr lang="en-US" sz="2100" dirty="0"/>
          </a:p>
        </p:txBody>
      </p:sp>
      <p:sp>
        <p:nvSpPr>
          <p:cNvPr id="6" name="Shape 3"/>
          <p:cNvSpPr/>
          <p:nvPr/>
        </p:nvSpPr>
        <p:spPr>
          <a:xfrm>
            <a:off x="5172551" y="3658195"/>
            <a:ext cx="8645723" cy="15240"/>
          </a:xfrm>
          <a:prstGeom prst="roundRect">
            <a:avLst>
              <a:gd name="adj" fmla="val 213188"/>
            </a:avLst>
          </a:prstGeom>
          <a:solidFill>
            <a:srgbClr val="595959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734" y="3700463"/>
            <a:ext cx="4327684" cy="194083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59423" y="4454247"/>
            <a:ext cx="154305" cy="433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kern="0" spc="-64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2</a:t>
            </a:r>
            <a:endParaRPr lang="en-US" sz="2100" dirty="0"/>
          </a:p>
        </p:txBody>
      </p:sp>
      <p:sp>
        <p:nvSpPr>
          <p:cNvPr id="9" name="Text 5"/>
          <p:cNvSpPr/>
          <p:nvPr/>
        </p:nvSpPr>
        <p:spPr>
          <a:xfrm>
            <a:off x="6416993" y="4090273"/>
            <a:ext cx="2707481" cy="338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kern="0" spc="-64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Data Loading</a:t>
            </a:r>
            <a:endParaRPr lang="en-US" sz="2100" dirty="0"/>
          </a:p>
        </p:txBody>
      </p:sp>
      <p:sp>
        <p:nvSpPr>
          <p:cNvPr id="10" name="Text 6"/>
          <p:cNvSpPr/>
          <p:nvPr/>
        </p:nvSpPr>
        <p:spPr>
          <a:xfrm>
            <a:off x="6416993" y="4558546"/>
            <a:ext cx="7238762" cy="692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kern="0" spc="-17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EMNIST dataset is loaded using the python-mnist library, providing a rich source of handwritten letters for training.</a:t>
            </a:r>
            <a:endParaRPr lang="en-US" sz="1700" dirty="0"/>
          </a:p>
        </p:txBody>
      </p:sp>
      <p:sp>
        <p:nvSpPr>
          <p:cNvPr id="11" name="Shape 7"/>
          <p:cNvSpPr/>
          <p:nvPr/>
        </p:nvSpPr>
        <p:spPr>
          <a:xfrm>
            <a:off x="6254472" y="5653088"/>
            <a:ext cx="7563803" cy="15240"/>
          </a:xfrm>
          <a:prstGeom prst="roundRect">
            <a:avLst>
              <a:gd name="adj" fmla="val 213188"/>
            </a:avLst>
          </a:prstGeom>
          <a:solidFill>
            <a:srgbClr val="595959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813" y="5695355"/>
            <a:ext cx="6491526" cy="1940838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959423" y="6449139"/>
            <a:ext cx="154305" cy="433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00"/>
              </a:lnSpc>
              <a:buNone/>
            </a:pPr>
            <a:r>
              <a:rPr lang="en-US" sz="2100" kern="0" spc="-64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3</a:t>
            </a:r>
            <a:endParaRPr lang="en-US" sz="2100" dirty="0"/>
          </a:p>
        </p:txBody>
      </p:sp>
      <p:sp>
        <p:nvSpPr>
          <p:cNvPr id="14" name="Text 9"/>
          <p:cNvSpPr/>
          <p:nvPr/>
        </p:nvSpPr>
        <p:spPr>
          <a:xfrm>
            <a:off x="7498913" y="5911929"/>
            <a:ext cx="2707481" cy="338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kern="0" spc="-64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Preprocessing</a:t>
            </a:r>
            <a:endParaRPr lang="en-US" sz="2100" dirty="0"/>
          </a:p>
        </p:txBody>
      </p:sp>
      <p:sp>
        <p:nvSpPr>
          <p:cNvPr id="15" name="Text 10"/>
          <p:cNvSpPr/>
          <p:nvPr/>
        </p:nvSpPr>
        <p:spPr>
          <a:xfrm>
            <a:off x="7498913" y="6380202"/>
            <a:ext cx="6156841" cy="1039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kern="0" spc="-17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Pixel values are normalized to a range between 0 and 1 for faster convergence, and labels are one-hot encoded to represent the output classes for the neural network.</a:t>
            </a:r>
            <a:endParaRPr lang="en-US" sz="17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39525" y="7524750"/>
            <a:ext cx="31908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34020"/>
            <a:ext cx="58182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Model Architecture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896428"/>
            <a:ext cx="2173724" cy="1669852"/>
          </a:xfrm>
          <a:prstGeom prst="roundRect">
            <a:avLst>
              <a:gd name="adj" fmla="val 2038"/>
            </a:avLst>
          </a:prstGeom>
          <a:solidFill>
            <a:srgbClr val="404040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504599"/>
            <a:ext cx="16156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21232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Input Layer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2613660"/>
            <a:ext cx="1041546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input layer flattens the 28 × 28 grayscale image into a single vector, enabling the neural network to process the image data.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551039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595959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3679627"/>
            <a:ext cx="4347567" cy="1669852"/>
          </a:xfrm>
          <a:prstGeom prst="roundRect">
            <a:avLst>
              <a:gd name="adj" fmla="val 2038"/>
            </a:avLst>
          </a:prstGeom>
          <a:solidFill>
            <a:srgbClr val="404040"/>
          </a:solidFill>
          <a:ln/>
        </p:spPr>
      </p:sp>
      <p:sp>
        <p:nvSpPr>
          <p:cNvPr id="9" name="Text 7"/>
          <p:cNvSpPr/>
          <p:nvPr/>
        </p:nvSpPr>
        <p:spPr>
          <a:xfrm>
            <a:off x="1020604" y="4287798"/>
            <a:ext cx="16156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68171" y="39064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Hidden Layers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396859"/>
            <a:ext cx="82416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Two dense layers with 512 neurons and ReLU activation, along with dropout layers, contribute to the model's learning capacity and prevent overfitting.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595959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5462826"/>
            <a:ext cx="6521410" cy="2032754"/>
          </a:xfrm>
          <a:prstGeom prst="roundRect">
            <a:avLst>
              <a:gd name="adj" fmla="val 1674"/>
            </a:avLst>
          </a:prstGeom>
          <a:solidFill>
            <a:srgbClr val="404040"/>
          </a:solidFill>
          <a:ln/>
        </p:spPr>
      </p:sp>
      <p:sp>
        <p:nvSpPr>
          <p:cNvPr id="14" name="Text 12"/>
          <p:cNvSpPr/>
          <p:nvPr/>
        </p:nvSpPr>
        <p:spPr>
          <a:xfrm>
            <a:off x="1020604" y="6252448"/>
            <a:ext cx="16156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42014" y="56896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Output Layer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6180058"/>
            <a:ext cx="606778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dense layer with 26 neurons, representing each alphabet, utilizes a softmax activation for probability distribution, providing confident predictions.</a:t>
            </a:r>
            <a:endParaRPr lang="en-US" sz="175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9525" y="7524750"/>
            <a:ext cx="31908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88321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27209" y="2297549"/>
            <a:ext cx="4507111" cy="4706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700"/>
              </a:lnSpc>
              <a:buNone/>
            </a:pPr>
            <a:r>
              <a:rPr lang="en-US" sz="2950" kern="0" spc="-89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Real-Time Recognition</a:t>
            </a:r>
            <a:endParaRPr lang="en-US" sz="29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09" y="2994184"/>
            <a:ext cx="753189" cy="120527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06379" y="3144798"/>
            <a:ext cx="1883212" cy="2353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450" kern="0" spc="-44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Video Capture</a:t>
            </a:r>
            <a:endParaRPr lang="en-US" sz="1450" dirty="0"/>
          </a:p>
        </p:txBody>
      </p:sp>
      <p:sp>
        <p:nvSpPr>
          <p:cNvPr id="6" name="Text 2"/>
          <p:cNvSpPr/>
          <p:nvPr/>
        </p:nvSpPr>
        <p:spPr>
          <a:xfrm>
            <a:off x="1506379" y="3470553"/>
            <a:ext cx="12596813" cy="240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kern="0" spc="-12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OpenCV captures video frames from the webcam, flipping them to create a mirror view for the user.</a:t>
            </a:r>
            <a:endParaRPr lang="en-US" sz="11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09" y="4199453"/>
            <a:ext cx="753189" cy="120527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506379" y="4350068"/>
            <a:ext cx="1883212" cy="2353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450" kern="0" spc="-44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Preprocessing</a:t>
            </a:r>
            <a:endParaRPr lang="en-US" sz="1450" dirty="0"/>
          </a:p>
        </p:txBody>
      </p:sp>
      <p:sp>
        <p:nvSpPr>
          <p:cNvPr id="9" name="Text 4"/>
          <p:cNvSpPr/>
          <p:nvPr/>
        </p:nvSpPr>
        <p:spPr>
          <a:xfrm>
            <a:off x="1506379" y="4675823"/>
            <a:ext cx="12596813" cy="240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kern="0" spc="-12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frame is converted to HSV color space, and the region containing the blue marker is detected using color thresholds. Morphological operations are applied for better detection accuracy.</a:t>
            </a:r>
            <a:endParaRPr lang="en-US" sz="11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209" y="5404723"/>
            <a:ext cx="753189" cy="120527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506379" y="5555337"/>
            <a:ext cx="2468166" cy="2353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450" kern="0" spc="-44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Drawing and Recognition</a:t>
            </a:r>
            <a:endParaRPr lang="en-US" sz="1450" dirty="0"/>
          </a:p>
        </p:txBody>
      </p:sp>
      <p:sp>
        <p:nvSpPr>
          <p:cNvPr id="12" name="Text 6"/>
          <p:cNvSpPr/>
          <p:nvPr/>
        </p:nvSpPr>
        <p:spPr>
          <a:xfrm>
            <a:off x="1506379" y="5881092"/>
            <a:ext cx="12596813" cy="240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kern="0" spc="-12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bounding box is drawn around the detected contours, and the region is resized to 28 × 28, processed into the model format, and fed to the trained neural network for prediction.</a:t>
            </a:r>
            <a:endParaRPr lang="en-US" sz="11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209" y="6609993"/>
            <a:ext cx="753189" cy="120527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506379" y="6760607"/>
            <a:ext cx="1883212" cy="2353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450" kern="0" spc="-44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Visualization</a:t>
            </a:r>
            <a:endParaRPr lang="en-US" sz="1450" dirty="0"/>
          </a:p>
        </p:txBody>
      </p:sp>
      <p:sp>
        <p:nvSpPr>
          <p:cNvPr id="15" name="Text 8"/>
          <p:cNvSpPr/>
          <p:nvPr/>
        </p:nvSpPr>
        <p:spPr>
          <a:xfrm>
            <a:off x="1506379" y="7086362"/>
            <a:ext cx="12596813" cy="240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kern="0" spc="-12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webcam feed is displayed with the live prediction of the drawn character. The predicted letters are clearly displayed on the screen.</a:t>
            </a:r>
            <a:endParaRPr lang="en-US" sz="115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1439525" y="7524750"/>
            <a:ext cx="31908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840593"/>
            <a:ext cx="71111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Performance Evaluation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002881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kern="0" spc="-17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98%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1180148" y="50346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Training Accuracy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4742021" y="4002881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kern="0" spc="-17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95%</a:t>
            </a:r>
            <a:endParaRPr lang="en-US" sz="5850" dirty="0"/>
          </a:p>
        </p:txBody>
      </p:sp>
      <p:sp>
        <p:nvSpPr>
          <p:cNvPr id="7" name="Text 4"/>
          <p:cNvSpPr/>
          <p:nvPr/>
        </p:nvSpPr>
        <p:spPr>
          <a:xfrm>
            <a:off x="5128498" y="50346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Test Accuracy</a:t>
            </a: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6795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Challenges and Future Directions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525673"/>
            <a:ext cx="3664863" cy="4935974"/>
          </a:xfrm>
          <a:prstGeom prst="roundRect">
            <a:avLst>
              <a:gd name="adj" fmla="val 928"/>
            </a:avLst>
          </a:prstGeom>
          <a:solidFill>
            <a:srgbClr val="404040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27524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Challenges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242905"/>
            <a:ext cx="3211235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Noise in the real-time feed can lead to inaccurate predictions. Handling poorly written or ambiguous characters is a significant challenge. The system is currently limited to uppercase letters.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525673"/>
            <a:ext cx="3664863" cy="4935974"/>
          </a:xfrm>
          <a:prstGeom prst="roundRect">
            <a:avLst>
              <a:gd name="adj" fmla="val 928"/>
            </a:avLst>
          </a:prstGeom>
          <a:solidFill>
            <a:srgbClr val="404040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27524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Future Scope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242905"/>
            <a:ext cx="3211235" cy="39919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system can be extended to recognize lowercase letters, digits, and special characters. Integrating gesture-based controls will enhance usability. Optimizing the model architecture for faster real-time predictions is a priority. Preprocessing techniques can be improved to handle noise more effectively.</a:t>
            </a:r>
            <a:endParaRPr lang="en-US" sz="1750" dirty="0"/>
          </a:p>
        </p:txBody>
      </p:sp>
      <p:pic>
        <p:nvPicPr>
          <p:cNvPr id="9218" name="Picture 2" descr="OCR: Handwriting recognition with OpenCV, Keras, and TensorFlow -  PyImageSearc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6195" y="2752487"/>
            <a:ext cx="5363616" cy="3448040"/>
          </a:xfrm>
          <a:prstGeom prst="rect">
            <a:avLst/>
          </a:prstGeom>
          <a:noFill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9525" y="7524750"/>
            <a:ext cx="31908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68652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FFFFF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Conclusion and Takeaways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344424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238030"/>
            <a:ext cx="35540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E5E0DF"/>
                </a:solidFill>
                <a:latin typeface="Roboto Mono Medium" pitchFamily="34" charset="0"/>
                <a:ea typeface="Roboto Mono Medium" pitchFamily="34" charset="-122"/>
                <a:cs typeface="Roboto Mono Medium" pitchFamily="34" charset="-120"/>
              </a:rPr>
              <a:t>Real-Time Applications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4728448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18" dirty="0">
                <a:solidFill>
                  <a:srgbClr val="E5E0D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project demonstrates the practical application of deep learning and computer vision in real-time scenarios. By combining the EMNIST dataset, a feedforward neural network, and OpenCV for input processing, this project successfully recognizes handwritten letters, bridging the gap between human input and computational interpretation.</a:t>
            </a:r>
            <a:endParaRPr lang="en-US" sz="175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9525" y="7524750"/>
            <a:ext cx="31908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545</Words>
  <Application>Microsoft Office PowerPoint</Application>
  <PresentationFormat>Custom</PresentationFormat>
  <Paragraphs>59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Roboto Mono Medium</vt:lpstr>
      <vt:lpstr>Calibri</vt:lpstr>
      <vt:lpstr>Roboto</vt:lpstr>
      <vt:lpstr>Roboto 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kovid khanna</cp:lastModifiedBy>
  <cp:revision>2</cp:revision>
  <dcterms:created xsi:type="dcterms:W3CDTF">2024-11-19T16:45:43Z</dcterms:created>
  <dcterms:modified xsi:type="dcterms:W3CDTF">2024-11-19T16:50:41Z</dcterms:modified>
</cp:coreProperties>
</file>