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70" r:id="rId4"/>
    <p:sldId id="272" r:id="rId5"/>
    <p:sldId id="273" r:id="rId6"/>
    <p:sldId id="280" r:id="rId7"/>
    <p:sldId id="269" r:id="rId8"/>
    <p:sldId id="268" r:id="rId9"/>
    <p:sldId id="278" r:id="rId10"/>
    <p:sldId id="267" r:id="rId11"/>
    <p:sldId id="281" r:id="rId12"/>
    <p:sldId id="266" r:id="rId13"/>
    <p:sldId id="279" r:id="rId14"/>
    <p:sldId id="282" r:id="rId15"/>
    <p:sldId id="26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12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28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3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575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2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20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42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838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51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3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58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31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5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23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06F6-4951-4C76-B7ED-02065E5723DC}" type="datetimeFigureOut">
              <a:rPr lang="ru-RU" smtClean="0"/>
              <a:t>пт, 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311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2BA35-CDDA-9734-94BB-6E5AF24E1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863" y="15005"/>
            <a:ext cx="9537242" cy="2652694"/>
          </a:xfrm>
        </p:spPr>
        <p:txBody>
          <a:bodyPr>
            <a:normAutofit/>
          </a:bodyPr>
          <a:lstStyle/>
          <a:p>
            <a:pPr algn="ctr"/>
            <a:r>
              <a:rPr lang="ru-RU" sz="5000" dirty="0">
                <a:solidFill>
                  <a:schemeClr val="tx2"/>
                </a:solidFill>
              </a:rPr>
              <a:t>ВЫПУСКНАЯ КВАЛИФИКАЦИОННАЯ РАБОТА</a:t>
            </a:r>
            <a:br>
              <a:rPr lang="ru-RU" sz="5000" dirty="0">
                <a:solidFill>
                  <a:schemeClr val="tx2"/>
                </a:solidFill>
              </a:rPr>
            </a:br>
            <a:r>
              <a:rPr lang="ru-RU" sz="5000" dirty="0">
                <a:solidFill>
                  <a:schemeClr val="tx2"/>
                </a:solidFill>
              </a:rPr>
              <a:t>по курсу «Data Science»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A69A48-C627-488D-D6EF-59A145E95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7768" y="5928595"/>
            <a:ext cx="6714232" cy="914400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Слушатель:</a:t>
            </a:r>
          </a:p>
          <a:p>
            <a:pPr algn="r"/>
            <a:r>
              <a:rPr lang="ru-RU" dirty="0">
                <a:solidFill>
                  <a:schemeClr val="accent1"/>
                </a:solidFill>
              </a:rPr>
              <a:t>Ковика </a:t>
            </a:r>
            <a:r>
              <a:rPr lang="ru-RU" dirty="0" err="1">
                <a:solidFill>
                  <a:schemeClr val="accent1"/>
                </a:solidFill>
              </a:rPr>
              <a:t>сергей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>
                <a:solidFill>
                  <a:schemeClr val="accent1"/>
                </a:solidFill>
              </a:rPr>
              <a:t>александрович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53046-2D92-4BEE-99A8-696AEF583BEE}"/>
              </a:ext>
            </a:extLst>
          </p:cNvPr>
          <p:cNvSpPr txBox="1"/>
          <p:nvPr/>
        </p:nvSpPr>
        <p:spPr>
          <a:xfrm>
            <a:off x="1227666" y="3048000"/>
            <a:ext cx="10964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Прогнозирование конечных свойств новых материалов (композиционных материалов).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9861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0" y="74613"/>
            <a:ext cx="6096000" cy="1001712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Решение задачи регрессии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2F70B-DB1B-2C1E-1363-CC62B886FECB}"/>
              </a:ext>
            </a:extLst>
          </p:cNvPr>
          <p:cNvSpPr txBox="1"/>
          <p:nvPr/>
        </p:nvSpPr>
        <p:spPr>
          <a:xfrm>
            <a:off x="1134395" y="1443841"/>
            <a:ext cx="8392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Разделение выборки на обучающую и тестовую </a:t>
            </a:r>
          </a:p>
          <a:p>
            <a:r>
              <a:rPr lang="ru-RU" dirty="0"/>
              <a:t>70% (на обучение) /30% (на тестирование)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2. Построение моделей для прогноза модуля упругости и прочности при растяжении: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Линейная регрессия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Случайный лес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E74B05-C277-4D6E-AC4E-15506D546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2190749"/>
            <a:ext cx="6025683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9303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6096000" cy="1001713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Решение задачи регрессии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2F70B-DB1B-2C1E-1363-CC62B886FECB}"/>
              </a:ext>
            </a:extLst>
          </p:cNvPr>
          <p:cNvSpPr txBox="1"/>
          <p:nvPr/>
        </p:nvSpPr>
        <p:spPr>
          <a:xfrm>
            <a:off x="921551" y="1113856"/>
            <a:ext cx="71405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Построение моделей для прогноза модуля упругости и прочности при растяжении: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Линейная регрессия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Случайный лес</a:t>
            </a:r>
          </a:p>
          <a:p>
            <a:r>
              <a:rPr lang="ru-RU" dirty="0"/>
              <a:t>Поиск </a:t>
            </a:r>
            <a:r>
              <a:rPr lang="ru-RU" dirty="0" err="1"/>
              <a:t>гиперпараметров</a:t>
            </a:r>
            <a:r>
              <a:rPr lang="ru-RU" dirty="0"/>
              <a:t> модели выполнен с помощью поиска по сетке с перекрестной проверкой, количество блоков равно 10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r>
              <a:rPr lang="ru-RU" dirty="0"/>
              <a:t>3.  Оценка качества моделей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611F04-C703-43E6-AF1F-5DEC2C30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64" y="1652587"/>
            <a:ext cx="4926457" cy="10017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8C7CA7-7F82-4485-917B-81D93E8A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3734647"/>
            <a:ext cx="7458075" cy="16192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885597B-E43F-41ED-ABFD-0732E29CD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64" y="5463666"/>
            <a:ext cx="44481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1677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781425" cy="10668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Нейронная сеть</a:t>
            </a:r>
            <a:endParaRPr lang="en-US" sz="3600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D3958A7D-E3C9-85E9-0615-45F55E218584}"/>
              </a:ext>
            </a:extLst>
          </p:cNvPr>
          <p:cNvSpPr>
            <a:spLocks noGrp="1"/>
          </p:cNvSpPr>
          <p:nvPr/>
        </p:nvSpPr>
        <p:spPr>
          <a:xfrm>
            <a:off x="750710" y="1262908"/>
            <a:ext cx="41840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ru-RU" dirty="0" err="1"/>
              <a:t>Гиперпараметры</a:t>
            </a:r>
            <a:r>
              <a:rPr lang="ru-RU" dirty="0"/>
              <a:t> модели: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количество скрытых слоев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количество нейронов на слое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активационная функция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количество нейронов на выходном слое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оптимизатор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метрика оценки качества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Количество эпох задано 20.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B2C926-5CB2-415B-85AA-CC2D52185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1164502"/>
            <a:ext cx="5623290" cy="26264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A80325-EDE3-4D33-848B-FAD9E8BF8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87" y="3529012"/>
            <a:ext cx="52673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9772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8338" y="142875"/>
            <a:ext cx="8983662" cy="884238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600" dirty="0"/>
              <a:t>Нейронная сеть</a:t>
            </a:r>
            <a:r>
              <a:rPr lang="ru-RU" dirty="0"/>
              <a:t>. Оценка качества модели</a:t>
            </a:r>
            <a:endParaRPr lang="en-US" sz="3600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CC808930-381C-EF46-10AB-B8E74FEA8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9" y="1200785"/>
            <a:ext cx="5808978" cy="4732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5B4ECD06-F51F-997C-6DAE-0DDE9B1EF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0784"/>
            <a:ext cx="5808978" cy="4765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4202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1011" y="108930"/>
            <a:ext cx="8983662" cy="884238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/>
              <a:t>Приложение</a:t>
            </a:r>
            <a:endParaRPr lang="en-US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DFEE4-A471-4F83-8BCD-7D364BA6A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15" y="707444"/>
            <a:ext cx="4164488" cy="41175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0939AE-FDAB-447D-8E93-C84BBAC6C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10" y="3016149"/>
            <a:ext cx="3775437" cy="37329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E0095F-CBFE-4010-A70A-9A0FC34070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2400" y="2550674"/>
            <a:ext cx="5668915" cy="20785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AC6228B-2237-4A24-8AE5-A78DDB26BE4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85954" y="4629257"/>
            <a:ext cx="5530419" cy="202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2646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Удаленный репозиторий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09E50-8BF8-0C78-3E2B-1570E3472966}"/>
              </a:ext>
            </a:extLst>
          </p:cNvPr>
          <p:cNvSpPr txBox="1"/>
          <p:nvPr/>
        </p:nvSpPr>
        <p:spPr>
          <a:xfrm>
            <a:off x="1445072" y="2641600"/>
            <a:ext cx="5220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Созданный репозиторий:</a:t>
            </a:r>
          </a:p>
          <a:p>
            <a:r>
              <a:rPr lang="en-US" sz="2000" u="sng" dirty="0">
                <a:solidFill>
                  <a:srgbClr val="92D05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https://github.com/KovikaSA/VKR_Data_Science</a:t>
            </a:r>
            <a:endParaRPr lang="ru-RU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4834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477B6A-674F-696A-79E9-6577562AA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6275" y="1646238"/>
            <a:ext cx="3648076" cy="2387600"/>
          </a:xfrm>
        </p:spPr>
        <p:txBody>
          <a:bodyPr/>
          <a:lstStyle/>
          <a:p>
            <a:r>
              <a:rPr lang="ru-RU" dirty="0"/>
              <a:t>Спасибо за</a:t>
            </a:r>
            <a:br>
              <a:rPr lang="ru-RU" dirty="0"/>
            </a:br>
            <a:r>
              <a:rPr lang="ru-RU" dirty="0"/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412388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Постановка задачи</a:t>
            </a:r>
            <a:endParaRPr lang="en-US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98DF19-983C-E227-0046-06E7B293D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0753" y="2216169"/>
            <a:ext cx="8983489" cy="355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Провести разведочный анализ данных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Провести предобработку данных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Обучить нескольких моделей для прогноза модуля упругости при растяжении и прочности при растяжении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Написать нейронную сеть, которая будет рекомендовать соотношение матрица-наполнитель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/>
              <a:t>Разработка приложения на фреймворке </a:t>
            </a:r>
            <a:r>
              <a:rPr lang="en-US" sz="2000" dirty="0"/>
              <a:t>Flask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5343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8338" y="66675"/>
            <a:ext cx="8983662" cy="1000125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Разведочный анализ данных</a:t>
            </a: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B9F54-908F-AF26-1393-02F48AAC75D3}"/>
              </a:ext>
            </a:extLst>
          </p:cNvPr>
          <p:cNvSpPr txBox="1"/>
          <p:nvPr/>
        </p:nvSpPr>
        <p:spPr>
          <a:xfrm>
            <a:off x="904869" y="1067237"/>
            <a:ext cx="645414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chemeClr val="tx1"/>
                </a:solidFill>
              </a:rPr>
              <a:t>Исходные 2 </a:t>
            </a:r>
            <a:r>
              <a:rPr lang="ru-RU" sz="1800" dirty="0" err="1">
                <a:solidFill>
                  <a:schemeClr val="tx1"/>
                </a:solidFill>
              </a:rPr>
              <a:t>датасета</a:t>
            </a:r>
            <a:r>
              <a:rPr lang="ru-RU" sz="1800" dirty="0">
                <a:solidFill>
                  <a:schemeClr val="tx1"/>
                </a:solidFill>
              </a:rPr>
              <a:t> с общим количеством параметров 13</a:t>
            </a: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800" b="1" dirty="0">
                <a:solidFill>
                  <a:schemeClr val="tx1"/>
                </a:solidFill>
              </a:rPr>
              <a:t>1й дата сет: </a:t>
            </a:r>
            <a:r>
              <a:rPr lang="en-US" sz="1800" dirty="0">
                <a:solidFill>
                  <a:schemeClr val="tx1"/>
                </a:solidFill>
              </a:rPr>
              <a:t>1023 rows × 10 columns</a:t>
            </a:r>
            <a:endParaRPr lang="ru-RU" sz="1800" dirty="0">
              <a:solidFill>
                <a:schemeClr val="tx1"/>
              </a:solidFill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800" b="1" dirty="0">
                <a:solidFill>
                  <a:schemeClr val="tx1"/>
                </a:solidFill>
              </a:rPr>
              <a:t>2й дата сет: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1040 rows × 3 columns</a:t>
            </a:r>
            <a:endParaRPr lang="ru-RU" sz="1800" dirty="0">
              <a:solidFill>
                <a:schemeClr val="tx1"/>
              </a:solidFill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dirty="0"/>
              <a:t>Объединение выполнено методом </a:t>
            </a:r>
            <a:r>
              <a:rPr lang="en-US" dirty="0"/>
              <a:t>INNER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678482-0522-4325-A6EF-E1E14AB5A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5" y="2130647"/>
            <a:ext cx="11519850" cy="27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97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D7C862F-0E8D-B0FE-6587-2F7C768BBA57}"/>
              </a:ext>
            </a:extLst>
          </p:cNvPr>
          <p:cNvSpPr txBox="1">
            <a:spLocks/>
          </p:cNvSpPr>
          <p:nvPr/>
        </p:nvSpPr>
        <p:spPr>
          <a:xfrm>
            <a:off x="1521599" y="0"/>
            <a:ext cx="8527276" cy="86360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Разведочный анализ данных. Гистограммы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40732-93DF-F2DA-6CD4-69B42F94F171}"/>
              </a:ext>
            </a:extLst>
          </p:cNvPr>
          <p:cNvSpPr txBox="1"/>
          <p:nvPr/>
        </p:nvSpPr>
        <p:spPr>
          <a:xfrm>
            <a:off x="1795494" y="4533616"/>
            <a:ext cx="302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Нормальное распределение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583DE663-04F1-C1C4-FB37-71A131587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1130"/>
            <a:ext cx="3572017" cy="2857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9F64A2-281F-FC71-AFEB-C6FB3EA0452B}"/>
              </a:ext>
            </a:extLst>
          </p:cNvPr>
          <p:cNvSpPr txBox="1"/>
          <p:nvPr/>
        </p:nvSpPr>
        <p:spPr>
          <a:xfrm>
            <a:off x="6364479" y="4533616"/>
            <a:ext cx="321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со смещением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5C4640C7-E26A-8B04-BDF4-4E833FC5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99" y="1421130"/>
            <a:ext cx="3572017" cy="2815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19204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4B953667-E4F0-DC4D-5814-CEA15C3FA162}"/>
              </a:ext>
            </a:extLst>
          </p:cNvPr>
          <p:cNvSpPr txBox="1">
            <a:spLocks/>
          </p:cNvSpPr>
          <p:nvPr/>
        </p:nvSpPr>
        <p:spPr>
          <a:xfrm>
            <a:off x="1134674" y="246456"/>
            <a:ext cx="10485120" cy="8636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Разведочный анализ данных. Диаграммы «ящик с усами»</a:t>
            </a:r>
            <a:endParaRPr lang="en-US" dirty="0"/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2565C787-8057-C556-49A4-46BEE2B46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8"/>
          <a:stretch/>
        </p:blipFill>
        <p:spPr bwMode="auto">
          <a:xfrm>
            <a:off x="438747" y="1504180"/>
            <a:ext cx="3423200" cy="2402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284B7844-C45A-8ABF-3FB2-830038C35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7"/>
          <a:stretch/>
        </p:blipFill>
        <p:spPr bwMode="auto">
          <a:xfrm>
            <a:off x="4482532" y="1504180"/>
            <a:ext cx="3423200" cy="2483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54F785-A3AE-EDC7-990F-BD9231A71D46}"/>
              </a:ext>
            </a:extLst>
          </p:cNvPr>
          <p:cNvSpPr txBox="1"/>
          <p:nvPr/>
        </p:nvSpPr>
        <p:spPr>
          <a:xfrm>
            <a:off x="316992" y="4411074"/>
            <a:ext cx="366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Выбросы в зоне больших значений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1ADC0-23CE-3FEB-2A1E-693CB7D02274}"/>
              </a:ext>
            </a:extLst>
          </p:cNvPr>
          <p:cNvSpPr txBox="1"/>
          <p:nvPr/>
        </p:nvSpPr>
        <p:spPr>
          <a:xfrm>
            <a:off x="5133240" y="4382228"/>
            <a:ext cx="248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Выбросы с двух сторон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81D00B63-12C4-9E09-220C-BC5A429B3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308" y="1504181"/>
            <a:ext cx="3507389" cy="2569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E34626F-43E3-6132-C4A6-32E01B338908}"/>
              </a:ext>
            </a:extLst>
          </p:cNvPr>
          <p:cNvSpPr txBox="1"/>
          <p:nvPr/>
        </p:nvSpPr>
        <p:spPr>
          <a:xfrm>
            <a:off x="8438347" y="4362408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Выбросы в зоне малых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150485459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96596E94-F3C1-0247-AF3B-FCA4C1C19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21" y="2152650"/>
            <a:ext cx="3238500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BE9C98F-7247-C472-B0F3-9254973B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419" y="2152650"/>
            <a:ext cx="3679866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0AEF6EA-3BAF-3FCA-EC04-78F2C6B0F9A3}"/>
              </a:ext>
            </a:extLst>
          </p:cNvPr>
          <p:cNvSpPr txBox="1">
            <a:spLocks/>
          </p:cNvSpPr>
          <p:nvPr/>
        </p:nvSpPr>
        <p:spPr>
          <a:xfrm>
            <a:off x="3416619" y="116703"/>
            <a:ext cx="6197600" cy="8636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Разведочный анализ данных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77F10-1982-3C09-866F-D9DB12A1D47B}"/>
              </a:ext>
            </a:extLst>
          </p:cNvPr>
          <p:cNvSpPr txBox="1"/>
          <p:nvPr/>
        </p:nvSpPr>
        <p:spPr>
          <a:xfrm>
            <a:off x="314960" y="1135123"/>
            <a:ext cx="588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Выявлена одна дискретная величина:</a:t>
            </a:r>
          </a:p>
          <a:p>
            <a:r>
              <a:rPr lang="ru-RU" sz="2000" dirty="0"/>
              <a:t>Угол нашивки: принимает значения 0 и 90</a:t>
            </a:r>
          </a:p>
        </p:txBody>
      </p:sp>
    </p:spTree>
    <p:extLst>
      <p:ext uri="{BB962C8B-B14F-4D97-AF65-F5344CB8AC3E}">
        <p14:creationId xmlns:p14="http://schemas.microsoft.com/office/powerpoint/2010/main" val="234205448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97200" y="180975"/>
            <a:ext cx="9194800" cy="681038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/>
              <a:t>Тепловая карта коэффициентов корреляции</a:t>
            </a:r>
            <a:endParaRPr lang="en-US" sz="36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175FFF0-7D85-8124-530F-3A83A3483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989364"/>
            <a:ext cx="6409691" cy="575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6338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8900" y="0"/>
            <a:ext cx="5753100" cy="1001713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Предобработка данных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4C895-0EBA-C1EB-7CEE-62535F4FEA4D}"/>
              </a:ext>
            </a:extLst>
          </p:cNvPr>
          <p:cNvSpPr txBox="1"/>
          <p:nvPr/>
        </p:nvSpPr>
        <p:spPr>
          <a:xfrm>
            <a:off x="286703" y="982663"/>
            <a:ext cx="8696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Подсчет и удаление выбросов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Нормализация данных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Метод главных компонент и факторный анализа</a:t>
            </a:r>
          </a:p>
          <a:p>
            <a:r>
              <a:rPr lang="ru-RU" sz="2000" dirty="0"/>
              <a:t>Пример факторного анализа на 3 фактора: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3FA797-7685-48C7-84A1-73A11F99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79" y="1042353"/>
            <a:ext cx="4093845" cy="28367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AD3D48-CC48-47F9-8B22-D1396FB33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5" y="4951953"/>
            <a:ext cx="10544175" cy="16573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8DB9E18-5BCA-6711-54C9-E3B780E72138}"/>
              </a:ext>
            </a:extLst>
          </p:cNvPr>
          <p:cNvSpPr/>
          <p:nvPr/>
        </p:nvSpPr>
        <p:spPr>
          <a:xfrm>
            <a:off x="6840855" y="4971003"/>
            <a:ext cx="1168400" cy="163490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DCC7FC0-B961-37D2-E7A2-D01D6FD4113A}"/>
              </a:ext>
            </a:extLst>
          </p:cNvPr>
          <p:cNvSpPr/>
          <p:nvPr/>
        </p:nvSpPr>
        <p:spPr>
          <a:xfrm>
            <a:off x="2662780" y="4964969"/>
            <a:ext cx="1085400" cy="163490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1730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1925"/>
            <a:ext cx="5553075" cy="1001713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Предобработка данных</a:t>
            </a:r>
            <a:endParaRPr lang="en-US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6A76FC-91CF-4821-9F69-FBDA9E34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528762"/>
            <a:ext cx="107823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848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569</TotalTime>
  <Words>315</Words>
  <Application>Microsoft Office PowerPoint</Application>
  <PresentationFormat>Широкоэкранный</PresentationFormat>
  <Paragraphs>85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Anonymous Pro</vt:lpstr>
      <vt:lpstr>Arial</vt:lpstr>
      <vt:lpstr>Courier New</vt:lpstr>
      <vt:lpstr>Tw Cen MT</vt:lpstr>
      <vt:lpstr>Wingdings</vt:lpstr>
      <vt:lpstr>Wingdings 3</vt:lpstr>
      <vt:lpstr>Контур</vt:lpstr>
      <vt:lpstr>ВЫПУСКНАЯ КВАЛИФИКАЦИОННАЯ РАБОТА по курсу «Data Science»</vt:lpstr>
      <vt:lpstr>Постановка задачи</vt:lpstr>
      <vt:lpstr>Разведочный анализ данных</vt:lpstr>
      <vt:lpstr>Презентация PowerPoint</vt:lpstr>
      <vt:lpstr>Презентация PowerPoint</vt:lpstr>
      <vt:lpstr>Презентация PowerPoint</vt:lpstr>
      <vt:lpstr>Тепловая карта коэффициентов корреляции</vt:lpstr>
      <vt:lpstr>Предобработка данных</vt:lpstr>
      <vt:lpstr>Предобработка данных</vt:lpstr>
      <vt:lpstr>Решение задачи регрессии</vt:lpstr>
      <vt:lpstr>Решение задачи регрессии</vt:lpstr>
      <vt:lpstr>Нейронная сеть</vt:lpstr>
      <vt:lpstr>Нейронная сеть. Оценка качества модели</vt:lpstr>
      <vt:lpstr>Приложение</vt:lpstr>
      <vt:lpstr>Удаленный репозиторий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</dc:title>
  <dc:creator>Ольга Крутикова</dc:creator>
  <cp:lastModifiedBy>Сергей Ковика</cp:lastModifiedBy>
  <cp:revision>22</cp:revision>
  <dcterms:created xsi:type="dcterms:W3CDTF">2022-05-29T07:19:43Z</dcterms:created>
  <dcterms:modified xsi:type="dcterms:W3CDTF">2022-11-11T17:53:08Z</dcterms:modified>
</cp:coreProperties>
</file>