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301" r:id="rId9"/>
    <p:sldId id="279" r:id="rId10"/>
    <p:sldId id="302" r:id="rId11"/>
    <p:sldId id="307" r:id="rId12"/>
    <p:sldId id="306" r:id="rId13"/>
    <p:sldId id="305" r:id="rId14"/>
    <p:sldId id="304" r:id="rId15"/>
    <p:sldId id="303" r:id="rId16"/>
    <p:sldId id="281" r:id="rId17"/>
  </p:sldIdLst>
  <p:sldSz cx="9144000" cy="5143500" type="screen16x9"/>
  <p:notesSz cx="6858000" cy="9144000"/>
  <p:embeddedFontLst>
    <p:embeddedFont>
      <p:font typeface="Anaheim" pitchFamily="2" charset="77"/>
      <p:regular r:id="rId19"/>
      <p:bold r:id="rId20"/>
    </p:embeddedFont>
    <p:embeddedFont>
      <p:font typeface="Nunito Light" panose="020F0302020204030204" pitchFamily="34" charset="0"/>
      <p:regular r:id="rId21"/>
      <p:italic r:id="rId22"/>
    </p:embeddedFont>
    <p:embeddedFont>
      <p:font typeface="Overpass Mono" panose="020B0009030203020204" pitchFamily="49" charset="77"/>
      <p:regular r:id="rId23"/>
      <p:bold r:id="rId24"/>
    </p:embeddedFont>
    <p:embeddedFont>
      <p:font typeface="Raleway SemiBold" panose="020F0502020204030204" pitchFamily="3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Condensed Light" panose="020F0302020204030204" pitchFamily="34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C2616F-E0F2-4063-B68E-55436D8EE4E2}">
  <a:tblStyle styleId="{C0C2616F-E0F2-4063-B68E-55436D8EE4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3E81AC5-B05A-4E53-9E6E-F9A225E40F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09"/>
  </p:normalViewPr>
  <p:slideViewPr>
    <p:cSldViewPr snapToGrid="0">
      <p:cViewPr varScale="1">
        <p:scale>
          <a:sx n="191" d="100"/>
          <a:sy n="19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4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888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452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55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609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536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047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9" r:id="rId5"/>
    <p:sldLayoutId id="2147483661" r:id="rId6"/>
    <p:sldLayoutId id="2147483662" r:id="rId7"/>
    <p:sldLayoutId id="2147483664" r:id="rId8"/>
    <p:sldLayoutId id="2147483665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FIREFLY ALGORITHM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100" dirty="0">
                <a:solidFill>
                  <a:schemeClr val="dk2"/>
                </a:solidFill>
              </a:rPr>
              <a:t>David Kovačević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chemeClr val="dk2"/>
                </a:solidFill>
              </a:rPr>
              <a:t>Eugen Koštro</a:t>
            </a:r>
            <a:endParaRPr sz="2100" dirty="0">
              <a:solidFill>
                <a:schemeClr val="dk2"/>
              </a:solidFill>
            </a:endParaRPr>
          </a:p>
        </p:txBody>
      </p:sp>
      <p:sp>
        <p:nvSpPr>
          <p:cNvPr id="2" name="Google Shape;335;p27">
            <a:extLst>
              <a:ext uri="{FF2B5EF4-FFF2-40B4-BE49-F238E27FC236}">
                <a16:creationId xmlns:a16="http://schemas.microsoft.com/office/drawing/2014/main" id="{14EC68A3-D3CA-0CFD-76E1-E57F6DE0F0BC}"/>
              </a:ext>
            </a:extLst>
          </p:cNvPr>
          <p:cNvSpPr txBox="1">
            <a:spLocks/>
          </p:cNvSpPr>
          <p:nvPr/>
        </p:nvSpPr>
        <p:spPr>
          <a:xfrm>
            <a:off x="4978875" y="3501695"/>
            <a:ext cx="4024052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naheim"/>
              <a:buNone/>
              <a:defRPr sz="21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naheim"/>
              <a:buNone/>
              <a:defRPr sz="29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hr-HR" dirty="0">
                <a:solidFill>
                  <a:schemeClr val="dk2"/>
                </a:solidFill>
              </a:rPr>
              <a:t>Kolegij: Robotika</a:t>
            </a:r>
          </a:p>
          <a:p>
            <a:pPr marL="0" indent="0"/>
            <a:r>
              <a:rPr lang="hr-HR" dirty="0">
                <a:solidFill>
                  <a:schemeClr val="dk2"/>
                </a:solidFill>
              </a:rPr>
              <a:t>Mentor: doc. dr. sc. Ivan Lorencin</a:t>
            </a:r>
          </a:p>
        </p:txBody>
      </p:sp>
      <p:pic>
        <p:nvPicPr>
          <p:cNvPr id="1028" name="Picture 4" descr="Homepage - Faculty of Informatics">
            <a:extLst>
              <a:ext uri="{FF2B5EF4-FFF2-40B4-BE49-F238E27FC236}">
                <a16:creationId xmlns:a16="http://schemas.microsoft.com/office/drawing/2014/main" id="{47AF2513-1FD7-19FF-04C7-FFE35ACB6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64" y="816615"/>
            <a:ext cx="5704391" cy="14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PARAMETRI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r-HR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gg mono"/>
              </a:rPr>
              <a:t>`filename` (str)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gg mono"/>
              </a:rPr>
              <a:t>`</a:t>
            </a:r>
            <a:r>
              <a:rPr lang="en-GB" b="0" i="0" dirty="0" err="1">
                <a:effectLst/>
                <a:latin typeface="gg mono"/>
              </a:rPr>
              <a:t>num_guests</a:t>
            </a:r>
            <a:r>
              <a:rPr lang="en-GB" b="0" i="0" dirty="0">
                <a:effectLst/>
                <a:latin typeface="gg mono"/>
              </a:rPr>
              <a:t>` (int)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latin typeface="gg mono"/>
              <a:ea typeface="Overpass Mono"/>
              <a:cs typeface="Overpass Mono"/>
              <a:sym typeface="Overpass Mono"/>
            </a:endParaRPr>
          </a:p>
          <a:p>
            <a:r>
              <a:rPr lang="hr-HR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PONAŠANJE</a:t>
            </a:r>
          </a:p>
          <a:p>
            <a:endParaRPr lang="hr-HR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 err="1">
                <a:effectLst/>
                <a:latin typeface="gg mono"/>
              </a:rPr>
              <a:t>Čita</a:t>
            </a:r>
            <a:r>
              <a:rPr lang="en-GB" sz="1200" b="0" i="0" dirty="0">
                <a:effectLst/>
                <a:latin typeface="gg mono"/>
              </a:rPr>
              <a:t> CSV </a:t>
            </a:r>
            <a:r>
              <a:rPr lang="en-GB" sz="1200" b="0" i="0" dirty="0" err="1">
                <a:effectLst/>
                <a:latin typeface="gg mono"/>
              </a:rPr>
              <a:t>datoteku</a:t>
            </a:r>
            <a:r>
              <a:rPr lang="en-GB" sz="1200" b="0" i="0" dirty="0">
                <a:effectLst/>
                <a:latin typeface="gg mono"/>
              </a:rPr>
              <a:t> red po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 err="1">
                <a:effectLst/>
                <a:latin typeface="gg mono"/>
              </a:rPr>
              <a:t>Popunjava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matricu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odnosa</a:t>
            </a:r>
            <a:r>
              <a:rPr lang="en-GB" sz="1200" b="0" i="0" dirty="0">
                <a:effectLst/>
                <a:latin typeface="gg mono"/>
              </a:rPr>
              <a:t> (`</a:t>
            </a:r>
            <a:r>
              <a:rPr lang="en-GB" sz="1200" b="0" i="0" dirty="0" err="1">
                <a:effectLst/>
                <a:latin typeface="gg mono"/>
              </a:rPr>
              <a:t>relations_matrix</a:t>
            </a:r>
            <a:r>
              <a:rPr lang="en-GB" sz="1200" b="0" i="0" dirty="0">
                <a:effectLst/>
                <a:latin typeface="gg mono"/>
              </a:rPr>
              <a:t>`)</a:t>
            </a:r>
            <a:endParaRPr lang="en-GB" sz="1200" dirty="0">
              <a:latin typeface="gg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 err="1">
                <a:effectLst/>
                <a:latin typeface="gg mono"/>
              </a:rPr>
              <a:t>Ako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datoteka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nije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pronađena</a:t>
            </a:r>
            <a:r>
              <a:rPr lang="en-GB" sz="1200" b="0" i="0" dirty="0">
                <a:effectLst/>
                <a:latin typeface="gg mono"/>
              </a:rPr>
              <a:t>, </a:t>
            </a:r>
            <a:r>
              <a:rPr lang="en-GB" sz="1200" b="0" i="0" dirty="0" err="1">
                <a:effectLst/>
                <a:latin typeface="gg mono"/>
              </a:rPr>
              <a:t>poziva</a:t>
            </a:r>
            <a:r>
              <a:rPr lang="en-GB" sz="1200" b="0" i="0" dirty="0">
                <a:effectLst/>
                <a:latin typeface="gg mono"/>
              </a:rPr>
              <a:t> `</a:t>
            </a:r>
            <a:r>
              <a:rPr lang="en-GB" sz="1200" b="0" i="0" dirty="0" err="1">
                <a:effectLst/>
                <a:latin typeface="gg mono"/>
              </a:rPr>
              <a:t>generate_sample_relations</a:t>
            </a:r>
            <a:r>
              <a:rPr lang="en-GB" sz="1200" b="0" i="0" dirty="0">
                <a:effectLst/>
                <a:latin typeface="gg mono"/>
              </a:rPr>
              <a:t>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 err="1">
                <a:effectLst/>
                <a:latin typeface="gg mono"/>
              </a:rPr>
              <a:t>Uključuje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osnovno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rukovanje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greškama</a:t>
            </a:r>
            <a:endParaRPr lang="hr-HR" sz="12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 err="1">
                <a:effectLst/>
                <a:latin typeface="gg mono"/>
              </a:rPr>
              <a:t>load</a:t>
            </a:r>
            <a:r>
              <a:rPr lang="en-GB" b="1" i="1" dirty="0" err="1">
                <a:effectLst/>
                <a:latin typeface="gg mono"/>
              </a:rPr>
              <a:t>_relations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124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PARAMETRI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r-HR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gg mono"/>
              </a:rPr>
              <a:t>`</a:t>
            </a:r>
            <a:r>
              <a:rPr lang="en-GB" b="0" i="0" dirty="0" err="1">
                <a:effectLst/>
                <a:latin typeface="gg mono"/>
              </a:rPr>
              <a:t>num_guests</a:t>
            </a:r>
            <a:r>
              <a:rPr lang="en-GB" b="0" i="0" dirty="0">
                <a:effectLst/>
                <a:latin typeface="gg mono"/>
              </a:rPr>
              <a:t>` (int)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gg mono"/>
              </a:rPr>
              <a:t>`</a:t>
            </a:r>
            <a:r>
              <a:rPr lang="en-GB" b="0" i="0" dirty="0" err="1">
                <a:effectLst/>
                <a:latin typeface="gg mono"/>
              </a:rPr>
              <a:t>num_rooms</a:t>
            </a:r>
            <a:r>
              <a:rPr lang="en-GB" b="0" i="0" dirty="0">
                <a:effectLst/>
                <a:latin typeface="gg mono"/>
              </a:rPr>
              <a:t>` (int)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gg mono"/>
              </a:rPr>
              <a:t>`</a:t>
            </a:r>
            <a:r>
              <a:rPr lang="en-GB" b="0" i="0" dirty="0" err="1">
                <a:effectLst/>
                <a:latin typeface="gg mono"/>
              </a:rPr>
              <a:t>guests_per_room</a:t>
            </a:r>
            <a:r>
              <a:rPr lang="en-GB" b="0" i="0" dirty="0">
                <a:effectLst/>
                <a:latin typeface="gg mono"/>
              </a:rPr>
              <a:t>` (int)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latin typeface="gg mono"/>
              <a:ea typeface="Overpass Mono"/>
              <a:cs typeface="Overpass Mono"/>
              <a:sym typeface="Overpass Mon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hr-HR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PONAŠANJE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hr-HR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 err="1">
                <a:effectLst/>
                <a:latin typeface="gg mono"/>
              </a:rPr>
              <a:t>Provjerava</a:t>
            </a:r>
            <a:r>
              <a:rPr lang="en-GB" sz="1200" b="0" i="0" dirty="0">
                <a:effectLst/>
                <a:latin typeface="gg mono"/>
              </a:rPr>
              <a:t> je li </a:t>
            </a:r>
            <a:r>
              <a:rPr lang="en-GB" sz="1200" b="0" i="0" dirty="0" err="1">
                <a:effectLst/>
                <a:latin typeface="gg mono"/>
              </a:rPr>
              <a:t>ukupan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kapacitet</a:t>
            </a:r>
            <a:r>
              <a:rPr lang="en-GB" sz="1200" b="0" i="0" dirty="0">
                <a:effectLst/>
                <a:latin typeface="gg mono"/>
              </a:rPr>
              <a:t> soba </a:t>
            </a:r>
            <a:r>
              <a:rPr lang="en-GB" sz="1200" b="0" i="0" dirty="0" err="1">
                <a:effectLst/>
                <a:latin typeface="gg mono"/>
              </a:rPr>
              <a:t>jednak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broju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gostiju</a:t>
            </a:r>
            <a:endParaRPr lang="en-GB" sz="1200" b="0" i="0" dirty="0">
              <a:effectLst/>
              <a:latin typeface="gg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 err="1">
                <a:effectLst/>
                <a:latin typeface="gg mono"/>
              </a:rPr>
              <a:t>Stvara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listu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svih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gostiju</a:t>
            </a:r>
            <a:endParaRPr lang="en-GB" sz="1200" dirty="0">
              <a:latin typeface="gg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 err="1">
                <a:effectLst/>
                <a:latin typeface="gg mono"/>
              </a:rPr>
              <a:t>Nasumično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miješa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listu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gostiju</a:t>
            </a:r>
            <a:endParaRPr lang="hr-HR" sz="12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 err="1">
                <a:effectLst/>
                <a:latin typeface="gg mono"/>
              </a:rPr>
              <a:t>create</a:t>
            </a:r>
            <a:r>
              <a:rPr lang="en-GB" b="1" i="1" dirty="0" err="1">
                <a:effectLst/>
                <a:latin typeface="gg mono"/>
              </a:rPr>
              <a:t>_random_</a:t>
            </a:r>
            <a:r>
              <a:rPr lang="en-GB" b="1" i="0" dirty="0" err="1">
                <a:effectLst/>
                <a:latin typeface="gg mono"/>
              </a:rPr>
              <a:t>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13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PARAMETRI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r-HR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gg mono"/>
              </a:rPr>
              <a:t>`solution` (list)</a:t>
            </a:r>
            <a:endParaRPr lang="en-GB" dirty="0">
              <a:latin typeface="gg mon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gg mono"/>
              </a:rPr>
              <a:t>`</a:t>
            </a:r>
            <a:r>
              <a:rPr lang="en-GB" b="0" i="0" dirty="0" err="1">
                <a:effectLst/>
                <a:latin typeface="gg mono"/>
              </a:rPr>
              <a:t>relations_matrix</a:t>
            </a:r>
            <a:r>
              <a:rPr lang="en-GB" b="0" i="0" dirty="0">
                <a:effectLst/>
                <a:latin typeface="gg mono"/>
              </a:rPr>
              <a:t>` (</a:t>
            </a:r>
            <a:r>
              <a:rPr lang="en-GB" b="0" i="0" dirty="0" err="1">
                <a:effectLst/>
                <a:latin typeface="gg mono"/>
              </a:rPr>
              <a:t>np.array</a:t>
            </a:r>
            <a:r>
              <a:rPr lang="en-GB" b="0" i="0" dirty="0">
                <a:effectLst/>
                <a:latin typeface="gg mono"/>
              </a:rPr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latin typeface="gg mono"/>
              <a:ea typeface="Overpass Mono"/>
              <a:cs typeface="Overpass Mono"/>
              <a:sym typeface="Overpass Mono"/>
            </a:endParaRPr>
          </a:p>
          <a:p>
            <a:r>
              <a:rPr lang="hr-HR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PONAŠANJE</a:t>
            </a:r>
          </a:p>
          <a:p>
            <a:endParaRPr lang="hr-HR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 err="1">
                <a:effectLst/>
                <a:latin typeface="gg mono"/>
              </a:rPr>
              <a:t>Iterira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kroz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svaku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sobu</a:t>
            </a:r>
            <a:r>
              <a:rPr lang="en-GB" sz="1200" b="0" i="0" dirty="0">
                <a:effectLst/>
                <a:latin typeface="gg mono"/>
              </a:rPr>
              <a:t> u </a:t>
            </a:r>
            <a:r>
              <a:rPr lang="en-GB" sz="1200" b="0" i="0" dirty="0" err="1">
                <a:effectLst/>
                <a:latin typeface="gg mono"/>
              </a:rPr>
              <a:t>rješenju</a:t>
            </a:r>
            <a:endParaRPr lang="hr-HR" sz="1200" b="1" i="0" dirty="0">
              <a:solidFill>
                <a:schemeClr val="dk1"/>
              </a:solidFill>
              <a:effectLst/>
              <a:latin typeface="Overpass Mono"/>
              <a:sym typeface="Overpass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gg mono"/>
              </a:rPr>
              <a:t>Za par </a:t>
            </a:r>
            <a:r>
              <a:rPr lang="en-GB" sz="1200" b="0" i="0" dirty="0" err="1">
                <a:effectLst/>
                <a:latin typeface="gg mono"/>
              </a:rPr>
              <a:t>gostiju</a:t>
            </a:r>
            <a:r>
              <a:rPr lang="en-GB" sz="1200" b="0" i="0" dirty="0">
                <a:effectLst/>
                <a:latin typeface="gg mono"/>
              </a:rPr>
              <a:t> u </a:t>
            </a:r>
            <a:r>
              <a:rPr lang="en-GB" sz="1200" b="0" i="0" dirty="0" err="1">
                <a:effectLst/>
                <a:latin typeface="gg mono"/>
              </a:rPr>
              <a:t>sobi</a:t>
            </a:r>
            <a:r>
              <a:rPr lang="hr-HR" sz="1200" b="1" dirty="0">
                <a:solidFill>
                  <a:schemeClr val="dk1"/>
                </a:solidFill>
                <a:latin typeface="Overpass Mono"/>
                <a:sym typeface="Overpass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dohvaća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vrijednost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njihovog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odnosa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iz</a:t>
            </a:r>
            <a:r>
              <a:rPr lang="en-GB" sz="1200" b="0" i="0" dirty="0">
                <a:effectLst/>
                <a:latin typeface="gg mono"/>
              </a:rPr>
              <a:t> `</a:t>
            </a:r>
            <a:r>
              <a:rPr lang="en-GB" sz="1200" b="0" i="0" dirty="0" err="1">
                <a:effectLst/>
                <a:latin typeface="gg mono"/>
              </a:rPr>
              <a:t>relations_matrix</a:t>
            </a:r>
            <a:r>
              <a:rPr lang="en-GB" sz="1200" b="0" i="0" dirty="0">
                <a:effectLst/>
                <a:latin typeface="gg mono"/>
              </a:rPr>
              <a:t>`</a:t>
            </a:r>
            <a:endParaRPr lang="hr-HR" sz="1200" b="1" dirty="0">
              <a:solidFill>
                <a:schemeClr val="dk1"/>
              </a:solidFill>
              <a:latin typeface="Overpass Mono"/>
              <a:sym typeface="Overpass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 err="1">
                <a:effectLst/>
                <a:latin typeface="gg mono"/>
              </a:rPr>
              <a:t>Sumira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te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vrijednosti</a:t>
            </a:r>
            <a:r>
              <a:rPr lang="en-GB" sz="1200" b="0" i="0" dirty="0">
                <a:effectLst/>
                <a:latin typeface="gg mono"/>
              </a:rPr>
              <a:t> za </a:t>
            </a:r>
            <a:r>
              <a:rPr lang="en-GB" sz="1200" b="0" i="0" dirty="0" err="1">
                <a:effectLst/>
                <a:latin typeface="gg mono"/>
              </a:rPr>
              <a:t>sve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sobe</a:t>
            </a:r>
            <a:endParaRPr lang="hr-HR" sz="12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 err="1">
                <a:effectLst/>
                <a:latin typeface="gg mono"/>
              </a:rPr>
              <a:t>calculate</a:t>
            </a:r>
            <a:r>
              <a:rPr lang="en-GB" b="1" i="1" dirty="0" err="1">
                <a:effectLst/>
                <a:latin typeface="gg mono"/>
              </a:rPr>
              <a:t>_fitness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635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PARAMETRI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r-HR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gg mono"/>
              </a:rPr>
              <a:t>`solution` (list)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latin typeface="gg mono"/>
              <a:ea typeface="Overpass Mono"/>
              <a:cs typeface="Overpass Mono"/>
              <a:sym typeface="Overpass Mono"/>
            </a:endParaRPr>
          </a:p>
          <a:p>
            <a:r>
              <a:rPr lang="hr-HR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PONAŠANJE</a:t>
            </a:r>
          </a:p>
          <a:p>
            <a:endParaRPr lang="hr-HR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 err="1">
                <a:effectLst/>
                <a:latin typeface="gg mono"/>
              </a:rPr>
              <a:t>Pretvara</a:t>
            </a:r>
            <a:r>
              <a:rPr lang="en-GB" sz="1200" b="0" i="0" dirty="0">
                <a:effectLst/>
                <a:latin typeface="gg mono"/>
              </a:rPr>
              <a:t> tuple-</a:t>
            </a:r>
            <a:r>
              <a:rPr lang="en-GB" sz="1200" b="0" i="0" dirty="0" err="1">
                <a:effectLst/>
                <a:latin typeface="gg mono"/>
              </a:rPr>
              <a:t>ove</a:t>
            </a:r>
            <a:r>
              <a:rPr lang="en-GB" sz="1200" b="0" i="0" dirty="0">
                <a:effectLst/>
                <a:latin typeface="gg mono"/>
              </a:rPr>
              <a:t> soba u </a:t>
            </a:r>
            <a:r>
              <a:rPr lang="en-GB" sz="1200" b="0" i="0" dirty="0" err="1">
                <a:effectLst/>
                <a:latin typeface="gg mono"/>
              </a:rPr>
              <a:t>liste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kako</a:t>
            </a:r>
            <a:r>
              <a:rPr lang="en-GB" sz="1200" b="0" i="0" dirty="0">
                <a:effectLst/>
                <a:latin typeface="gg mono"/>
              </a:rPr>
              <a:t> bi </a:t>
            </a:r>
            <a:r>
              <a:rPr lang="en-GB" sz="1200" b="0" i="0" dirty="0" err="1">
                <a:effectLst/>
                <a:latin typeface="gg mono"/>
              </a:rPr>
              <a:t>omogućila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izmjene</a:t>
            </a:r>
            <a:r>
              <a:rPr lang="en-GB" sz="1200" b="0" i="0" dirty="0">
                <a:effectLst/>
                <a:latin typeface="gg mono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 err="1">
                <a:effectLst/>
                <a:latin typeface="gg mono"/>
              </a:rPr>
              <a:t>Nasumično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odabire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dvije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različite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sobe</a:t>
            </a:r>
            <a:r>
              <a:rPr lang="en-GB" sz="1200" b="0" i="0" dirty="0">
                <a:effectLst/>
                <a:latin typeface="gg mono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 err="1">
                <a:effectLst/>
                <a:latin typeface="gg mono"/>
              </a:rPr>
              <a:t>Nasumično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odabire</a:t>
            </a:r>
            <a:r>
              <a:rPr lang="en-GB" sz="1200" b="0" i="0" dirty="0">
                <a:effectLst/>
                <a:latin typeface="gg mono"/>
              </a:rPr>
              <a:t> po </a:t>
            </a:r>
            <a:r>
              <a:rPr lang="en-GB" sz="1200" b="0" i="0" dirty="0" err="1">
                <a:effectLst/>
                <a:latin typeface="gg mono"/>
              </a:rPr>
              <a:t>jednog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gosta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iz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svake</a:t>
            </a:r>
            <a:r>
              <a:rPr lang="en-GB" sz="1200" b="0" i="0" dirty="0">
                <a:effectLst/>
                <a:latin typeface="gg mono"/>
              </a:rPr>
              <a:t> od </a:t>
            </a:r>
            <a:r>
              <a:rPr lang="en-GB" sz="1200" b="0" i="0" dirty="0" err="1">
                <a:effectLst/>
                <a:latin typeface="gg mono"/>
              </a:rPr>
              <a:t>te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dvije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sobe</a:t>
            </a:r>
            <a:r>
              <a:rPr lang="en-GB" sz="1200" b="0" i="0" dirty="0">
                <a:effectLst/>
                <a:latin typeface="gg mono"/>
              </a:rPr>
              <a:t>. </a:t>
            </a:r>
            <a:endParaRPr lang="en-GB" sz="1200" dirty="0">
              <a:latin typeface="gg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 err="1">
                <a:effectLst/>
                <a:latin typeface="gg mono"/>
              </a:rPr>
              <a:t>Zamjenjuje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odabrane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goste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između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te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dvije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sobe</a:t>
            </a:r>
            <a:r>
              <a:rPr lang="en-GB" sz="1200" b="0" i="0" dirty="0">
                <a:effectLst/>
                <a:latin typeface="gg mon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 err="1">
                <a:effectLst/>
                <a:latin typeface="gg mono"/>
              </a:rPr>
              <a:t>Pretvara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izmijenjene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sobe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natrag</a:t>
            </a:r>
            <a:r>
              <a:rPr lang="en-GB" sz="1200" b="0" i="0" dirty="0">
                <a:effectLst/>
                <a:latin typeface="gg mono"/>
              </a:rPr>
              <a:t> u </a:t>
            </a:r>
            <a:r>
              <a:rPr lang="en-GB" sz="1200" b="0" i="0" dirty="0" err="1">
                <a:effectLst/>
                <a:latin typeface="gg mono"/>
              </a:rPr>
              <a:t>sortirane</a:t>
            </a:r>
            <a:r>
              <a:rPr lang="en-GB" sz="1200" b="0" i="0" dirty="0">
                <a:effectLst/>
                <a:latin typeface="gg mono"/>
              </a:rPr>
              <a:t> tuple-</a:t>
            </a:r>
            <a:r>
              <a:rPr lang="en-GB" sz="1200" b="0" i="0" dirty="0" err="1">
                <a:effectLst/>
                <a:latin typeface="gg mono"/>
              </a:rPr>
              <a:t>ove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radi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konzistentnosti</a:t>
            </a:r>
            <a:r>
              <a:rPr lang="en-GB" sz="1200" b="0" i="0" dirty="0">
                <a:effectLst/>
                <a:latin typeface="gg mono"/>
              </a:rPr>
              <a:t>.</a:t>
            </a:r>
            <a:endParaRPr lang="hr-HR" sz="12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 err="1">
                <a:effectLst/>
                <a:latin typeface="gg mono"/>
              </a:rPr>
              <a:t>perform</a:t>
            </a:r>
            <a:r>
              <a:rPr lang="en-GB" b="1" i="1" dirty="0" err="1">
                <a:effectLst/>
                <a:latin typeface="gg mono"/>
              </a:rPr>
              <a:t>_random_</a:t>
            </a:r>
            <a:r>
              <a:rPr lang="en-GB" b="1" i="0" dirty="0" err="1">
                <a:effectLst/>
                <a:latin typeface="gg mono"/>
              </a:rPr>
              <a:t>swap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67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331214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PARAMETRI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r-HR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gg mono"/>
              </a:rPr>
              <a:t>`</a:t>
            </a:r>
            <a:r>
              <a:rPr lang="en-GB" b="0" i="0" dirty="0" err="1">
                <a:effectLst/>
                <a:latin typeface="gg mono"/>
              </a:rPr>
              <a:t>relations_matrix</a:t>
            </a:r>
            <a:r>
              <a:rPr lang="en-GB" b="0" i="0" dirty="0">
                <a:effectLst/>
                <a:latin typeface="gg mono"/>
              </a:rPr>
              <a:t>` (</a:t>
            </a:r>
            <a:r>
              <a:rPr lang="en-GB" b="0" i="0" dirty="0" err="1">
                <a:effectLst/>
                <a:latin typeface="gg mono"/>
              </a:rPr>
              <a:t>np.array</a:t>
            </a:r>
            <a:r>
              <a:rPr lang="en-GB" b="0" i="0" dirty="0">
                <a:effectLst/>
                <a:latin typeface="gg mono"/>
              </a:rPr>
              <a:t>)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gg mono"/>
              </a:rPr>
              <a:t>`</a:t>
            </a:r>
            <a:r>
              <a:rPr lang="en-GB" b="0" i="0" dirty="0" err="1">
                <a:effectLst/>
                <a:latin typeface="gg mono"/>
              </a:rPr>
              <a:t>num_guests</a:t>
            </a:r>
            <a:r>
              <a:rPr lang="en-GB" b="0" i="0" dirty="0">
                <a:effectLst/>
                <a:latin typeface="gg mono"/>
              </a:rPr>
              <a:t>` `</a:t>
            </a:r>
            <a:r>
              <a:rPr lang="en-GB" b="0" i="0" dirty="0" err="1">
                <a:effectLst/>
                <a:latin typeface="gg mono"/>
              </a:rPr>
              <a:t>num_rooms</a:t>
            </a:r>
            <a:r>
              <a:rPr lang="en-GB" b="0" i="0" dirty="0">
                <a:effectLst/>
                <a:latin typeface="gg mono"/>
              </a:rPr>
              <a:t>` `</a:t>
            </a:r>
            <a:r>
              <a:rPr lang="en-GB" b="0" i="0" dirty="0" err="1">
                <a:effectLst/>
                <a:latin typeface="gg mono"/>
              </a:rPr>
              <a:t>guests_per_room</a:t>
            </a:r>
            <a:r>
              <a:rPr lang="en-GB" b="0" i="0" dirty="0">
                <a:effectLst/>
                <a:latin typeface="gg mono"/>
              </a:rPr>
              <a:t>` (int)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gg mono"/>
              </a:rPr>
              <a:t>`</a:t>
            </a:r>
            <a:r>
              <a:rPr lang="en-GB" b="0" i="0" dirty="0" err="1">
                <a:effectLst/>
                <a:latin typeface="gg mono"/>
              </a:rPr>
              <a:t>pop_size</a:t>
            </a:r>
            <a:r>
              <a:rPr lang="en-GB" b="0" i="0" dirty="0">
                <a:effectLst/>
                <a:latin typeface="gg mono"/>
              </a:rPr>
              <a:t>` (int)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gg mono"/>
              </a:rPr>
              <a:t>`</a:t>
            </a:r>
            <a:r>
              <a:rPr lang="en-GB" b="0" i="0" dirty="0" err="1">
                <a:effectLst/>
                <a:latin typeface="gg mono"/>
              </a:rPr>
              <a:t>max_gen</a:t>
            </a:r>
            <a:r>
              <a:rPr lang="en-GB" b="0" i="0" dirty="0">
                <a:effectLst/>
                <a:latin typeface="gg mono"/>
              </a:rPr>
              <a:t>` (int)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gg mono"/>
              </a:rPr>
              <a:t>`alpha` (float)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latin typeface="gg mono"/>
              <a:ea typeface="Overpass Mono"/>
              <a:cs typeface="Overpass Mono"/>
              <a:sym typeface="Overpass Mono"/>
            </a:endParaRPr>
          </a:p>
          <a:p>
            <a:r>
              <a:rPr lang="hr-HR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PONAŠANJE</a:t>
            </a:r>
          </a:p>
          <a:p>
            <a:endParaRPr lang="hr-HR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i="0" dirty="0" err="1">
                <a:effectLst/>
                <a:latin typeface="gg mono"/>
              </a:rPr>
              <a:t>Inicijalizacija</a:t>
            </a:r>
            <a:endParaRPr lang="hr-HR" sz="1200" i="0" dirty="0">
              <a:solidFill>
                <a:schemeClr val="dk1"/>
              </a:solidFill>
              <a:effectLst/>
              <a:latin typeface="Overpass Mono"/>
              <a:sym typeface="Overpass Mon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i="0" dirty="0" err="1">
                <a:effectLst/>
                <a:latin typeface="gg mono"/>
              </a:rPr>
              <a:t>Glavna</a:t>
            </a:r>
            <a:r>
              <a:rPr lang="en-GB" sz="1200" i="0" dirty="0">
                <a:effectLst/>
                <a:latin typeface="gg mono"/>
              </a:rPr>
              <a:t> </a:t>
            </a:r>
            <a:r>
              <a:rPr lang="en-GB" sz="1200" i="0" dirty="0" err="1">
                <a:effectLst/>
                <a:latin typeface="gg mono"/>
              </a:rPr>
              <a:t>Petlja</a:t>
            </a:r>
            <a:endParaRPr lang="hr-HR" sz="1200" dirty="0">
              <a:solidFill>
                <a:schemeClr val="dk1"/>
              </a:solidFill>
              <a:latin typeface="Overpass Mono"/>
              <a:sym typeface="Overpass Mon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i="0" dirty="0" err="1">
                <a:effectLst/>
                <a:latin typeface="gg mono"/>
              </a:rPr>
              <a:t>Kretanje</a:t>
            </a:r>
            <a:r>
              <a:rPr lang="en-GB" sz="1200" i="0" dirty="0">
                <a:effectLst/>
                <a:latin typeface="gg mono"/>
              </a:rPr>
              <a:t> </a:t>
            </a:r>
            <a:r>
              <a:rPr lang="en-GB" sz="1200" i="0" dirty="0" err="1">
                <a:effectLst/>
                <a:latin typeface="gg mono"/>
              </a:rPr>
              <a:t>Krijesnica</a:t>
            </a:r>
            <a:endParaRPr lang="hr-HR" sz="1200" i="0" dirty="0">
              <a:solidFill>
                <a:schemeClr val="dk1"/>
              </a:solidFill>
              <a:effectLst/>
              <a:latin typeface="Overpass Mono"/>
              <a:sym typeface="Overpass Mon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i="0" dirty="0" err="1">
                <a:effectLst/>
                <a:latin typeface="gg mono"/>
              </a:rPr>
              <a:t>Kretanje</a:t>
            </a:r>
            <a:r>
              <a:rPr lang="en-GB" sz="1200" i="0" dirty="0">
                <a:effectLst/>
                <a:latin typeface="gg mono"/>
              </a:rPr>
              <a:t> </a:t>
            </a:r>
            <a:r>
              <a:rPr lang="en-GB" sz="1200" i="0" dirty="0" err="1">
                <a:effectLst/>
                <a:latin typeface="gg mono"/>
              </a:rPr>
              <a:t>prema</a:t>
            </a:r>
            <a:r>
              <a:rPr lang="en-GB" sz="1200" i="0" dirty="0">
                <a:effectLst/>
                <a:latin typeface="gg mono"/>
              </a:rPr>
              <a:t> </a:t>
            </a:r>
            <a:r>
              <a:rPr lang="en-GB" sz="1200" i="0" dirty="0" err="1">
                <a:effectLst/>
                <a:latin typeface="gg mono"/>
              </a:rPr>
              <a:t>svjetlijim</a:t>
            </a:r>
            <a:r>
              <a:rPr lang="en-GB" sz="1200" i="0" dirty="0">
                <a:effectLst/>
                <a:latin typeface="gg mono"/>
              </a:rPr>
              <a:t> </a:t>
            </a:r>
            <a:r>
              <a:rPr lang="en-GB" sz="1200" i="0" dirty="0" err="1">
                <a:effectLst/>
                <a:latin typeface="gg mono"/>
              </a:rPr>
              <a:t>krijesnicama</a:t>
            </a:r>
            <a:endParaRPr lang="hr-HR" sz="1200" dirty="0">
              <a:solidFill>
                <a:schemeClr val="dk1"/>
              </a:solidFill>
              <a:latin typeface="Overpass Mono"/>
              <a:sym typeface="Overpass Mon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i="0" dirty="0" err="1">
                <a:effectLst/>
                <a:latin typeface="gg mono"/>
              </a:rPr>
              <a:t>Dodatni</a:t>
            </a:r>
            <a:r>
              <a:rPr lang="en-GB" sz="1200" i="0" dirty="0">
                <a:effectLst/>
                <a:latin typeface="gg mono"/>
              </a:rPr>
              <a:t> </a:t>
            </a:r>
            <a:r>
              <a:rPr lang="en-GB" sz="1200" i="0" dirty="0" err="1">
                <a:effectLst/>
                <a:latin typeface="gg mono"/>
              </a:rPr>
              <a:t>Nasumični</a:t>
            </a:r>
            <a:r>
              <a:rPr lang="en-GB" sz="1200" i="0" dirty="0">
                <a:effectLst/>
                <a:latin typeface="gg mono"/>
              </a:rPr>
              <a:t> </a:t>
            </a:r>
            <a:r>
              <a:rPr lang="en-GB" sz="1200" i="0" dirty="0" err="1">
                <a:effectLst/>
                <a:latin typeface="gg mono"/>
              </a:rPr>
              <a:t>Pomak</a:t>
            </a:r>
            <a:endParaRPr lang="hr-HR" sz="1200" i="0" dirty="0">
              <a:solidFill>
                <a:schemeClr val="dk1"/>
              </a:solidFill>
              <a:effectLst/>
              <a:latin typeface="Overpass Mono"/>
              <a:sym typeface="Overpass Mon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i="0" dirty="0" err="1">
                <a:effectLst/>
                <a:latin typeface="gg mono"/>
              </a:rPr>
              <a:t>Ažuriranje</a:t>
            </a:r>
            <a:r>
              <a:rPr lang="en-GB" sz="1200" i="0" dirty="0">
                <a:effectLst/>
                <a:latin typeface="gg mono"/>
              </a:rPr>
              <a:t> </a:t>
            </a:r>
            <a:r>
              <a:rPr lang="en-GB" sz="1200" i="0" dirty="0" err="1">
                <a:effectLst/>
                <a:latin typeface="gg mono"/>
              </a:rPr>
              <a:t>Populacije</a:t>
            </a:r>
            <a:endParaRPr lang="hr-HR" sz="1200" dirty="0">
              <a:solidFill>
                <a:schemeClr val="dk1"/>
              </a:solidFill>
              <a:latin typeface="Overpass Mono"/>
              <a:sym typeface="Overpass Mon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i="0" dirty="0" err="1">
                <a:effectLst/>
                <a:latin typeface="gg mono"/>
              </a:rPr>
              <a:t>Završetak</a:t>
            </a:r>
            <a:endParaRPr lang="hr-HR" sz="1200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 err="1">
                <a:effectLst/>
                <a:latin typeface="gg mono"/>
              </a:rPr>
              <a:t>firefly</a:t>
            </a:r>
            <a:r>
              <a:rPr lang="en-GB" b="1" i="1" dirty="0" err="1">
                <a:effectLst/>
                <a:latin typeface="gg mono"/>
              </a:rPr>
              <a:t>_algorithm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10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PARAMETRI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r-HR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gg mono"/>
              </a:rPr>
              <a:t>`</a:t>
            </a:r>
            <a:r>
              <a:rPr lang="en-GB" b="0" i="0" dirty="0" err="1">
                <a:effectLst/>
                <a:latin typeface="gg mono"/>
              </a:rPr>
              <a:t>fitness_history</a:t>
            </a:r>
            <a:r>
              <a:rPr lang="en-GB" b="0" i="0" dirty="0">
                <a:effectLst/>
                <a:latin typeface="gg mono"/>
              </a:rPr>
              <a:t>` (list)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latin typeface="gg mono"/>
              <a:ea typeface="Overpass Mono"/>
              <a:cs typeface="Overpass Mono"/>
              <a:sym typeface="Overpass Mono"/>
            </a:endParaRPr>
          </a:p>
          <a:p>
            <a:r>
              <a:rPr lang="hr-HR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PONAŠANJE</a:t>
            </a:r>
          </a:p>
          <a:p>
            <a:endParaRPr lang="hr-HR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gg mono"/>
              </a:rPr>
              <a:t>Koristi</a:t>
            </a:r>
            <a:r>
              <a:rPr lang="en-GB" b="0" i="0" dirty="0">
                <a:effectLst/>
                <a:latin typeface="gg mono"/>
              </a:rPr>
              <a:t> `</a:t>
            </a:r>
            <a:r>
              <a:rPr lang="en-GB" b="0" i="0" dirty="0" err="1">
                <a:effectLst/>
                <a:latin typeface="gg mono"/>
              </a:rPr>
              <a:t>matplotlib.pyplot</a:t>
            </a:r>
            <a:r>
              <a:rPr lang="en-GB" b="0" i="0" dirty="0">
                <a:effectLst/>
                <a:latin typeface="gg mono"/>
              </a:rPr>
              <a:t>` za </a:t>
            </a:r>
            <a:r>
              <a:rPr lang="en-GB" b="0" i="0" dirty="0" err="1">
                <a:effectLst/>
                <a:latin typeface="gg mono"/>
              </a:rPr>
              <a:t>generiranje</a:t>
            </a:r>
            <a:r>
              <a:rPr lang="en-GB" b="0" i="0" dirty="0">
                <a:effectLst/>
                <a:latin typeface="gg mono"/>
              </a:rPr>
              <a:t> </a:t>
            </a:r>
            <a:r>
              <a:rPr lang="en-GB" b="0" i="0" dirty="0" err="1">
                <a:effectLst/>
                <a:latin typeface="gg mono"/>
              </a:rPr>
              <a:t>linijskog</a:t>
            </a:r>
            <a:r>
              <a:rPr lang="en-GB" b="0" i="0" dirty="0">
                <a:effectLst/>
                <a:latin typeface="gg mono"/>
              </a:rPr>
              <a:t> </a:t>
            </a:r>
            <a:r>
              <a:rPr lang="en-GB" b="0" i="0" dirty="0" err="1">
                <a:effectLst/>
                <a:latin typeface="gg mono"/>
              </a:rPr>
              <a:t>grafa</a:t>
            </a:r>
            <a:r>
              <a:rPr lang="en-GB" b="0" i="0" dirty="0">
                <a:effectLst/>
                <a:latin typeface="gg mono"/>
              </a:rPr>
              <a:t> </a:t>
            </a:r>
            <a:r>
              <a:rPr lang="en-GB" b="0" i="0" dirty="0" err="1">
                <a:effectLst/>
                <a:latin typeface="gg mono"/>
              </a:rPr>
              <a:t>gdje</a:t>
            </a:r>
            <a:r>
              <a:rPr lang="en-GB" b="0" i="0" dirty="0">
                <a:effectLst/>
                <a:latin typeface="gg mono"/>
              </a:rPr>
              <a:t> je x-</a:t>
            </a:r>
            <a:r>
              <a:rPr lang="en-GB" b="0" i="0" dirty="0" err="1">
                <a:effectLst/>
                <a:latin typeface="gg mono"/>
              </a:rPr>
              <a:t>os</a:t>
            </a:r>
            <a:r>
              <a:rPr lang="en-GB" b="0" i="0" dirty="0">
                <a:effectLst/>
                <a:latin typeface="gg mono"/>
              </a:rPr>
              <a:t> </a:t>
            </a:r>
            <a:r>
              <a:rPr lang="en-GB" b="0" i="0" dirty="0" err="1">
                <a:effectLst/>
                <a:latin typeface="gg mono"/>
              </a:rPr>
              <a:t>generacija</a:t>
            </a:r>
            <a:r>
              <a:rPr lang="en-GB" b="0" i="0" dirty="0">
                <a:effectLst/>
                <a:latin typeface="gg mono"/>
              </a:rPr>
              <a:t>, a y-</a:t>
            </a:r>
            <a:r>
              <a:rPr lang="en-GB" b="0" i="0" dirty="0" err="1">
                <a:effectLst/>
                <a:latin typeface="gg mono"/>
              </a:rPr>
              <a:t>os</a:t>
            </a:r>
            <a:r>
              <a:rPr lang="en-GB" b="0" i="0" dirty="0">
                <a:effectLst/>
                <a:latin typeface="gg mono"/>
              </a:rPr>
              <a:t> </a:t>
            </a:r>
            <a:r>
              <a:rPr lang="en-GB" b="0" i="0" dirty="0" err="1">
                <a:effectLst/>
                <a:latin typeface="gg mono"/>
              </a:rPr>
              <a:t>najbolji</a:t>
            </a:r>
            <a:r>
              <a:rPr lang="en-GB" b="0" i="0" dirty="0">
                <a:effectLst/>
                <a:latin typeface="gg mono"/>
              </a:rPr>
              <a:t> fitness.</a:t>
            </a:r>
            <a:endParaRPr sz="11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 err="1">
                <a:effectLst/>
                <a:latin typeface="gg mono"/>
              </a:rPr>
              <a:t>plot</a:t>
            </a:r>
            <a:r>
              <a:rPr lang="en-GB" b="1" i="1" dirty="0" err="1">
                <a:effectLst/>
                <a:latin typeface="gg mono"/>
              </a:rPr>
              <a:t>_fitness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963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068101" y="1418584"/>
            <a:ext cx="5771659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HVALA NA PAŽNJI!</a:t>
            </a:r>
            <a:endParaRPr dirty="0"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00" name="Google Shape;900;p52"/>
          <p:cNvGrpSpPr/>
          <p:nvPr/>
        </p:nvGrpSpPr>
        <p:grpSpPr>
          <a:xfrm>
            <a:off x="4038098" y="2926312"/>
            <a:ext cx="1067804" cy="303977"/>
            <a:chOff x="3994909" y="3002512"/>
            <a:chExt cx="1067804" cy="303977"/>
          </a:xfrm>
        </p:grpSpPr>
        <p:grpSp>
          <p:nvGrpSpPr>
            <p:cNvPr id="901" name="Google Shape;901;p52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902" name="Google Shape;902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907" name="Google Shape;907;p52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52"/>
            <p:cNvGrpSpPr/>
            <p:nvPr/>
          </p:nvGrpSpPr>
          <p:grpSpPr>
            <a:xfrm>
              <a:off x="3994909" y="3002512"/>
              <a:ext cx="303942" cy="303977"/>
              <a:chOff x="2866317" y="3817357"/>
              <a:chExt cx="356865" cy="356865"/>
            </a:xfrm>
          </p:grpSpPr>
          <p:sp>
            <p:nvSpPr>
              <p:cNvPr id="912" name="Google Shape;912;p52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ŠTO JE FIREFLY ALGORITAM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228601" y="924750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hr-HR" sz="1600" dirty="0">
                <a:solidFill>
                  <a:schemeClr val="bg1">
                    <a:lumMod val="95000"/>
                  </a:schemeClr>
                </a:solidFill>
              </a:rPr>
              <a:t>Optimizacijski algoritam inspiriran ponašanjem krijesnica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hr-HR" sz="1600" dirty="0">
                <a:solidFill>
                  <a:schemeClr val="bg1">
                    <a:lumMod val="95000"/>
                  </a:schemeClr>
                </a:solidFill>
              </a:rPr>
              <a:t>Svaka krijesnica predstavlja jedan način rješavanja problema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hr-HR" sz="1600" dirty="0">
                <a:solidFill>
                  <a:schemeClr val="bg1">
                    <a:lumMod val="95000"/>
                  </a:schemeClr>
                </a:solidFill>
              </a:rPr>
              <a:t>Svjetlina krijesnice odgovara kvaliteti odnosno fitnessu rješenja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hr-HR" sz="1600" dirty="0">
                <a:solidFill>
                  <a:schemeClr val="bg1">
                    <a:lumMod val="95000"/>
                  </a:schemeClr>
                </a:solidFill>
              </a:rPr>
              <a:t>Krijesnice se pomiču prema svjetlijim odnosno boljim rješenjima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hr-HR" sz="1600" dirty="0">
                <a:solidFill>
                  <a:schemeClr val="bg1">
                    <a:lumMod val="95000"/>
                  </a:schemeClr>
                </a:solidFill>
              </a:rPr>
              <a:t>Intenzitet svjetla opada udaljavanjem od drugih krijesnica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hr-HR" sz="1600" dirty="0">
                <a:solidFill>
                  <a:schemeClr val="bg1">
                    <a:lumMod val="95000"/>
                  </a:schemeClr>
                </a:solidFill>
              </a:rPr>
              <a:t>Dodaje se slučajna komponenta za istraživanje prostora rješenja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hr-HR" sz="1600" dirty="0">
                <a:solidFill>
                  <a:schemeClr val="bg1">
                    <a:lumMod val="95000"/>
                  </a:schemeClr>
                </a:solidFill>
              </a:rPr>
              <a:t>Pogodan za nelinearne, diskretne i kombinatorne probleme</a:t>
            </a:r>
            <a:endParaRPr sz="1600" dirty="0">
              <a:solidFill>
                <a:schemeClr val="bg1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52" name="Picture 4" descr="Firefly">
            <a:extLst>
              <a:ext uri="{FF2B5EF4-FFF2-40B4-BE49-F238E27FC236}">
                <a16:creationId xmlns:a16="http://schemas.microsoft.com/office/drawing/2014/main" id="{A9A4FF06-1547-7D69-A3CC-93524BC9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361" y="1491784"/>
            <a:ext cx="2515155" cy="188636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UVOD U PROBLEM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20 </a:t>
            </a:r>
            <a:r>
              <a:rPr lang="en" sz="2200" b="1" dirty="0" err="1">
                <a:latin typeface="Overpass Mono"/>
                <a:ea typeface="Overpass Mono"/>
                <a:cs typeface="Overpass Mono"/>
                <a:sym typeface="Overpass Mono"/>
              </a:rPr>
              <a:t>gostiju</a:t>
            </a:r>
            <a:endParaRPr lang="en" sz="2200" b="1" dirty="0"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 soba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4" y="2163531"/>
            <a:ext cx="2303291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err="1">
                <a:latin typeface="Overpass Mono"/>
                <a:ea typeface="Overpass Mono"/>
                <a:cs typeface="Overpass Mono"/>
                <a:sym typeface="Overpass Mono"/>
              </a:rPr>
              <a:t>Prijatelji</a:t>
            </a:r>
            <a:endParaRPr lang="en" sz="2200" b="1" dirty="0"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Neprijatelji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 2 </a:t>
            </a:r>
            <a:r>
              <a:rPr lang="en" dirty="0" err="1"/>
              <a:t>osobe</a:t>
            </a:r>
            <a:r>
              <a:rPr lang="en" dirty="0"/>
              <a:t> u </a:t>
            </a:r>
            <a:r>
              <a:rPr lang="en" dirty="0" err="1"/>
              <a:t>sobi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3377878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Cilj – maksimalno zadovoljstvo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3527E3-546D-85C1-2D8A-E1729683C38C}"/>
              </a:ext>
            </a:extLst>
          </p:cNvPr>
          <p:cNvSpPr txBox="1"/>
          <p:nvPr/>
        </p:nvSpPr>
        <p:spPr>
          <a:xfrm>
            <a:off x="2822963" y="967983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PROBLEM DODJELE GOSTIJU U SOBE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Skripta se sastoji od sljedećih dijelova:</a:t>
            </a:r>
          </a:p>
          <a:p>
            <a:pPr marL="800100" lvl="1" indent="-342900">
              <a:buFont typeface="+mj-lt"/>
              <a:buAutoNum type="alphaLcParenR"/>
            </a:pPr>
            <a:r>
              <a:rPr lang="hr-HR" dirty="0"/>
              <a:t>Definicije parametara</a:t>
            </a:r>
          </a:p>
          <a:p>
            <a:pPr marL="800100" lvl="1" indent="-342900">
              <a:buFont typeface="+mj-lt"/>
              <a:buAutoNum type="alphaLcParenR"/>
            </a:pPr>
            <a:r>
              <a:rPr lang="hr-HR" dirty="0"/>
              <a:t>Pomoćnih funkcija</a:t>
            </a:r>
          </a:p>
          <a:p>
            <a:pPr marL="800100" lvl="1" indent="-342900">
              <a:buFont typeface="+mj-lt"/>
              <a:buAutoNum type="alphaLcParenR"/>
            </a:pPr>
            <a:r>
              <a:rPr lang="hr-HR" dirty="0" err="1"/>
              <a:t>Firefly</a:t>
            </a:r>
            <a:r>
              <a:rPr lang="hr-HR" dirty="0"/>
              <a:t> algoritam</a:t>
            </a:r>
          </a:p>
          <a:p>
            <a:pPr marL="800100" lvl="1" indent="-342900">
              <a:buFont typeface="+mj-lt"/>
              <a:buAutoNum type="alphaLcParenR"/>
            </a:pPr>
            <a:r>
              <a:rPr lang="hr-HR" dirty="0"/>
              <a:t>Glavni dio za izvršavanje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203104" y="1140750"/>
            <a:ext cx="4325489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STRUKTURA SKRIPTE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1606007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7030A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rgbClr val="7030A0"/>
                </a:solidFill>
              </a:rPr>
              <a:t>Na početku skripte definirani su globalni parametri koji upravljaju ponašanjem simulacije i algoritma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1047030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PARAMETRI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628987" y="1593941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GB" sz="1400" b="0" i="0" dirty="0">
                <a:effectLst/>
                <a:latin typeface="gg mono"/>
              </a:rPr>
              <a:t>`NUM_GUESTS = 20`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GB" sz="1400" b="0" i="0" dirty="0">
                <a:effectLst/>
                <a:latin typeface="gg mono"/>
              </a:rPr>
              <a:t>`NUM_ROOMS = 10`</a:t>
            </a:r>
            <a:endParaRPr lang="en-GB" sz="1400" dirty="0">
              <a:latin typeface="gg mono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GB" sz="1400" b="0" i="0" dirty="0">
                <a:effectLst/>
                <a:latin typeface="gg mono"/>
              </a:rPr>
              <a:t>`GUESTS_PER_ROOM = 2`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GB" sz="1400" b="0" i="0" dirty="0">
                <a:effectLst/>
                <a:latin typeface="gg mono"/>
              </a:rPr>
              <a:t>`POPULATION_SIZE = 500`</a:t>
            </a:r>
            <a:endParaRPr lang="en-GB" sz="1400" dirty="0">
              <a:latin typeface="gg mono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GB" sz="1400" b="0" i="0" dirty="0">
                <a:effectLst/>
                <a:latin typeface="gg mono"/>
              </a:rPr>
              <a:t>`MAX_GENERATIONS = 1800`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GB" sz="1400" b="0" i="0" dirty="0">
                <a:effectLst/>
                <a:latin typeface="gg mono"/>
              </a:rPr>
              <a:t>`ALPHA = 0.6`</a:t>
            </a:r>
            <a:endParaRPr lang="en-GB" sz="1400" dirty="0">
              <a:latin typeface="gg mono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GB" sz="1400" b="0" i="0" dirty="0">
                <a:effectLst/>
                <a:latin typeface="gg mono"/>
              </a:rPr>
              <a:t>`RELATIONS_FILE = '</a:t>
            </a:r>
            <a:r>
              <a:rPr lang="en-GB" sz="1400" b="0" i="0" dirty="0" err="1">
                <a:effectLst/>
                <a:latin typeface="gg mono"/>
              </a:rPr>
              <a:t>relations.csv</a:t>
            </a:r>
            <a:r>
              <a:rPr lang="en-GB" sz="1400" b="0" i="0" dirty="0">
                <a:effectLst/>
                <a:latin typeface="gg mono"/>
              </a:rPr>
              <a:t>'</a:t>
            </a:r>
            <a:endParaRPr sz="1400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1889727" y="827098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PARAMETRI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GLAVNE FUNKCIJE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602093" y="1433749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934573" y="2857988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804387" y="1351056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644796" y="3604979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432658" y="1730574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359334" y="1648781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1084475" y="990841"/>
            <a:ext cx="3413951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g mono"/>
              </a:rPr>
              <a:t>generate</a:t>
            </a:r>
            <a:r>
              <a:rPr lang="en-GB" b="0" i="1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g mono"/>
              </a:rPr>
              <a:t>_sample_</a:t>
            </a:r>
            <a:r>
              <a:rPr lang="en-GB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g mono"/>
              </a:rPr>
              <a:t>relations</a:t>
            </a:r>
            <a:endParaRPr b="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5014641" y="1417866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g mono"/>
              </a:rPr>
              <a:t>load</a:t>
            </a:r>
            <a:r>
              <a:rPr lang="en-GB" b="0" i="1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g mono"/>
              </a:rPr>
              <a:t>_relations</a:t>
            </a:r>
            <a:r>
              <a:rPr lang="en" b="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</a:t>
            </a:r>
            <a:endParaRPr b="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3820917" y="1925545"/>
            <a:ext cx="341395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Učitava odnose između gostiju iz CSV datoteke i pohranjuje ih u matricu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1301332" y="2553803"/>
            <a:ext cx="3090458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g mono"/>
              </a:rPr>
              <a:t>create</a:t>
            </a:r>
            <a:r>
              <a:rPr lang="en-GB" b="0" i="1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g mono"/>
              </a:rPr>
              <a:t>_random_</a:t>
            </a:r>
            <a:r>
              <a:rPr lang="en-GB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g mono"/>
              </a:rPr>
              <a:t>solution</a:t>
            </a:r>
            <a:endParaRPr b="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1301333" y="2984053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Stvara nasumičan, ali valjan raspored gostiju po sobama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5291449" y="3168239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g mono"/>
              </a:rPr>
              <a:t>calculate</a:t>
            </a:r>
            <a:r>
              <a:rPr lang="en-GB" b="0" i="1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g mono"/>
              </a:rPr>
              <a:t>_fitness</a:t>
            </a:r>
            <a:endParaRPr b="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5291424" y="3598410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Izračunava ukupno zadovoljstvo gostiju odnosno fitness</a:t>
            </a:r>
            <a:endParaRPr dirty="0"/>
          </a:p>
        </p:txBody>
      </p:sp>
      <p:sp>
        <p:nvSpPr>
          <p:cNvPr id="403" name="Google Shape;403;p34"/>
          <p:cNvSpPr/>
          <p:nvPr/>
        </p:nvSpPr>
        <p:spPr>
          <a:xfrm>
            <a:off x="7842667" y="3307304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158327" y="3604978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857418" y="3902704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475483" y="2561163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261255" y="2857988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624303" y="3155713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236633" y="1054231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505477" y="1351481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7769440" y="1730574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629049" y="2028299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1217400" y="1467954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Generira primjer CSV datoteke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GLAVNE FUNKCIJE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842373" y="1872020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2451699" y="3412885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804387" y="1351056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672938" y="2168845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359334" y="1648781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1084475" y="990841"/>
            <a:ext cx="3413951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g mono"/>
              </a:rPr>
              <a:t>perform</a:t>
            </a:r>
            <a:r>
              <a:rPr lang="en-GB" b="0" i="1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g mono"/>
              </a:rPr>
              <a:t>_random_</a:t>
            </a:r>
            <a:r>
              <a:rPr lang="en-GB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g mono"/>
              </a:rPr>
              <a:t>swap</a:t>
            </a:r>
            <a:endParaRPr b="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5254921" y="185613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g mono"/>
              </a:rPr>
              <a:t>firefly</a:t>
            </a:r>
            <a:r>
              <a:rPr lang="en-GB" b="0" i="1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g mono"/>
              </a:rPr>
              <a:t>_algorithm</a:t>
            </a:r>
            <a:endParaRPr b="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061197" y="2363816"/>
            <a:ext cx="341395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Glavna funkcija za pronalaženje optimalnog rasporeda gostiju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818458" y="3108700"/>
            <a:ext cx="3090458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g mono"/>
              </a:rPr>
              <a:t>plot</a:t>
            </a:r>
            <a:r>
              <a:rPr lang="en-GB" b="0" i="1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gg mono"/>
              </a:rPr>
              <a:t>_fitness</a:t>
            </a:r>
            <a:endParaRPr b="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818458" y="3538950"/>
            <a:ext cx="3655441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Crta grafikon koji prikazuje promjenu najboljeg fitnessa kroz generacije algoritma</a:t>
            </a:r>
            <a:endParaRPr dirty="0"/>
          </a:p>
        </p:txBody>
      </p:sp>
      <p:sp>
        <p:nvSpPr>
          <p:cNvPr id="407" name="Google Shape;407;p34"/>
          <p:cNvSpPr/>
          <p:nvPr/>
        </p:nvSpPr>
        <p:spPr>
          <a:xfrm flipH="1">
            <a:off x="1992609" y="3116060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1778381" y="3412885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2141429" y="3710610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236633" y="1054231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505477" y="1351481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09720" y="2168845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869329" y="2466570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1217400" y="1467954"/>
            <a:ext cx="3206342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Generira novo susjedno rješenje iz postojećeg rješenja tako što nasumično zamjeni dva gosta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028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PARAMETRI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r-HR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gg mono"/>
              </a:rPr>
              <a:t>`filename` (str)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gg mono"/>
              </a:rPr>
              <a:t>`</a:t>
            </a:r>
            <a:r>
              <a:rPr lang="en-GB" b="0" i="0" dirty="0" err="1">
                <a:effectLst/>
                <a:latin typeface="gg mono"/>
              </a:rPr>
              <a:t>num_guests</a:t>
            </a:r>
            <a:r>
              <a:rPr lang="en-GB" b="0" i="0" dirty="0">
                <a:effectLst/>
                <a:latin typeface="gg mono"/>
              </a:rPr>
              <a:t>` (int)</a:t>
            </a:r>
            <a:endParaRPr lang="en-GB" dirty="0">
              <a:latin typeface="gg mon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gg mono"/>
              </a:rPr>
              <a:t>`density` (float)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gg mono"/>
              </a:rPr>
              <a:t>`</a:t>
            </a:r>
            <a:r>
              <a:rPr lang="en-GB" b="0" i="0" dirty="0" err="1">
                <a:effectLst/>
                <a:latin typeface="gg mono"/>
              </a:rPr>
              <a:t>friend_prob</a:t>
            </a:r>
            <a:r>
              <a:rPr lang="en-GB" b="0" i="0" dirty="0">
                <a:effectLst/>
                <a:latin typeface="gg mono"/>
              </a:rPr>
              <a:t>` (float)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dk1"/>
              </a:solidFill>
              <a:latin typeface="gg mono"/>
              <a:ea typeface="Overpass Mono"/>
              <a:cs typeface="Overpass Mono"/>
              <a:sym typeface="Overpass Mono"/>
            </a:endParaRPr>
          </a:p>
          <a:p>
            <a:r>
              <a:rPr lang="hr-HR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PONAŠANJE</a:t>
            </a:r>
          </a:p>
          <a:p>
            <a:endParaRPr lang="hr-HR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dirty="0" err="1">
                <a:effectLst/>
                <a:latin typeface="gg mono"/>
              </a:rPr>
              <a:t>Kreira</a:t>
            </a:r>
            <a:r>
              <a:rPr lang="en-GB" sz="1200" b="0" i="0" dirty="0">
                <a:effectLst/>
                <a:latin typeface="gg mono"/>
              </a:rPr>
              <a:t> CSV </a:t>
            </a:r>
            <a:r>
              <a:rPr lang="en-GB" sz="1200" b="0" i="0" dirty="0" err="1">
                <a:effectLst/>
                <a:latin typeface="gg mono"/>
              </a:rPr>
              <a:t>datoteku</a:t>
            </a:r>
            <a:r>
              <a:rPr lang="en-GB" sz="1200" b="0" i="0" dirty="0">
                <a:effectLst/>
                <a:latin typeface="gg mono"/>
              </a:rPr>
              <a:t> s tri </a:t>
            </a:r>
            <a:r>
              <a:rPr lang="en-GB" sz="1200" b="0" i="0" dirty="0" err="1">
                <a:effectLst/>
                <a:latin typeface="gg mono"/>
              </a:rPr>
              <a:t>stupca</a:t>
            </a:r>
            <a:r>
              <a:rPr lang="en-GB" sz="1200" b="0" i="0" dirty="0">
                <a:effectLst/>
                <a:latin typeface="gg mono"/>
              </a:rPr>
              <a:t>: `guest1`, `guest2`, `relationship`. </a:t>
            </a:r>
            <a:r>
              <a:rPr lang="en-GB" sz="1200" b="0" i="0" dirty="0" err="1">
                <a:effectLst/>
                <a:latin typeface="gg mono"/>
              </a:rPr>
              <a:t>Vrijednost</a:t>
            </a:r>
            <a:r>
              <a:rPr lang="en-GB" sz="1200" b="0" i="0" dirty="0">
                <a:effectLst/>
                <a:latin typeface="gg mono"/>
              </a:rPr>
              <a:t> `relationship` je 1 za </a:t>
            </a:r>
            <a:r>
              <a:rPr lang="en-GB" sz="1200" b="0" i="0" dirty="0" err="1">
                <a:effectLst/>
                <a:latin typeface="gg mono"/>
              </a:rPr>
              <a:t>prijatelje</a:t>
            </a:r>
            <a:r>
              <a:rPr lang="en-GB" sz="1200" b="0" i="0" dirty="0">
                <a:effectLst/>
                <a:latin typeface="gg mono"/>
              </a:rPr>
              <a:t> </a:t>
            </a:r>
            <a:r>
              <a:rPr lang="en-GB" sz="1200" b="0" i="0" dirty="0" err="1">
                <a:effectLst/>
                <a:latin typeface="gg mono"/>
              </a:rPr>
              <a:t>i</a:t>
            </a:r>
            <a:r>
              <a:rPr lang="en-GB" sz="1200" b="0" i="0" dirty="0">
                <a:effectLst/>
                <a:latin typeface="gg mono"/>
              </a:rPr>
              <a:t> -1 za </a:t>
            </a:r>
            <a:r>
              <a:rPr lang="en-GB" sz="1200" b="0" i="0" dirty="0" err="1">
                <a:effectLst/>
                <a:latin typeface="gg mono"/>
              </a:rPr>
              <a:t>neprijatelje</a:t>
            </a:r>
            <a:r>
              <a:rPr lang="en-GB" sz="1200" b="0" i="0" dirty="0">
                <a:effectLst/>
                <a:latin typeface="gg mono"/>
              </a:rPr>
              <a:t>. </a:t>
            </a:r>
            <a:endParaRPr sz="12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 err="1">
                <a:effectLst/>
                <a:latin typeface="gg mono"/>
              </a:rPr>
              <a:t>generate</a:t>
            </a:r>
            <a:r>
              <a:rPr lang="en-GB" b="1" i="1" dirty="0" err="1">
                <a:effectLst/>
                <a:latin typeface="gg mono"/>
              </a:rPr>
              <a:t>_sample_</a:t>
            </a:r>
            <a:r>
              <a:rPr lang="en-GB" b="1" i="0" dirty="0" err="1">
                <a:effectLst/>
                <a:latin typeface="gg mono"/>
              </a:rPr>
              <a:t>relations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Microsoft Macintosh PowerPoint</Application>
  <PresentationFormat>On-screen Show (16:9)</PresentationFormat>
  <Paragraphs>148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Roboto Condensed Light</vt:lpstr>
      <vt:lpstr>Anaheim</vt:lpstr>
      <vt:lpstr>Roboto</vt:lpstr>
      <vt:lpstr>Wingdings</vt:lpstr>
      <vt:lpstr>Overpass Mono</vt:lpstr>
      <vt:lpstr>Arial</vt:lpstr>
      <vt:lpstr>Nunito Light</vt:lpstr>
      <vt:lpstr>Raleway SemiBold</vt:lpstr>
      <vt:lpstr>gg mono</vt:lpstr>
      <vt:lpstr>Programming Lesson by Slidesgo</vt:lpstr>
      <vt:lpstr>FIREFLY ALGORITHM</vt:lpstr>
      <vt:lpstr>ŠTO JE FIREFLY ALGORITAM</vt:lpstr>
      <vt:lpstr>UVOD U PROBLEM</vt:lpstr>
      <vt:lpstr>STRUKTURA SKRIPTE</vt:lpstr>
      <vt:lpstr> Na početku skripte definirani su globalni parametri koji upravljaju ponašanjem simulacije i algoritma</vt:lpstr>
      <vt:lpstr>PARAMETRI</vt:lpstr>
      <vt:lpstr>GLAVNE FUNKCIJE</vt:lpstr>
      <vt:lpstr>GLAVNE FUNKCIJE</vt:lpstr>
      <vt:lpstr>generate_sample_relations</vt:lpstr>
      <vt:lpstr>load_relations</vt:lpstr>
      <vt:lpstr>create_random_solution</vt:lpstr>
      <vt:lpstr>calculate_fitness</vt:lpstr>
      <vt:lpstr>perform_random_swap</vt:lpstr>
      <vt:lpstr>firefly_algorithm</vt:lpstr>
      <vt:lpstr>plot_fitness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FIREFLY ALGORITHM</dc:title>
  <cp:lastModifiedBy>Eugen Koštro</cp:lastModifiedBy>
  <cp:revision>1</cp:revision>
  <dcterms:modified xsi:type="dcterms:W3CDTF">2025-05-18T13:34:53Z</dcterms:modified>
</cp:coreProperties>
</file>