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2"/>
  </p:notesMasterIdLst>
  <p:sldIdLst>
    <p:sldId id="353" r:id="rId2"/>
    <p:sldId id="389" r:id="rId3"/>
    <p:sldId id="385" r:id="rId4"/>
    <p:sldId id="362" r:id="rId5"/>
    <p:sldId id="386" r:id="rId6"/>
    <p:sldId id="391" r:id="rId7"/>
    <p:sldId id="392" r:id="rId8"/>
    <p:sldId id="393" r:id="rId9"/>
    <p:sldId id="390" r:id="rId10"/>
    <p:sldId id="387" r:id="rId11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79">
          <p15:clr>
            <a:srgbClr val="A4A3A4"/>
          </p15:clr>
        </p15:guide>
        <p15:guide id="2" orient="horz" pos="306">
          <p15:clr>
            <a:srgbClr val="A4A3A4"/>
          </p15:clr>
        </p15:guide>
        <p15:guide id="3" orient="horz" pos="565">
          <p15:clr>
            <a:srgbClr val="A4A3A4"/>
          </p15:clr>
        </p15:guide>
        <p15:guide id="4" orient="horz" pos="2193">
          <p15:clr>
            <a:srgbClr val="A4A3A4"/>
          </p15:clr>
        </p15:guide>
        <p15:guide id="5" orient="horz" pos="1611">
          <p15:clr>
            <a:srgbClr val="A4A3A4"/>
          </p15:clr>
        </p15:guide>
        <p15:guide id="6" pos="5607">
          <p15:clr>
            <a:srgbClr val="A4A3A4"/>
          </p15:clr>
        </p15:guide>
        <p15:guide id="7" pos="290">
          <p15:clr>
            <a:srgbClr val="A4A3A4"/>
          </p15:clr>
        </p15:guide>
        <p15:guide id="8" pos="1979">
          <p15:clr>
            <a:srgbClr val="A4A3A4"/>
          </p15:clr>
        </p15:guide>
        <p15:guide id="9" pos="3781">
          <p15:clr>
            <a:srgbClr val="A4A3A4"/>
          </p15:clr>
        </p15:guide>
        <p15:guide id="10" pos="2092">
          <p15:clr>
            <a:srgbClr val="A4A3A4"/>
          </p15:clr>
        </p15:guide>
        <p15:guide id="11" pos="38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74" autoAdjust="0"/>
  </p:normalViewPr>
  <p:slideViewPr>
    <p:cSldViewPr>
      <p:cViewPr varScale="1">
        <p:scale>
          <a:sx n="112" d="100"/>
          <a:sy n="112" d="100"/>
        </p:scale>
        <p:origin x="533" y="82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19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08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10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83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47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legram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08C461C5-9334-4DF0-BB38-2FB54C106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337" y="1333500"/>
            <a:ext cx="8469313" cy="2627312"/>
          </a:xfrm>
        </p:spPr>
        <p:txBody>
          <a:bodyPr/>
          <a:lstStyle/>
          <a:p>
            <a:pPr>
              <a:defRPr/>
            </a:pPr>
            <a:br>
              <a:rPr lang="en-US" sz="9000" dirty="0">
                <a:solidFill>
                  <a:schemeClr val="bg1"/>
                </a:solidFill>
              </a:rPr>
            </a:br>
            <a:r>
              <a:rPr lang="en-US" sz="9000" dirty="0"/>
              <a:t>Data Science</a:t>
            </a:r>
            <a:br>
              <a:rPr lang="en-US" sz="9000" dirty="0"/>
            </a:br>
            <a:br>
              <a:rPr lang="en-US" sz="9000" dirty="0"/>
            </a:br>
            <a:r>
              <a:rPr lang="en-US" sz="6000" dirty="0"/>
              <a:t>Course Overview</a:t>
            </a:r>
          </a:p>
        </p:txBody>
      </p:sp>
    </p:spTree>
    <p:extLst>
      <p:ext uri="{BB962C8B-B14F-4D97-AF65-F5344CB8AC3E}">
        <p14:creationId xmlns:p14="http://schemas.microsoft.com/office/powerpoint/2010/main" val="318188772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Typical Class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00137" y="1257300"/>
            <a:ext cx="6858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000" dirty="0"/>
              <a:t>Lecture</a:t>
            </a:r>
          </a:p>
          <a:p>
            <a:pPr marL="285750" indent="-285750" algn="l">
              <a:buFont typeface="Arial"/>
              <a:buChar char="•"/>
            </a:pPr>
            <a:endParaRPr lang="en-US" sz="2000" dirty="0"/>
          </a:p>
          <a:p>
            <a:pPr marL="285750" indent="-285750" algn="l">
              <a:buFont typeface="Arial"/>
              <a:buChar char="•"/>
            </a:pPr>
            <a:r>
              <a:rPr lang="en-US" sz="2000" dirty="0"/>
              <a:t>Code walk-throughs</a:t>
            </a:r>
          </a:p>
          <a:p>
            <a:pPr marL="285750" indent="-285750" algn="l">
              <a:buFont typeface="Arial"/>
              <a:buChar char="•"/>
            </a:pPr>
            <a:endParaRPr lang="en-US" sz="2000" dirty="0"/>
          </a:p>
          <a:p>
            <a:pPr marL="285750" indent="-285750" algn="l">
              <a:buFont typeface="Arial"/>
              <a:buChar char="•"/>
            </a:pPr>
            <a:r>
              <a:rPr lang="en-US" sz="2000" dirty="0"/>
              <a:t>Code exercises</a:t>
            </a:r>
          </a:p>
          <a:p>
            <a:pPr marL="285750" indent="-285750" algn="l">
              <a:buFont typeface="Arial"/>
              <a:buChar char="•"/>
            </a:pPr>
            <a:endParaRPr lang="en-US" sz="2000" dirty="0"/>
          </a:p>
          <a:p>
            <a:pPr marL="285750" indent="-285750" algn="l">
              <a:buFont typeface="Arial"/>
              <a:buChar char="•"/>
            </a:pPr>
            <a:r>
              <a:rPr lang="en-US" sz="2000" dirty="0"/>
              <a:t>Discussion of homework and readings</a:t>
            </a:r>
          </a:p>
          <a:p>
            <a:pPr marL="285750" indent="-285750" algn="l">
              <a:buFont typeface="Arial"/>
              <a:buChar char="•"/>
            </a:pPr>
            <a:endParaRPr lang="en-US" sz="2000" dirty="0"/>
          </a:p>
          <a:p>
            <a:pPr marL="285750" indent="-285750" algn="l">
              <a:buFont typeface="Arial"/>
              <a:buChar char="•"/>
            </a:pPr>
            <a:r>
              <a:rPr lang="en-US" sz="2000" dirty="0"/>
              <a:t>Exam </a:t>
            </a:r>
          </a:p>
        </p:txBody>
      </p:sp>
    </p:spTree>
    <p:extLst>
      <p:ext uri="{BB962C8B-B14F-4D97-AF65-F5344CB8AC3E}">
        <p14:creationId xmlns:p14="http://schemas.microsoft.com/office/powerpoint/2010/main" val="39477634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442913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 err="1"/>
              <a:t>Serhiy</a:t>
            </a:r>
            <a:r>
              <a:rPr lang="en-US" sz="2000" dirty="0"/>
              <a:t> </a:t>
            </a:r>
            <a:r>
              <a:rPr lang="en-US" sz="2000" dirty="0" err="1"/>
              <a:t>Protsenko</a:t>
            </a:r>
            <a:br>
              <a:rPr lang="en-US" sz="2000" dirty="0"/>
            </a:br>
            <a:r>
              <a:rPr lang="en-US" sz="2000" dirty="0"/>
              <a:t>Doctor of Science, Professor from Sumy state university, </a:t>
            </a:r>
            <a:r>
              <a:rPr lang="en-US" sz="2000" dirty="0" err="1"/>
              <a:t>ua</a:t>
            </a:r>
            <a:r>
              <a:rPr lang="en-US" sz="2000" dirty="0"/>
              <a:t>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Primary Expertise:</a:t>
            </a:r>
            <a:br>
              <a:rPr lang="en-US" sz="2000" dirty="0"/>
            </a:br>
            <a:r>
              <a:rPr lang="en-US" sz="1600" dirty="0"/>
              <a:t>Physics of solid state, applied physics, material science, experimental technics</a:t>
            </a:r>
            <a:br>
              <a:rPr lang="en-US" sz="2000" dirty="0"/>
            </a:br>
            <a:r>
              <a:rPr lang="en-US" sz="2000" dirty="0"/>
              <a:t>Secondary Expertise:</a:t>
            </a:r>
            <a:br>
              <a:rPr lang="en-US" sz="2000" dirty="0"/>
            </a:br>
            <a:r>
              <a:rPr lang="en-US" sz="1600" dirty="0" err="1"/>
              <a:t>Labview</a:t>
            </a:r>
            <a:r>
              <a:rPr lang="en-US" sz="1600" dirty="0"/>
              <a:t>, data science, python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Who Am I?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7695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Content Philosophy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00137" y="1257300"/>
            <a:ext cx="6858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000"/>
              <a:t>Application-based approach</a:t>
            </a:r>
            <a:endParaRPr lang="en-US" sz="2000" dirty="0"/>
          </a:p>
          <a:p>
            <a:pPr marL="285750" indent="-285750" algn="l">
              <a:buFont typeface="Arial"/>
              <a:buChar char="•"/>
            </a:pPr>
            <a:endParaRPr lang="en-US" sz="2000" dirty="0"/>
          </a:p>
          <a:p>
            <a:pPr marL="285750" indent="-285750" algn="l">
              <a:buFont typeface="Arial"/>
              <a:buChar char="•"/>
            </a:pPr>
            <a:r>
              <a:rPr lang="en-US" sz="2000" dirty="0"/>
              <a:t>Understand key principles</a:t>
            </a:r>
          </a:p>
          <a:p>
            <a:pPr marL="285750" indent="-285750" algn="l">
              <a:buFont typeface="Arial"/>
              <a:buChar char="•"/>
            </a:pPr>
            <a:endParaRPr lang="en-US" sz="2000" dirty="0"/>
          </a:p>
          <a:p>
            <a:pPr marL="285750" indent="-285750" algn="l">
              <a:buFont typeface="Arial"/>
              <a:buChar char="•"/>
            </a:pPr>
            <a:r>
              <a:rPr lang="en-US" sz="2000" dirty="0"/>
              <a:t>Balance depth with breadth</a:t>
            </a:r>
          </a:p>
          <a:p>
            <a:pPr marL="285750" indent="-285750" algn="l">
              <a:buFont typeface="Arial"/>
              <a:buChar char="•"/>
            </a:pPr>
            <a:endParaRPr lang="en-US" sz="2000" dirty="0"/>
          </a:p>
          <a:p>
            <a:pPr marL="285750" indent="-285750" algn="l">
              <a:buFont typeface="Arial"/>
              <a:buChar char="•"/>
            </a:pPr>
            <a:r>
              <a:rPr lang="en-US" sz="2000" dirty="0"/>
              <a:t>Course project</a:t>
            </a:r>
          </a:p>
        </p:txBody>
      </p:sp>
    </p:spTree>
    <p:extLst>
      <p:ext uri="{BB962C8B-B14F-4D97-AF65-F5344CB8AC3E}">
        <p14:creationId xmlns:p14="http://schemas.microsoft.com/office/powerpoint/2010/main" val="34989900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Communication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1537" y="952500"/>
            <a:ext cx="7086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endParaRPr lang="en-US" sz="2000" dirty="0"/>
          </a:p>
          <a:p>
            <a:pPr marL="285750" indent="-285750" algn="l">
              <a:buFont typeface="Arial"/>
              <a:buChar char="•"/>
            </a:pPr>
            <a:r>
              <a:rPr lang="en-US" sz="2000" dirty="0"/>
              <a:t>Communicate early and often</a:t>
            </a:r>
          </a:p>
          <a:p>
            <a:pPr algn="l"/>
            <a:endParaRPr lang="en-US" sz="20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6AC5E4E-7137-462B-8667-BFEAC9CEE37A}"/>
              </a:ext>
            </a:extLst>
          </p:cNvPr>
          <p:cNvSpPr/>
          <p:nvPr/>
        </p:nvSpPr>
        <p:spPr>
          <a:xfrm>
            <a:off x="871536" y="1588477"/>
            <a:ext cx="803275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endParaRPr lang="en-US" sz="2000" dirty="0"/>
          </a:p>
          <a:p>
            <a:pPr algn="l"/>
            <a:r>
              <a:rPr lang="en-US" sz="2000" dirty="0"/>
              <a:t>We will communicate via Telegram Messenger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>
                <a:hlinkClick r:id="rId3"/>
              </a:rPr>
              <a:t>https://telegram.org/</a:t>
            </a:r>
            <a:endParaRPr lang="en-US" sz="2000" dirty="0"/>
          </a:p>
          <a:p>
            <a:pPr algn="l"/>
            <a:r>
              <a:rPr lang="en-US" sz="2000" dirty="0"/>
              <a:t>     </a:t>
            </a:r>
          </a:p>
          <a:p>
            <a:pPr algn="l"/>
            <a:r>
              <a:rPr lang="en-US" sz="2000" dirty="0"/>
              <a:t>Public channel: </a:t>
            </a:r>
            <a:r>
              <a:rPr lang="en-US" sz="2000" b="1" dirty="0">
                <a:solidFill>
                  <a:schemeClr val="tx1"/>
                </a:solidFill>
              </a:rPr>
              <a:t>@</a:t>
            </a:r>
            <a:r>
              <a:rPr lang="en-US" sz="2000" b="1" dirty="0" err="1">
                <a:solidFill>
                  <a:schemeClr val="tx1"/>
                </a:solidFill>
              </a:rPr>
              <a:t>DataScienceLublin</a:t>
            </a:r>
            <a:r>
              <a:rPr lang="en-US" sz="2000" b="1" dirty="0">
                <a:solidFill>
                  <a:schemeClr val="tx1"/>
                </a:solidFill>
              </a:rPr>
              <a:t>  t.me/</a:t>
            </a:r>
            <a:r>
              <a:rPr lang="en-US" sz="2000" b="1" dirty="0" err="1">
                <a:solidFill>
                  <a:schemeClr val="tx1"/>
                </a:solidFill>
              </a:rPr>
              <a:t>DataScienceLublin</a:t>
            </a:r>
            <a:endParaRPr lang="en-US" sz="2000" b="1" dirty="0">
              <a:solidFill>
                <a:schemeClr val="tx1"/>
              </a:solidFill>
            </a:endParaRPr>
          </a:p>
          <a:p>
            <a:pPr algn="l"/>
            <a:r>
              <a:rPr lang="en-US" sz="2000" dirty="0"/>
              <a:t>Chat group: link is in channel  </a:t>
            </a:r>
            <a:r>
              <a:rPr lang="en-US" sz="2000" dirty="0">
                <a:solidFill>
                  <a:schemeClr val="tx1"/>
                </a:solidFill>
              </a:rPr>
              <a:t>@</a:t>
            </a:r>
            <a:r>
              <a:rPr lang="en-US" sz="2000" dirty="0" err="1">
                <a:solidFill>
                  <a:schemeClr val="tx1"/>
                </a:solidFill>
              </a:rPr>
              <a:t>DataScienceLublin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/>
              <a:t>We will use GitHub</a:t>
            </a:r>
          </a:p>
          <a:p>
            <a:pPr algn="l"/>
            <a:r>
              <a:rPr lang="en-US" sz="2000" b="1" dirty="0"/>
              <a:t>https://github.com/SerhiyProtsenko/LublinDataScienceWorkshop</a:t>
            </a:r>
          </a:p>
          <a:p>
            <a:pPr algn="l"/>
            <a:endParaRPr lang="en-US" sz="2000" dirty="0"/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telegram&quot;">
            <a:extLst>
              <a:ext uri="{FF2B5EF4-FFF2-40B4-BE49-F238E27FC236}">
                <a16:creationId xmlns:a16="http://schemas.microsoft.com/office/drawing/2014/main" id="{2F4CAC92-8EE7-460C-AAA6-2A530949C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537" y="1391694"/>
            <a:ext cx="199533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4586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r>
              <a:rPr lang="en-US" dirty="0"/>
              <a:t>Set-up Your Environment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9536" y="1257300"/>
            <a:ext cx="879475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Prerequisites:</a:t>
            </a:r>
          </a:p>
          <a:p>
            <a:pPr algn="just"/>
            <a:endParaRPr lang="en-US" sz="2000" b="1" dirty="0"/>
          </a:p>
          <a:p>
            <a:pPr algn="just"/>
            <a:r>
              <a:rPr lang="en-US" sz="2000" b="1" dirty="0"/>
              <a:t>Hardware:</a:t>
            </a:r>
          </a:p>
          <a:p>
            <a:pPr algn="just"/>
            <a:r>
              <a:rPr lang="en-US" sz="2000" dirty="0"/>
              <a:t>Laptop or PC :)</a:t>
            </a:r>
          </a:p>
          <a:p>
            <a:pPr algn="just"/>
            <a:r>
              <a:rPr lang="en-US" sz="2000" dirty="0"/>
              <a:t> 2+ Cores, 4+ Gb of RAM (ideally 8+ Gb)</a:t>
            </a:r>
          </a:p>
          <a:p>
            <a:pPr algn="just"/>
            <a:r>
              <a:rPr lang="en-US" sz="2000" dirty="0"/>
              <a:t> Free disc space 3+ Gb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/>
              <a:t>Software:</a:t>
            </a:r>
          </a:p>
          <a:p>
            <a:pPr algn="just"/>
            <a:r>
              <a:rPr lang="en-US" sz="2000" dirty="0"/>
              <a:t>Recent build of </a:t>
            </a:r>
            <a:r>
              <a:rPr lang="en-US" sz="2000" dirty="0">
                <a:hlinkClick r:id="rId3"/>
              </a:rPr>
              <a:t>Anaconda</a:t>
            </a:r>
            <a:r>
              <a:rPr lang="en-US" sz="2000" dirty="0"/>
              <a:t> for Python </a:t>
            </a:r>
            <a:r>
              <a:rPr lang="en-US" sz="2000" dirty="0">
                <a:hlinkClick r:id="rId3"/>
              </a:rPr>
              <a:t>https://www.anaconda.com/download/</a:t>
            </a:r>
            <a:r>
              <a:rPr lang="en-US" sz="2000" dirty="0"/>
              <a:t> 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9753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r>
              <a:rPr lang="en-US" dirty="0"/>
              <a:t>Set-up Your Environment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4336" y="1257300"/>
            <a:ext cx="848995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Installations:</a:t>
            </a:r>
          </a:p>
          <a:p>
            <a:pPr algn="just"/>
            <a:endParaRPr lang="en-US" sz="2000" b="1" dirty="0"/>
          </a:p>
          <a:p>
            <a:pPr algn="just"/>
            <a:r>
              <a:rPr lang="en-US" sz="2000" dirty="0"/>
              <a:t>Download (detail is in channel telegram or GitHub) and install latest </a:t>
            </a:r>
            <a:r>
              <a:rPr lang="en-US" sz="2000" dirty="0">
                <a:hlinkClick r:id="rId3"/>
              </a:rPr>
              <a:t>Anaconda</a:t>
            </a:r>
            <a:r>
              <a:rPr lang="en-US" sz="2000" dirty="0"/>
              <a:t> build for </a:t>
            </a:r>
            <a:r>
              <a:rPr lang="en-US" sz="2000" b="1" dirty="0"/>
              <a:t>Python 3.6+</a:t>
            </a:r>
          </a:p>
          <a:p>
            <a:pPr algn="just"/>
            <a:endParaRPr lang="en-US" sz="2000" b="1" dirty="0"/>
          </a:p>
          <a:p>
            <a:pPr algn="just"/>
            <a:endParaRPr lang="en-US" sz="2000" b="1" dirty="0"/>
          </a:p>
          <a:p>
            <a:pPr algn="just"/>
            <a:endParaRPr lang="en-US" sz="2000" dirty="0"/>
          </a:p>
          <a:p>
            <a:pPr algn="l"/>
            <a:r>
              <a:rPr lang="en-US" sz="2000" b="1" dirty="0"/>
              <a:t>Profit! You are ready to create/view </a:t>
            </a:r>
            <a:r>
              <a:rPr lang="en-US" sz="2000" b="1" dirty="0" err="1"/>
              <a:t>Jupyter</a:t>
            </a:r>
            <a:r>
              <a:rPr lang="en-US" sz="2000" b="1" dirty="0"/>
              <a:t> .</a:t>
            </a:r>
            <a:r>
              <a:rPr lang="en-US" sz="2000" b="1" dirty="0" err="1"/>
              <a:t>ipynb</a:t>
            </a:r>
            <a:r>
              <a:rPr lang="en-US" sz="2000" b="1" dirty="0"/>
              <a:t> notebooks</a:t>
            </a:r>
          </a:p>
        </p:txBody>
      </p:sp>
    </p:spTree>
    <p:extLst>
      <p:ext uri="{BB962C8B-B14F-4D97-AF65-F5344CB8AC3E}">
        <p14:creationId xmlns:p14="http://schemas.microsoft.com/office/powerpoint/2010/main" val="3788803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C0BF10F-B55A-4BE1-9DA9-A33BA974B4D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Anaconda navigator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8686912-E3E2-46AC-9A21-8AD22F768E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1528BE-FD1B-40E9-853F-640EBC5C9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991" y="991336"/>
            <a:ext cx="7517091" cy="422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0247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C0BF10F-B55A-4BE1-9DA9-A33BA974B4D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Jupiter notebook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8686912-E3E2-46AC-9A21-8AD22F768E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67BFA3-FAAF-4B18-B127-35FECD2A0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935281"/>
            <a:ext cx="7684478" cy="432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7688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How to Succeed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00137" y="1257300"/>
            <a:ext cx="6858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000" dirty="0"/>
              <a:t>Effort not prior knowledge</a:t>
            </a:r>
          </a:p>
          <a:p>
            <a:pPr marL="285750" indent="-285750" algn="l">
              <a:buFont typeface="Arial"/>
              <a:buChar char="•"/>
            </a:pPr>
            <a:endParaRPr lang="en-US" sz="2000" dirty="0"/>
          </a:p>
          <a:p>
            <a:pPr marL="285750" indent="-285750" algn="l">
              <a:buFont typeface="Arial"/>
              <a:buChar char="•"/>
            </a:pPr>
            <a:r>
              <a:rPr lang="en-US" sz="2000" dirty="0"/>
              <a:t>Communicate what you’ve learned</a:t>
            </a:r>
          </a:p>
          <a:p>
            <a:pPr marL="285750" indent="-285750" algn="l">
              <a:buFont typeface="Arial"/>
              <a:buChar char="•"/>
            </a:pPr>
            <a:endParaRPr lang="en-US" sz="2000" dirty="0"/>
          </a:p>
          <a:p>
            <a:pPr marL="285750" indent="-285750" algn="l">
              <a:buFont typeface="Arial"/>
              <a:buChar char="•"/>
            </a:pPr>
            <a:r>
              <a:rPr lang="en-US" sz="2000" dirty="0"/>
              <a:t>Help your classmates</a:t>
            </a:r>
          </a:p>
          <a:p>
            <a:pPr marL="285750" indent="-285750" algn="l">
              <a:buFont typeface="Arial"/>
              <a:buChar char="•"/>
            </a:pPr>
            <a:endParaRPr lang="en-US" sz="2000" dirty="0"/>
          </a:p>
          <a:p>
            <a:pPr marL="285750" indent="-285750" algn="l">
              <a:buFont typeface="Arial"/>
              <a:buChar char="•"/>
            </a:pPr>
            <a:r>
              <a:rPr lang="en-US" sz="2000" dirty="0"/>
              <a:t>Be patient with yourself</a:t>
            </a:r>
          </a:p>
        </p:txBody>
      </p:sp>
    </p:spTree>
    <p:extLst>
      <p:ext uri="{BB962C8B-B14F-4D97-AF65-F5344CB8AC3E}">
        <p14:creationId xmlns:p14="http://schemas.microsoft.com/office/powerpoint/2010/main" val="1978950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8169</TotalTime>
  <Pages>0</Pages>
  <Words>182</Words>
  <Characters>0</Characters>
  <Application>Microsoft Office PowerPoint</Application>
  <PresentationFormat>Произвольный</PresentationFormat>
  <Lines>0</Lines>
  <Paragraphs>81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0" baseType="lpstr">
      <vt:lpstr>ＭＳ Ｐゴシック</vt:lpstr>
      <vt:lpstr>Arial</vt:lpstr>
      <vt:lpstr>Calibri</vt:lpstr>
      <vt:lpstr>Gill Sans</vt:lpstr>
      <vt:lpstr>Lucida Grande</vt:lpstr>
      <vt:lpstr>News706 BT</vt:lpstr>
      <vt:lpstr>PFDinTextCompPro-Bold</vt:lpstr>
      <vt:lpstr>ヒラギノ角ゴ ProN W3</vt:lpstr>
      <vt:lpstr>ヒラギノ角ゴ ProN W6</vt:lpstr>
      <vt:lpstr>Agenda</vt:lpstr>
      <vt:lpstr> Data Science  Course Overview</vt:lpstr>
      <vt:lpstr>Serhiy Protsenko Doctor of Science, Professor from Sumy state university, ua.  Primary Expertise: Physics of solid state, applied physics, material science, experimental technics Secondary Expertise: Labview, data science, python 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Ctoisadmin</cp:lastModifiedBy>
  <cp:revision>574</cp:revision>
  <dcterms:modified xsi:type="dcterms:W3CDTF">2018-05-14T04:37:52Z</dcterms:modified>
</cp:coreProperties>
</file>