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8" r:id="rId3"/>
  </p:sldMasterIdLst>
  <p:notesMasterIdLst>
    <p:notesMasterId r:id="rId21"/>
  </p:notesMasterIdLst>
  <p:sldIdLst>
    <p:sldId id="423" r:id="rId4"/>
    <p:sldId id="353" r:id="rId5"/>
    <p:sldId id="394" r:id="rId6"/>
    <p:sldId id="388" r:id="rId7"/>
    <p:sldId id="421" r:id="rId8"/>
    <p:sldId id="422" r:id="rId9"/>
    <p:sldId id="424" r:id="rId10"/>
    <p:sldId id="400" r:id="rId11"/>
    <p:sldId id="399" r:id="rId12"/>
    <p:sldId id="402" r:id="rId13"/>
    <p:sldId id="328" r:id="rId14"/>
    <p:sldId id="403" r:id="rId15"/>
    <p:sldId id="410" r:id="rId16"/>
    <p:sldId id="411" r:id="rId17"/>
    <p:sldId id="412" r:id="rId18"/>
    <p:sldId id="413" r:id="rId19"/>
    <p:sldId id="414" r:id="rId2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74" autoAdjust="0"/>
  </p:normalViewPr>
  <p:slideViewPr>
    <p:cSldViewPr>
      <p:cViewPr varScale="1">
        <p:scale>
          <a:sx n="112" d="100"/>
          <a:sy n="112" d="100"/>
        </p:scale>
        <p:origin x="533" y="8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D4B5B7-85EF-4E48-AC80-2380FACD9C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7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D4B5B7-85EF-4E48-AC80-2380FACD9C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210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172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69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4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0487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7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47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489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9431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5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43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9791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537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81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ts val="230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4A1B40-4074-4A43-A415-862C3E2C2127}" type="slidenum">
              <a:rPr kumimoji="0" lang="en-US" sz="2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DinTextCompPro-Bold"/>
                <a:ea typeface="ＭＳ Ｐゴシック" charset="0"/>
                <a:sym typeface="PFDinTextCompPro-Bold" charset="0"/>
              </a:rPr>
              <a:pPr marL="0" marR="0" lvl="0" indent="0" algn="r" defTabSz="914400" rtl="0" eaLnBrk="1" fontAlgn="base" latinLnBrk="0" hangingPunct="1">
                <a:lnSpc>
                  <a:spcPts val="2304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DinTextCompPro-Bold"/>
              <a:ea typeface="ＭＳ Ｐゴシック" charset="0"/>
              <a:sym typeface="PFDinTextCompPro-Bold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8C461C5-9334-4DF0-BB38-2FB54C10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7200" dirty="0"/>
              <a:t>DATA SCIENCE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Intro to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4899525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Example #2: Automating Government Paper-Pushing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64770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66737" y="1104901"/>
            <a:ext cx="6096000" cy="3505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Problem:</a:t>
            </a:r>
            <a:r>
              <a:rPr lang="en-US" kern="0" dirty="0"/>
              <a:t> Processing disability claims at the Social Security Administration is a time-intensive process, with many claims taking over 2 years to adjudicate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Goal: </a:t>
            </a:r>
            <a:r>
              <a:rPr lang="en-US" kern="0" dirty="0"/>
              <a:t>Automate the approval of a subset of the “simplest” disability claims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Data: </a:t>
            </a:r>
            <a:r>
              <a:rPr lang="en-US" kern="0" dirty="0"/>
              <a:t>Free text in the claims form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736" y="3848100"/>
            <a:ext cx="8167853" cy="707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buFont typeface="Lucida Grande"/>
              <a:buNone/>
            </a:pPr>
            <a:r>
              <a:rPr lang="en-US" sz="2000" b="1" kern="0" dirty="0"/>
              <a:t>Impact: </a:t>
            </a:r>
            <a:r>
              <a:rPr lang="en-US" sz="2000" kern="0" dirty="0"/>
              <a:t>Able to fully automate 20% of the simplest claims. Rating accuracy of the algorithm is higher than the average claims examiner.</a:t>
            </a:r>
          </a:p>
        </p:txBody>
      </p:sp>
      <p:pic>
        <p:nvPicPr>
          <p:cNvPr id="6148" name="Picture 4" descr="http://honda.house.gov/sites/honda.house.gov/files/wysiwyg_uploaded/SSA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45" y="1257300"/>
            <a:ext cx="1782532" cy="1788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4637" y="4762500"/>
            <a:ext cx="91199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000" b="1" dirty="0"/>
              <a:t>Case Study: </a:t>
            </a:r>
            <a:r>
              <a:rPr lang="en-US" sz="1000" dirty="0"/>
              <a:t>http://datamininglab.com/images/case-studies/ERI_Text_Mining_SSA_Claims_for_Disability_Approval.pdf</a:t>
            </a:r>
          </a:p>
        </p:txBody>
      </p:sp>
    </p:spTree>
    <p:extLst>
      <p:ext uri="{BB962C8B-B14F-4D97-AF65-F5344CB8AC3E}">
        <p14:creationId xmlns:p14="http://schemas.microsoft.com/office/powerpoint/2010/main" val="37907429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>
                <a:solidFill>
                  <a:schemeClr val="bg1"/>
                </a:solidFill>
              </a:rPr>
              <a:t>the data Mining 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solidFill>
                  <a:schemeClr val="bg1"/>
                </a:solidFill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64770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The data MINING WORKFLOW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566737" y="1181099"/>
            <a:ext cx="8167852" cy="3124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0.	Define the problem / question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I. 	Identify and collect data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II. 	Explore and prepare data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III. 	Build and evaluate model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IV. 	Communicate results</a:t>
            </a:r>
          </a:p>
        </p:txBody>
      </p:sp>
    </p:spTree>
    <p:extLst>
      <p:ext uri="{BB962C8B-B14F-4D97-AF65-F5344CB8AC3E}">
        <p14:creationId xmlns:p14="http://schemas.microsoft.com/office/powerpoint/2010/main" val="552855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0. Define the </a:t>
            </a:r>
            <a:br>
              <a:rPr lang="en-US" sz="7500" dirty="0"/>
            </a:br>
            <a:r>
              <a:rPr lang="en-US" sz="7500" dirty="0"/>
              <a:t>Problem / </a:t>
            </a:r>
            <a:br>
              <a:rPr lang="en-US" sz="7500" dirty="0"/>
            </a:br>
            <a:r>
              <a:rPr lang="en-US" sz="7500" dirty="0"/>
              <a:t>Question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13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Can I predict infection before it occurs?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Can I predict claim approval from the start of the process?</a:t>
            </a:r>
          </a:p>
        </p:txBody>
      </p:sp>
    </p:spTree>
    <p:extLst>
      <p:ext uri="{BB962C8B-B14F-4D97-AF65-F5344CB8AC3E}">
        <p14:creationId xmlns:p14="http://schemas.microsoft.com/office/powerpoint/2010/main" val="24892950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I. IDENTIFY AND </a:t>
            </a:r>
            <a:br>
              <a:rPr lang="en-US" sz="7500" dirty="0"/>
            </a:br>
            <a:r>
              <a:rPr lang="en-US" sz="7500" dirty="0"/>
              <a:t>COLLECT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Vital Areas: Heart Rate, Blood Pressure, etc…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Want to collect all data on the claim form (mostly free text)</a:t>
            </a: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II. EXPLORE AND </a:t>
            </a:r>
            <a:br>
              <a:rPr lang="en-US" sz="7500" dirty="0"/>
            </a:br>
            <a:r>
              <a:rPr lang="en-US" sz="7500" dirty="0"/>
              <a:t>PREPARE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Aggregate data at the minute level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Cluster like words</a:t>
            </a: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III. BUILD AND</a:t>
            </a:r>
            <a:br>
              <a:rPr lang="en-US" sz="7500" dirty="0"/>
            </a:br>
            <a:r>
              <a:rPr lang="en-US" sz="7500" dirty="0"/>
              <a:t>EVALUATE Models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Compare Decision Tree with Logistic Regression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Start with 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IV. COMMUNICATE </a:t>
            </a:r>
            <a:br>
              <a:rPr lang="en-US" sz="7500" dirty="0"/>
            </a:br>
            <a:r>
              <a:rPr lang="en-US" sz="7500" dirty="0"/>
              <a:t>RESULTS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17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Create custom dashboard for doctors and nurses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Create  report and dashboard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  who Is A Data Scientist?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   How Data Scientists Add Value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  the Data Mining Workflow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  <a:t>who Is A Data Scientist?</a:t>
            </a:r>
            <a:b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3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6908548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6184" r="31310" b="43540"/>
          <a:stretch/>
        </p:blipFill>
        <p:spPr bwMode="auto">
          <a:xfrm>
            <a:off x="1633537" y="1333500"/>
            <a:ext cx="5896303" cy="345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</a:p>
        </p:txBody>
      </p:sp>
    </p:spTree>
    <p:extLst>
      <p:ext uri="{BB962C8B-B14F-4D97-AF65-F5344CB8AC3E}">
        <p14:creationId xmlns:p14="http://schemas.microsoft.com/office/powerpoint/2010/main" val="22215021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 bwMode="auto">
          <a:xfrm>
            <a:off x="2166937" y="2596102"/>
            <a:ext cx="2468880" cy="2468880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414337" y="1181100"/>
            <a:ext cx="2812880" cy="1392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en-US" kern="0" dirty="0"/>
              <a:t>Data Scientists solve </a:t>
            </a:r>
          </a:p>
          <a:p>
            <a:pPr marL="0" indent="0">
              <a:buFont typeface="Lucida Grande" charset="0"/>
              <a:buNone/>
            </a:pPr>
            <a:r>
              <a:rPr lang="en-US" kern="0" dirty="0"/>
              <a:t>complex problems</a:t>
            </a:r>
          </a:p>
          <a:p>
            <a:pPr marL="0" indent="0">
              <a:buFont typeface="Lucida Grande" charset="0"/>
              <a:buNone/>
            </a:pPr>
            <a:r>
              <a:rPr lang="en-US" kern="0" dirty="0"/>
              <a:t>using data mining techniques</a:t>
            </a:r>
          </a:p>
          <a:p>
            <a:pPr marL="0" indent="0">
              <a:buFont typeface="Lucida Grande" charset="0"/>
              <a:buNone/>
            </a:pPr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517787" y="2946952"/>
            <a:ext cx="1767181" cy="1767181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" name="Oval 7"/>
          <p:cNvSpPr/>
          <p:nvPr/>
        </p:nvSpPr>
        <p:spPr bwMode="auto">
          <a:xfrm>
            <a:off x="2902614" y="3331779"/>
            <a:ext cx="997527" cy="997527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448828" y="3485964"/>
            <a:ext cx="1988343" cy="674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Computer Science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278891" y="2573241"/>
            <a:ext cx="2468880" cy="2468880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1"/>
          <p:cNvSpPr/>
          <p:nvPr/>
        </p:nvSpPr>
        <p:spPr bwMode="auto">
          <a:xfrm>
            <a:off x="4629741" y="2924091"/>
            <a:ext cx="1767181" cy="1767181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Oval 12"/>
          <p:cNvSpPr/>
          <p:nvPr/>
        </p:nvSpPr>
        <p:spPr bwMode="auto">
          <a:xfrm>
            <a:off x="5014568" y="3308918"/>
            <a:ext cx="997527" cy="997527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4622842" y="3632638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Statistics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7217" y="1028700"/>
            <a:ext cx="2468880" cy="2468880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Oval 15"/>
          <p:cNvSpPr/>
          <p:nvPr/>
        </p:nvSpPr>
        <p:spPr bwMode="auto">
          <a:xfrm>
            <a:off x="3578067" y="1379550"/>
            <a:ext cx="1767181" cy="1767181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Oval 16"/>
          <p:cNvSpPr/>
          <p:nvPr/>
        </p:nvSpPr>
        <p:spPr bwMode="auto">
          <a:xfrm>
            <a:off x="3962894" y="1764377"/>
            <a:ext cx="997527" cy="997527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8" name="Subtitle 2"/>
          <p:cNvSpPr txBox="1">
            <a:spLocks/>
          </p:cNvSpPr>
          <p:nvPr/>
        </p:nvSpPr>
        <p:spPr bwMode="auto">
          <a:xfrm>
            <a:off x="3533595" y="1943100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Problem 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Domain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226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 bwMode="auto">
          <a:xfrm>
            <a:off x="2166937" y="2596102"/>
            <a:ext cx="2468880" cy="2468880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414337" y="1181100"/>
            <a:ext cx="2812880" cy="1392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en-US" kern="0" dirty="0"/>
              <a:t>Data Scientists solve </a:t>
            </a:r>
          </a:p>
          <a:p>
            <a:pPr marL="0" indent="0">
              <a:buFont typeface="Lucida Grande" charset="0"/>
              <a:buNone/>
            </a:pPr>
            <a:r>
              <a:rPr lang="en-US" kern="0" dirty="0"/>
              <a:t>complex problems</a:t>
            </a:r>
          </a:p>
          <a:p>
            <a:pPr marL="0" indent="0">
              <a:buFont typeface="Lucida Grande" charset="0"/>
              <a:buNone/>
            </a:pPr>
            <a:r>
              <a:rPr lang="en-US" kern="0" dirty="0"/>
              <a:t>using data mining techniques</a:t>
            </a:r>
          </a:p>
          <a:p>
            <a:pPr marL="0" indent="0">
              <a:buFont typeface="Lucida Grande" charset="0"/>
              <a:buNone/>
            </a:pPr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517787" y="2946952"/>
            <a:ext cx="1767181" cy="1767181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" name="Oval 7"/>
          <p:cNvSpPr/>
          <p:nvPr/>
        </p:nvSpPr>
        <p:spPr bwMode="auto">
          <a:xfrm>
            <a:off x="2902614" y="3331779"/>
            <a:ext cx="997527" cy="997527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448828" y="3485964"/>
            <a:ext cx="1988343" cy="674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Computer Science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278891" y="2573241"/>
            <a:ext cx="2468880" cy="2468880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1"/>
          <p:cNvSpPr/>
          <p:nvPr/>
        </p:nvSpPr>
        <p:spPr bwMode="auto">
          <a:xfrm>
            <a:off x="4629741" y="2924091"/>
            <a:ext cx="1767181" cy="1767181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Oval 12"/>
          <p:cNvSpPr/>
          <p:nvPr/>
        </p:nvSpPr>
        <p:spPr bwMode="auto">
          <a:xfrm>
            <a:off x="5014568" y="3308918"/>
            <a:ext cx="997527" cy="997527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4622842" y="3632638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Statistics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7217" y="1028700"/>
            <a:ext cx="2468880" cy="2468880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Oval 15"/>
          <p:cNvSpPr/>
          <p:nvPr/>
        </p:nvSpPr>
        <p:spPr bwMode="auto">
          <a:xfrm>
            <a:off x="3578067" y="1379550"/>
            <a:ext cx="1767181" cy="1767181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Oval 16"/>
          <p:cNvSpPr/>
          <p:nvPr/>
        </p:nvSpPr>
        <p:spPr bwMode="auto">
          <a:xfrm>
            <a:off x="3962894" y="1764377"/>
            <a:ext cx="997527" cy="997527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8" name="Subtitle 2"/>
          <p:cNvSpPr txBox="1">
            <a:spLocks/>
          </p:cNvSpPr>
          <p:nvPr/>
        </p:nvSpPr>
        <p:spPr bwMode="auto">
          <a:xfrm>
            <a:off x="3533595" y="1943100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Problem 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Domain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6129337" y="1032162"/>
            <a:ext cx="2812880" cy="1392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en-US" kern="0" dirty="0"/>
              <a:t>Wide variance in terms of skillsets: many job descriptions are more appropriate for a team of data scientists</a:t>
            </a:r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226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8000" dirty="0"/>
              <a:t>How Data Scientists Add Value</a:t>
            </a:r>
            <a:b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ts val="230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4A1B40-4074-4A43-A415-862C3E2C2127}" type="slidenum">
              <a:rPr kumimoji="0" lang="en-US" sz="2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DinTextCompPro-Bold"/>
                <a:ea typeface="ＭＳ Ｐゴシック" charset="0"/>
                <a:cs typeface="PFDinTextCompPro-Bold" charset="0"/>
                <a:sym typeface="PFDinTextCompPro-Bold" charset="0"/>
              </a:rPr>
              <a:pPr marL="0" marR="0" lvl="0" indent="0" algn="r" defTabSz="914400" rtl="0" eaLnBrk="1" fontAlgn="base" latinLnBrk="0" hangingPunct="1">
                <a:lnSpc>
                  <a:spcPts val="2304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DinTextCompPro-Bold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507928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HOW DATA SCIENTISTS ADD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028700"/>
            <a:ext cx="8534400" cy="350520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Data mining techniques generally add value by doing one of four things:</a:t>
            </a:r>
          </a:p>
          <a:p>
            <a:pPr marL="457200" indent="-457200">
              <a:lnSpc>
                <a:spcPct val="150000"/>
              </a:lnSpc>
              <a:buSzPct val="100000"/>
              <a:buAutoNum type="arabicParenR"/>
            </a:pPr>
            <a:r>
              <a:rPr lang="en-US" dirty="0"/>
              <a:t>Predicting the bad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r>
              <a:rPr lang="en-US" dirty="0"/>
              <a:t>Identifying the good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r>
              <a:rPr lang="en-US" dirty="0"/>
              <a:t>Automating existing processes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r>
              <a:rPr lang="en-US" dirty="0"/>
              <a:t>Identifying patterns in data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Data scientists can be found within many fields: let’s look at some additional examples to motivate this course.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337" y="4762500"/>
            <a:ext cx="7537107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/>
              <a:t>Source:  </a:t>
            </a:r>
            <a:r>
              <a:rPr lang="en-US" sz="1100" dirty="0"/>
              <a:t>https://www.youtube.com/watch?v=fPzmnRj671Y</a:t>
            </a:r>
          </a:p>
        </p:txBody>
      </p:sp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Example #1: Predicting Neonatal Infection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66736" y="1104901"/>
            <a:ext cx="5872668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Problem:</a:t>
            </a:r>
            <a:r>
              <a:rPr lang="en-US" kern="0" dirty="0"/>
              <a:t> Children born prematurely are at high risk of developing infections, many of which are not detected until after the baby is sick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Goal: </a:t>
            </a:r>
            <a:r>
              <a:rPr lang="en-US" kern="0" dirty="0"/>
              <a:t>Detect subtle patterns in the data that predicts infection before it occurs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736" y="3086100"/>
            <a:ext cx="8167853" cy="707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algn="l" eaLnBrk="0" hangingPunct="0">
              <a:buSzPct val="69000"/>
            </a:pPr>
            <a:r>
              <a:rPr lang="en-US" sz="2000" b="1" kern="0" dirty="0"/>
              <a:t>Data: </a:t>
            </a:r>
            <a:r>
              <a:rPr lang="en-US" sz="2000" kern="0" dirty="0"/>
              <a:t>16 vital signs such as heart rate, respiration rate, blood pressure, etc…</a:t>
            </a:r>
          </a:p>
          <a:p>
            <a:pPr algn="l" eaLnBrk="0" hangingPunct="0">
              <a:buSzPct val="69000"/>
              <a:buFont typeface="Lucida Grande"/>
              <a:buNone/>
            </a:pPr>
            <a:endParaRPr lang="en-US" sz="20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0" hangingPunct="0">
              <a:buSzPct val="69000"/>
              <a:buFont typeface="Lucida Grande"/>
              <a:buNone/>
            </a:pPr>
            <a:r>
              <a:rPr lang="en-US" sz="20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Impact: </a:t>
            </a: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is able to predict the onset of infection 24 hours before the traditional symptoms of infection appear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490537" y="4788058"/>
            <a:ext cx="7165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b="1" dirty="0"/>
              <a:t>Image</a:t>
            </a:r>
            <a:r>
              <a:rPr lang="en-US" sz="1000" dirty="0"/>
              <a:t>: http://www.babycaretips4u.com/wp-content/uploads/2014/03/premature-baby.jpg</a:t>
            </a:r>
          </a:p>
          <a:p>
            <a:pPr algn="l"/>
            <a:r>
              <a:rPr lang="en-US" sz="1000" b="1" dirty="0"/>
              <a:t>Case Study</a:t>
            </a:r>
            <a:r>
              <a:rPr lang="en-US" sz="1000" dirty="0"/>
              <a:t>: http://www.amazon.com/Big-Data-Revolution-Transform-Think/dp/0544002695</a:t>
            </a:r>
          </a:p>
        </p:txBody>
      </p:sp>
      <p:pic>
        <p:nvPicPr>
          <p:cNvPr id="3078" name="Picture 6" descr="http://www.babycaretips4u.com/wp-content/uploads/2014/03/premature-bab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04" y="1181100"/>
            <a:ext cx="2433133" cy="17890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neral Assembly">
    <a:dk1>
      <a:srgbClr val="000000"/>
    </a:dk1>
    <a:lt1>
      <a:srgbClr val="FFFFFF"/>
    </a:lt1>
    <a:dk2>
      <a:srgbClr val="000000"/>
    </a:dk2>
    <a:lt2>
      <a:srgbClr val="808080"/>
    </a:lt2>
    <a:accent1>
      <a:srgbClr val="650A34"/>
    </a:accent1>
    <a:accent2>
      <a:srgbClr val="ED203B"/>
    </a:accent2>
    <a:accent3>
      <a:srgbClr val="FF9DB6"/>
    </a:accent3>
    <a:accent4>
      <a:srgbClr val="FFD707"/>
    </a:accent4>
    <a:accent5>
      <a:srgbClr val="78E6D2"/>
    </a:accent5>
    <a:accent6>
      <a:srgbClr val="23C2BC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9599</TotalTime>
  <Pages>0</Pages>
  <Words>547</Words>
  <Characters>0</Characters>
  <Application>Microsoft Office PowerPoint</Application>
  <PresentationFormat>Произвольный</PresentationFormat>
  <Lines>0</Lines>
  <Paragraphs>123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ＭＳ Ｐゴシック</vt:lpstr>
      <vt:lpstr>Arial</vt:lpstr>
      <vt:lpstr>Calibri</vt:lpstr>
      <vt:lpstr>Gill Sans</vt:lpstr>
      <vt:lpstr>Lucida Grande</vt:lpstr>
      <vt:lpstr>News706 BT</vt:lpstr>
      <vt:lpstr>PFDinTextCompPro-Bold</vt:lpstr>
      <vt:lpstr>ヒラギノ角ゴ ProN W3</vt:lpstr>
      <vt:lpstr>ヒラギノ角ゴ ProN W6</vt:lpstr>
      <vt:lpstr>GA_Instructor_Template_Deck</vt:lpstr>
      <vt:lpstr>Agenda</vt:lpstr>
      <vt:lpstr>1_Agenda</vt:lpstr>
      <vt:lpstr>DATA SCIENCE  Intro to  Data Science</vt:lpstr>
      <vt:lpstr> 0.   who Is A Data Scientist? I.    How Data Scientists Add Value II.   the Data Mining Workflow </vt:lpstr>
      <vt:lpstr>who Is A Data Scientist? </vt:lpstr>
      <vt:lpstr>Презентация PowerPoint</vt:lpstr>
      <vt:lpstr>Презентация PowerPoint</vt:lpstr>
      <vt:lpstr>Презентация PowerPoint</vt:lpstr>
      <vt:lpstr>How Data Scientists Add Value </vt:lpstr>
      <vt:lpstr>Презентация PowerPoint</vt:lpstr>
      <vt:lpstr>Презентация PowerPoint</vt:lpstr>
      <vt:lpstr>Презентация PowerPoint</vt:lpstr>
      <vt:lpstr>the data Mining workflow</vt:lpstr>
      <vt:lpstr>Презентация PowerPoint</vt:lpstr>
      <vt:lpstr>0. Define the  Problem /  Question</vt:lpstr>
      <vt:lpstr>I. IDENTIFY AND  COLLECT DATA</vt:lpstr>
      <vt:lpstr>II. EXPLORE AND  PREPARE DATA</vt:lpstr>
      <vt:lpstr>III. BUILD AND EVALUATE Models</vt:lpstr>
      <vt:lpstr>IV. COMMUNICATE 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Ctoisadmin</cp:lastModifiedBy>
  <cp:revision>602</cp:revision>
  <dcterms:modified xsi:type="dcterms:W3CDTF">2018-05-14T04:37:34Z</dcterms:modified>
</cp:coreProperties>
</file>