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2"/>
  </p:notesMasterIdLst>
  <p:sldIdLst>
    <p:sldId id="353" r:id="rId2"/>
    <p:sldId id="389" r:id="rId3"/>
    <p:sldId id="385" r:id="rId4"/>
    <p:sldId id="362" r:id="rId5"/>
    <p:sldId id="386" r:id="rId6"/>
    <p:sldId id="391" r:id="rId7"/>
    <p:sldId id="392" r:id="rId8"/>
    <p:sldId id="393" r:id="rId9"/>
    <p:sldId id="390" r:id="rId10"/>
    <p:sldId id="387" r:id="rId1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458" autoAdjust="0"/>
  </p:normalViewPr>
  <p:slideViewPr>
    <p:cSldViewPr>
      <p:cViewPr varScale="1">
        <p:scale>
          <a:sx n="65" d="100"/>
          <a:sy n="65" d="100"/>
        </p:scale>
        <p:origin x="1910" y="53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-forge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aconda.org/conda-forg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source.org/licenses/BSD-3-Clause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9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Application-based </a:t>
            </a:r>
            <a:r>
              <a:rPr lang="en-US" baseline="0" dirty="0"/>
              <a:t>approach – I will be teaching you a combination of theory and practical implementation and having you practice things as much as possible – my goal is that you can effectively use these tools to do data science – data science means implementation, not just ideas</a:t>
            </a:r>
          </a:p>
          <a:p>
            <a:endParaRPr lang="en-US" baseline="0" dirty="0"/>
          </a:p>
          <a:p>
            <a:r>
              <a:rPr lang="en-US" baseline="0" dirty="0"/>
              <a:t>Understand key principles – I want you to understand the principles behind the methods and algorithms – “black box” data science will only get you so far – understanding what you’re doing and why will get you much further</a:t>
            </a:r>
          </a:p>
          <a:p>
            <a:endParaRPr lang="en-US" dirty="0"/>
          </a:p>
          <a:p>
            <a:r>
              <a:rPr lang="en-US" dirty="0"/>
              <a:t>Balance depth with breadth – I </a:t>
            </a:r>
            <a:r>
              <a:rPr lang="en-US" baseline="0" dirty="0"/>
              <a:t>want you to know enough depth that you understand what you are doing, but not so much that we exclude crucial topics.</a:t>
            </a:r>
          </a:p>
          <a:p>
            <a:endParaRPr lang="en-US" baseline="0" dirty="0"/>
          </a:p>
          <a:p>
            <a:r>
              <a:rPr lang="en-US" baseline="0" dirty="0"/>
              <a:t>Course project – I am going to focus on the project from the start because that is where a lot of learning will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Communicate early and often – I want to know how you are doing with the course, what confuses you, what learning style works for you and what doesn’t – keep us updated so I can help you to be successful – I am going to be checking in with you throughout the course and getting your feedback</a:t>
            </a:r>
          </a:p>
          <a:p>
            <a:endParaRPr lang="en-US" baseline="0" dirty="0"/>
          </a:p>
          <a:p>
            <a:r>
              <a:rPr lang="en-US" baseline="0" dirty="0"/>
              <a:t>Announcements and news will be published in this channel.</a:t>
            </a:r>
          </a:p>
          <a:p>
            <a:endParaRPr lang="en-US" baseline="0" dirty="0"/>
          </a:p>
          <a:p>
            <a:r>
              <a:rPr lang="en-US" baseline="0" dirty="0"/>
              <a:t>I invite to chat</a:t>
            </a:r>
          </a:p>
          <a:p>
            <a:endParaRPr lang="en-US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will use GitHub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Anaconda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Popular Python Data Science Platform.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Anaconda Distribution</a:t>
            </a:r>
          </a:p>
          <a:p>
            <a:r>
              <a:rPr lang="en-US" dirty="0"/>
              <a:t>With over 6 million users, the open source Anaconda Distribution is the easiest way to do Python data science and machine learning. It includes 250+ popular data science packages and the </a:t>
            </a:r>
            <a:r>
              <a:rPr lang="en-US" dirty="0" err="1"/>
              <a:t>conda</a:t>
            </a:r>
            <a:r>
              <a:rPr lang="en-US" dirty="0"/>
              <a:t> package and virtual environment manager for Windows, Linux, and MacOS. </a:t>
            </a:r>
            <a:r>
              <a:rPr lang="en-US" dirty="0" err="1"/>
              <a:t>Conda</a:t>
            </a:r>
            <a:r>
              <a:rPr lang="en-US" dirty="0"/>
              <a:t> makes it quick and easy to install, run, and upgrade complex data science and machine learning environments like </a:t>
            </a:r>
            <a:r>
              <a:rPr lang="en-US" dirty="0" err="1"/>
              <a:t>Scikit</a:t>
            </a:r>
            <a:r>
              <a:rPr lang="en-US" dirty="0"/>
              <a:t>-learn, TensorFlow, and SciPy. Anaconda Distribution is the foundation of millions of data science projects as well as Amazon Web Services' Machine Learning AMIs and Anaconda for Microsoft on Azure and Windows.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 Data Science and Machine Learning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Python and 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in the Anaconda Repository are curated and compiled in our secure environment so you get optimized binaries that "just work" on your system. Combined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environments and deep dependency management, you can easily reproduce exactly the same data science results across Windows, Linux, and MacOS systems. The 1,000+ packages in the Anaconda Repository are free for everyone, and we also host the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Conda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Forge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community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builders on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anaconda.org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non-profit, open-source project, born out of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IPython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2014 as it evolved to support interactive data science and scientific computing across all programming languages.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always be 100% open-source software, free for all to use and released under the liberal terms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modified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BSD license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developed in the open on GitHub, through the consensus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community.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Effort not prior knowledge – It’s not about what you know now,</a:t>
            </a:r>
            <a:r>
              <a:rPr lang="en-US" baseline="0" dirty="0"/>
              <a:t> it’s about what you put into the course</a:t>
            </a:r>
          </a:p>
          <a:p>
            <a:endParaRPr lang="en-US" dirty="0"/>
          </a:p>
          <a:p>
            <a:r>
              <a:rPr lang="en-US" baseline="0" dirty="0"/>
              <a:t>Communicate what you’ve learned – Blog about class, share it with others – will definitely deepen your knowledge</a:t>
            </a:r>
          </a:p>
          <a:p>
            <a:endParaRPr lang="en-US" baseline="0" dirty="0"/>
          </a:p>
          <a:p>
            <a:r>
              <a:rPr lang="en-US" baseline="0" dirty="0"/>
              <a:t>Help your classmates – We are all teachers and we are all learners – don’t be shy</a:t>
            </a:r>
          </a:p>
          <a:p>
            <a:endParaRPr lang="en-US" baseline="0" dirty="0"/>
          </a:p>
          <a:p>
            <a:r>
              <a:rPr lang="en-US" baseline="0" dirty="0"/>
              <a:t>Be patient with yourself – It’s okay if you don’t understand some of the course material – there is a lot of material and the complexity can be quite high – focus on learning as much as you can – I want to equip you with enough knowledge that you can learn independently both during and after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8C461C5-9334-4DF0-BB38-2FB54C10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br>
              <a:rPr lang="en-US" sz="9000" dirty="0">
                <a:solidFill>
                  <a:schemeClr val="bg1"/>
                </a:solidFill>
              </a:rPr>
            </a:br>
            <a:r>
              <a:rPr lang="en-US" sz="9000" dirty="0"/>
              <a:t>Data Science</a:t>
            </a:r>
            <a:br>
              <a:rPr lang="en-US" sz="9000" dirty="0"/>
            </a:br>
            <a:br>
              <a:rPr lang="en-US" sz="9000" dirty="0"/>
            </a:br>
            <a:r>
              <a:rPr lang="en-US" sz="6000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Typical Class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0137" y="12573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/>
              <a:t>Lecture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Code walk-throughs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Code exercises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Discussion of homework and readings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Exam </a:t>
            </a:r>
          </a:p>
        </p:txBody>
      </p:sp>
    </p:spTree>
    <p:extLst>
      <p:ext uri="{BB962C8B-B14F-4D97-AF65-F5344CB8AC3E}">
        <p14:creationId xmlns:p14="http://schemas.microsoft.com/office/powerpoint/2010/main" val="394776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/>
              <a:t>Serhiy</a:t>
            </a:r>
            <a:r>
              <a:rPr lang="en-US" sz="2000" dirty="0"/>
              <a:t> </a:t>
            </a:r>
            <a:r>
              <a:rPr lang="en-US" sz="2000" dirty="0" err="1"/>
              <a:t>Protsenko</a:t>
            </a:r>
            <a:br>
              <a:rPr lang="en-US" sz="2000" dirty="0"/>
            </a:br>
            <a:r>
              <a:rPr lang="en-US" sz="2000" dirty="0"/>
              <a:t>Doctor of Science, Professor from Sumy state university, </a:t>
            </a:r>
            <a:r>
              <a:rPr lang="en-US" sz="2000" dirty="0" err="1"/>
              <a:t>ua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Primary Expertise:</a:t>
            </a:r>
            <a:br>
              <a:rPr lang="en-US" sz="2000" dirty="0"/>
            </a:br>
            <a:r>
              <a:rPr lang="en-US" sz="1600" dirty="0"/>
              <a:t>Physics of solid state, applied physics, material science, experimental technics</a:t>
            </a:r>
            <a:br>
              <a:rPr lang="en-US" sz="2000" dirty="0"/>
            </a:br>
            <a:r>
              <a:rPr lang="en-US" sz="2000" dirty="0"/>
              <a:t>Secondary Expertise:</a:t>
            </a:r>
            <a:br>
              <a:rPr lang="en-US" sz="2000" dirty="0"/>
            </a:br>
            <a:r>
              <a:rPr lang="en-US" sz="1600" dirty="0" err="1"/>
              <a:t>Labview</a:t>
            </a:r>
            <a:r>
              <a:rPr lang="en-US" sz="1600" dirty="0"/>
              <a:t>, data science, python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Who Am I?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69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Content Philosophy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0137" y="12573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/>
              <a:t>Application-based approach</a:t>
            </a:r>
            <a:endParaRPr lang="en-US" sz="2000" dirty="0"/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Understand key principles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Balance depth with breadth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49899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Communication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537" y="952500"/>
            <a:ext cx="708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Communicate early and often</a:t>
            </a:r>
          </a:p>
          <a:p>
            <a:pPr algn="l"/>
            <a:endParaRPr 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AC5E4E-7137-462B-8667-BFEAC9CEE37A}"/>
              </a:ext>
            </a:extLst>
          </p:cNvPr>
          <p:cNvSpPr/>
          <p:nvPr/>
        </p:nvSpPr>
        <p:spPr>
          <a:xfrm>
            <a:off x="871536" y="1588477"/>
            <a:ext cx="80327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/>
              <a:t>We will communicate via Telegram Messenger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https://telegram.org/</a:t>
            </a:r>
            <a:endParaRPr lang="en-US" sz="2000" dirty="0"/>
          </a:p>
          <a:p>
            <a:pPr algn="l"/>
            <a:r>
              <a:rPr lang="en-US" sz="2000" dirty="0"/>
              <a:t>     </a:t>
            </a:r>
          </a:p>
          <a:p>
            <a:pPr algn="l"/>
            <a:r>
              <a:rPr lang="en-US" sz="2000" dirty="0"/>
              <a:t>Public channel: </a:t>
            </a:r>
            <a:r>
              <a:rPr lang="en-US" sz="2000" b="1" dirty="0">
                <a:solidFill>
                  <a:schemeClr val="tx1"/>
                </a:solidFill>
              </a:rPr>
              <a:t>@</a:t>
            </a:r>
            <a:r>
              <a:rPr lang="en-US" sz="2000" b="1" dirty="0" err="1">
                <a:solidFill>
                  <a:schemeClr val="tx1"/>
                </a:solidFill>
              </a:rPr>
              <a:t>DataScienceLublin</a:t>
            </a:r>
            <a:r>
              <a:rPr lang="en-US" sz="2000" b="1" dirty="0">
                <a:solidFill>
                  <a:schemeClr val="tx1"/>
                </a:solidFill>
              </a:rPr>
              <a:t>  t.me/</a:t>
            </a:r>
            <a:r>
              <a:rPr lang="en-US" sz="2000" b="1" dirty="0" err="1">
                <a:solidFill>
                  <a:schemeClr val="tx1"/>
                </a:solidFill>
              </a:rPr>
              <a:t>DataScienceLublin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/>
              <a:t>Chat group: link is in channel  </a:t>
            </a:r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DataScienceLublin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/>
              <a:t>We will use GitHub</a:t>
            </a:r>
          </a:p>
          <a:p>
            <a:pPr algn="l"/>
            <a:r>
              <a:rPr lang="en-US" sz="2000" b="1" dirty="0"/>
              <a:t>https://github.com/SerhiyProtsenko/LublinDataScienceWorkshop</a:t>
            </a:r>
          </a:p>
          <a:p>
            <a:pPr algn="l"/>
            <a:endParaRPr lang="en-US" sz="2000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telegram&quot;">
            <a:extLst>
              <a:ext uri="{FF2B5EF4-FFF2-40B4-BE49-F238E27FC236}">
                <a16:creationId xmlns:a16="http://schemas.microsoft.com/office/drawing/2014/main" id="{2F4CAC92-8EE7-460C-AAA6-2A530949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7" y="1391694"/>
            <a:ext cx="199533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58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r>
              <a:rPr lang="en-US" dirty="0"/>
              <a:t>Set-up Your Environment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536" y="1257300"/>
            <a:ext cx="87947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Prerequisites: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Hardware:</a:t>
            </a:r>
          </a:p>
          <a:p>
            <a:pPr algn="just"/>
            <a:r>
              <a:rPr lang="en-US" sz="2000" dirty="0"/>
              <a:t>Laptop or PC :)</a:t>
            </a:r>
          </a:p>
          <a:p>
            <a:pPr algn="just"/>
            <a:r>
              <a:rPr lang="en-US" sz="2000" dirty="0"/>
              <a:t> 2+ Cores, 4+ Gb of RAM (ideally 8+ Gb)</a:t>
            </a:r>
          </a:p>
          <a:p>
            <a:pPr algn="just"/>
            <a:r>
              <a:rPr lang="en-US" sz="2000" dirty="0"/>
              <a:t> Free disc space 3+ Gb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Software:</a:t>
            </a:r>
          </a:p>
          <a:p>
            <a:pPr algn="just"/>
            <a:r>
              <a:rPr lang="en-US" sz="2000" dirty="0"/>
              <a:t>Recent build of </a:t>
            </a:r>
            <a:r>
              <a:rPr lang="en-US" sz="2000" dirty="0">
                <a:hlinkClick r:id="rId3"/>
              </a:rPr>
              <a:t>Anaconda</a:t>
            </a:r>
            <a:r>
              <a:rPr lang="en-US" sz="2000" dirty="0"/>
              <a:t> for Python </a:t>
            </a:r>
            <a:r>
              <a:rPr lang="en-US" sz="2000" dirty="0">
                <a:hlinkClick r:id="rId3"/>
              </a:rPr>
              <a:t>https://www.anaconda.com/download/</a:t>
            </a:r>
            <a:r>
              <a:rPr lang="en-US" sz="2000" dirty="0"/>
              <a:t>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753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r>
              <a:rPr lang="en-US" dirty="0"/>
              <a:t>Set-up Your Environment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6" y="1257300"/>
            <a:ext cx="84899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Installations: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Download (detail is in channel telegram or GitHub) and install latest </a:t>
            </a:r>
            <a:r>
              <a:rPr lang="en-US" sz="2000" dirty="0">
                <a:hlinkClick r:id="rId3"/>
              </a:rPr>
              <a:t>Anaconda</a:t>
            </a:r>
            <a:r>
              <a:rPr lang="en-US" sz="2000" dirty="0"/>
              <a:t> build for </a:t>
            </a:r>
            <a:r>
              <a:rPr lang="en-US" sz="2000" b="1" dirty="0"/>
              <a:t>Python 3.6+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dirty="0"/>
          </a:p>
          <a:p>
            <a:pPr algn="l"/>
            <a:r>
              <a:rPr lang="en-US" sz="2000" b="1" dirty="0"/>
              <a:t>Profit! You are ready to create/view </a:t>
            </a:r>
            <a:r>
              <a:rPr lang="en-US" sz="2000" b="1" dirty="0" err="1"/>
              <a:t>Jupyter</a:t>
            </a:r>
            <a:r>
              <a:rPr lang="en-US" sz="2000" b="1" dirty="0"/>
              <a:t> .</a:t>
            </a:r>
            <a:r>
              <a:rPr lang="en-US" sz="2000" b="1" dirty="0" err="1"/>
              <a:t>ipynb</a:t>
            </a:r>
            <a:r>
              <a:rPr lang="en-US" sz="2000" b="1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3788803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0BF10F-B55A-4BE1-9DA9-A33BA974B4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Anaconda navigator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686912-E3E2-46AC-9A21-8AD22F768E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1528BE-FD1B-40E9-853F-640EBC5C9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91" y="991336"/>
            <a:ext cx="7517091" cy="42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24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0BF10F-B55A-4BE1-9DA9-A33BA974B4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Jupiter notebook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686912-E3E2-46AC-9A21-8AD22F768E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67BFA3-FAAF-4B18-B127-35FECD2A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35281"/>
            <a:ext cx="7684478" cy="43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68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to Succeed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0137" y="12573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/>
              <a:t>Effort not prior knowledge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Communicate what you’ve learned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Help your classmates</a:t>
            </a:r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  <a:p>
            <a:pPr marL="285750" indent="-285750" algn="l">
              <a:buFont typeface="Arial"/>
              <a:buChar char="•"/>
            </a:pPr>
            <a:r>
              <a:rPr lang="en-US" sz="2000" dirty="0"/>
              <a:t>Be patient with yourself</a:t>
            </a:r>
          </a:p>
        </p:txBody>
      </p:sp>
    </p:spTree>
    <p:extLst>
      <p:ext uri="{BB962C8B-B14F-4D97-AF65-F5344CB8AC3E}">
        <p14:creationId xmlns:p14="http://schemas.microsoft.com/office/powerpoint/2010/main" val="1978950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8168</TotalTime>
  <Pages>0</Pages>
  <Words>734</Words>
  <Characters>0</Characters>
  <Application>Microsoft Office PowerPoint</Application>
  <PresentationFormat>Произвольный</PresentationFormat>
  <Lines>0</Lines>
  <Paragraphs>111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MS PGothic</vt:lpstr>
      <vt:lpstr>Arial</vt:lpstr>
      <vt:lpstr>Calibri</vt:lpstr>
      <vt:lpstr>Gill Sans</vt:lpstr>
      <vt:lpstr>Lucida Grande</vt:lpstr>
      <vt:lpstr>News706 BT</vt:lpstr>
      <vt:lpstr>PFDinTextCompPro-Bold</vt:lpstr>
      <vt:lpstr>ヒラギノ角ゴ ProN W3</vt:lpstr>
      <vt:lpstr>ヒラギノ角ゴ ProN W6</vt:lpstr>
      <vt:lpstr>Agenda</vt:lpstr>
      <vt:lpstr> Data Science  Course Overview</vt:lpstr>
      <vt:lpstr>Serhiy Protsenko Doctor of Science, Professor from Sumy state university, ua.  Primary Expertise: Physics of solid state, applied physics, material science, experimental technics Secondary Expertise: Labview, data science, python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Ctoisadmin</cp:lastModifiedBy>
  <cp:revision>573</cp:revision>
  <dcterms:modified xsi:type="dcterms:W3CDTF">2018-05-10T07:59:35Z</dcterms:modified>
</cp:coreProperties>
</file>