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4118" r:id="rId3"/>
  </p:sldMasterIdLst>
  <p:notesMasterIdLst>
    <p:notesMasterId r:id="rId21"/>
  </p:notesMasterIdLst>
  <p:sldIdLst>
    <p:sldId id="423" r:id="rId4"/>
    <p:sldId id="353" r:id="rId5"/>
    <p:sldId id="394" r:id="rId6"/>
    <p:sldId id="388" r:id="rId7"/>
    <p:sldId id="421" r:id="rId8"/>
    <p:sldId id="422" r:id="rId9"/>
    <p:sldId id="424" r:id="rId10"/>
    <p:sldId id="400" r:id="rId11"/>
    <p:sldId id="399" r:id="rId12"/>
    <p:sldId id="402" r:id="rId13"/>
    <p:sldId id="328" r:id="rId14"/>
    <p:sldId id="403" r:id="rId15"/>
    <p:sldId id="410" r:id="rId16"/>
    <p:sldId id="411" r:id="rId17"/>
    <p:sldId id="412" r:id="rId18"/>
    <p:sldId id="413" r:id="rId19"/>
    <p:sldId id="414" r:id="rId20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279">
          <p15:clr>
            <a:srgbClr val="A4A3A4"/>
          </p15:clr>
        </p15:guide>
        <p15:guide id="2" orient="horz" pos="306">
          <p15:clr>
            <a:srgbClr val="A4A3A4"/>
          </p15:clr>
        </p15:guide>
        <p15:guide id="3" orient="horz" pos="565">
          <p15:clr>
            <a:srgbClr val="A4A3A4"/>
          </p15:clr>
        </p15:guide>
        <p15:guide id="4" orient="horz" pos="2193">
          <p15:clr>
            <a:srgbClr val="A4A3A4"/>
          </p15:clr>
        </p15:guide>
        <p15:guide id="5" orient="horz" pos="1611">
          <p15:clr>
            <a:srgbClr val="A4A3A4"/>
          </p15:clr>
        </p15:guide>
        <p15:guide id="6" pos="5607">
          <p15:clr>
            <a:srgbClr val="A4A3A4"/>
          </p15:clr>
        </p15:guide>
        <p15:guide id="7" pos="290">
          <p15:clr>
            <a:srgbClr val="A4A3A4"/>
          </p15:clr>
        </p15:guide>
        <p15:guide id="8" pos="1979">
          <p15:clr>
            <a:srgbClr val="A4A3A4"/>
          </p15:clr>
        </p15:guide>
        <p15:guide id="9" pos="3781">
          <p15:clr>
            <a:srgbClr val="A4A3A4"/>
          </p15:clr>
        </p15:guide>
        <p15:guide id="10" pos="2092">
          <p15:clr>
            <a:srgbClr val="A4A3A4"/>
          </p15:clr>
        </p15:guide>
        <p15:guide id="11" pos="389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54"/>
    <a:srgbClr val="FBD025"/>
    <a:srgbClr val="23C2BC"/>
    <a:srgbClr val="7A7A7A"/>
    <a:srgbClr val="2C2C2C"/>
    <a:srgbClr val="F0F0F0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269" autoAdjust="0"/>
  </p:normalViewPr>
  <p:slideViewPr>
    <p:cSldViewPr>
      <p:cViewPr varScale="1">
        <p:scale>
          <a:sx n="80" d="100"/>
          <a:sy n="80" d="100"/>
        </p:scale>
        <p:origin x="1469" y="53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D4B5B7-85EF-4E48-AC80-2380FACD9C2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6759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Other notable examples: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200" b="1" dirty="0"/>
              <a:t>Google’s AI Predictions i.e., in Search and Maps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200" b="1" dirty="0"/>
              <a:t>Voice Recognition for Virtual Assistants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200" b="1" dirty="0"/>
              <a:t>Uber and Lyft price determination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200" b="1" dirty="0"/>
              <a:t>Autopilot for Commercial Flights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200" b="1" dirty="0"/>
              <a:t>Facebook Face recognition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200" b="1" dirty="0"/>
              <a:t>Email Categorizations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200" b="1" dirty="0"/>
              <a:t>Plagiarism Checkers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200" b="1" dirty="0"/>
              <a:t>Optical Character recognition for Mobile Deposits </a:t>
            </a:r>
            <a:r>
              <a:rPr lang="en-US" sz="1200" b="1" dirty="0" err="1"/>
              <a:t>etc</a:t>
            </a:r>
            <a:endParaRPr lang="en-US" sz="1200" b="1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200" b="1" dirty="0"/>
              <a:t>Fraud Prevention 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200" b="1" dirty="0"/>
              <a:t>Credit Decisions</a:t>
            </a:r>
            <a:br>
              <a:rPr lang="en-US" sz="1200" b="1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~15-20 min for this section?</a:t>
            </a:r>
          </a:p>
          <a:p>
            <a:endParaRPr lang="en-US" dirty="0"/>
          </a:p>
          <a:p>
            <a:r>
              <a:rPr lang="en-US" dirty="0"/>
              <a:t>So what does data science look like?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Lots of names</a:t>
            </a:r>
            <a:r>
              <a:rPr lang="en-US" baseline="0" dirty="0"/>
              <a:t> you’d expect (also </a:t>
            </a:r>
            <a:r>
              <a:rPr lang="en-US" baseline="0" dirty="0" err="1"/>
              <a:t>obama</a:t>
            </a:r>
            <a:r>
              <a:rPr lang="en-US" baseline="0" dirty="0"/>
              <a:t>, </a:t>
            </a:r>
            <a:r>
              <a:rPr lang="en-US" baseline="0" dirty="0" err="1"/>
              <a:t>nyt</a:t>
            </a:r>
            <a:r>
              <a:rPr lang="en-US" baseline="0" dirty="0"/>
              <a:t> </a:t>
            </a:r>
            <a:r>
              <a:rPr lang="en-US" baseline="0" dirty="0">
                <a:sym typeface="Wingdings"/>
              </a:rPr>
              <a:t> politics = growth area)</a:t>
            </a:r>
            <a:endParaRPr lang="en-US" baseline="0" dirty="0"/>
          </a:p>
          <a:p>
            <a:r>
              <a:rPr lang="en-US" baseline="0" dirty="0"/>
              <a:t>Q: can you think of any others? </a:t>
            </a:r>
            <a:r>
              <a:rPr lang="en-US" baseline="0" dirty="0">
                <a:sym typeface="Wingdings"/>
              </a:rPr>
              <a:t> show some example in the browser</a:t>
            </a:r>
          </a:p>
          <a:p>
            <a:endParaRPr lang="en-US" baseline="0" dirty="0"/>
          </a:p>
          <a:p>
            <a:r>
              <a:rPr lang="en-US" baseline="0" dirty="0"/>
              <a:t>Soon the question will be: who doesn’t use data science?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~15-20 min for this section?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~15-20 min for this section?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~15-20 min for this section?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~15-20 min for this section?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~15-20 min for this section?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of our classes will involve some hands-on work</a:t>
            </a:r>
            <a:r>
              <a:rPr lang="en-US" baseline="0" dirty="0"/>
              <a:t> (in the exercises section)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Segoe"/>
              </a:rPr>
              <a:t>Data science is the exploration and quantitative analysis of all available structured and unstructured data to develop understanding, extract knowledge, and formulate actionable results.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~15-20 min for this section?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~15-20 min for this section?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Segoe"/>
              </a:rPr>
              <a:t>Data Scientists are Obsessed with Data</a:t>
            </a:r>
          </a:p>
          <a:p>
            <a:r>
              <a:rPr lang="en-US" dirty="0">
                <a:latin typeface="Segoe"/>
              </a:rPr>
              <a:t>Finding data sources </a:t>
            </a:r>
          </a:p>
          <a:p>
            <a:r>
              <a:rPr lang="en-US" dirty="0">
                <a:latin typeface="Segoe"/>
              </a:rPr>
              <a:t>Acquiring data</a:t>
            </a:r>
          </a:p>
          <a:p>
            <a:r>
              <a:rPr lang="en-US" dirty="0">
                <a:latin typeface="Segoe"/>
              </a:rPr>
              <a:t>Cleaning and transforming data</a:t>
            </a:r>
          </a:p>
          <a:p>
            <a:r>
              <a:rPr lang="en-US" dirty="0">
                <a:latin typeface="Segoe"/>
              </a:rPr>
              <a:t>Understanding relationships in data</a:t>
            </a:r>
          </a:p>
          <a:p>
            <a:r>
              <a:rPr lang="en-US" dirty="0">
                <a:latin typeface="Segoe"/>
              </a:rPr>
              <a:t>Delivering value from data</a:t>
            </a:r>
          </a:p>
          <a:p>
            <a:r>
              <a:rPr lang="en-US" dirty="0">
                <a:latin typeface="Segoe"/>
              </a:rPr>
              <a:t>Visualizing the result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~15-20 min for this section?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D4B5B7-85EF-4E48-AC80-2380FACD9C2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80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1395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352103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11726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96990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14653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57492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304875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17176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14792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14898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694317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3569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01430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397914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05377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xfrm>
            <a:off x="8650288" y="530225"/>
            <a:ext cx="254000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105138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92816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7" r:id="rId1"/>
    <p:sldLayoutId id="2147484108" r:id="rId2"/>
    <p:sldLayoutId id="2147484117" r:id="rId3"/>
  </p:sldLayoutIdLst>
  <p:transition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  <p:sldLayoutId id="2147484116" r:id="rId14"/>
  </p:sldLayoutIdLst>
  <p:transition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2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9" r:id="rId1"/>
    <p:sldLayoutId id="2147484120" r:id="rId2"/>
    <p:sldLayoutId id="2147484121" r:id="rId3"/>
    <p:sldLayoutId id="2147484122" r:id="rId4"/>
    <p:sldLayoutId id="2147484123" r:id="rId5"/>
    <p:sldLayoutId id="2147484124" r:id="rId6"/>
    <p:sldLayoutId id="2147484125" r:id="rId7"/>
    <p:sldLayoutId id="2147484126" r:id="rId8"/>
    <p:sldLayoutId id="2147484127" r:id="rId9"/>
    <p:sldLayoutId id="2147484128" r:id="rId10"/>
    <p:sldLayoutId id="2147484129" r:id="rId11"/>
    <p:sldLayoutId id="2147484130" r:id="rId12"/>
    <p:sldLayoutId id="2147484131" r:id="rId13"/>
  </p:sldLayoutIdLst>
  <p:transition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ts val="2304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F4A1B40-4074-4A43-A415-862C3E2C2127}" type="slidenum">
              <a:rPr kumimoji="0" lang="en-US" sz="23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FDinTextCompPro-Bold"/>
                <a:ea typeface="ＭＳ Ｐゴシック" charset="0"/>
                <a:sym typeface="PFDinTextCompPro-Bold" charset="0"/>
              </a:rPr>
              <a:pPr marL="0" marR="0" lvl="0" indent="0" algn="r" defTabSz="914400" rtl="0" eaLnBrk="1" fontAlgn="base" latinLnBrk="0" hangingPunct="1">
                <a:lnSpc>
                  <a:spcPts val="2304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23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FDinTextCompPro-Bold"/>
              <a:ea typeface="ＭＳ Ｐゴシック" charset="0"/>
              <a:sym typeface="PFDinTextCompPro-Bold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08C461C5-9334-4DF0-BB38-2FB54C1067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4337" y="1333500"/>
            <a:ext cx="8469313" cy="2627312"/>
          </a:xfrm>
        </p:spPr>
        <p:txBody>
          <a:bodyPr/>
          <a:lstStyle/>
          <a:p>
            <a:pPr>
              <a:defRPr/>
            </a:pPr>
            <a:r>
              <a:rPr lang="en-US" sz="7200" dirty="0"/>
              <a:t>DATA SCIENCE</a:t>
            </a:r>
            <a:br>
              <a:rPr lang="en-US" sz="7200" dirty="0"/>
            </a:br>
            <a:br>
              <a:rPr lang="en-US" sz="7200" dirty="0"/>
            </a:br>
            <a:r>
              <a:rPr lang="en-US" sz="7200" dirty="0"/>
              <a:t>Intro to</a:t>
            </a:r>
            <a:br>
              <a:rPr lang="en-US" sz="7200" dirty="0"/>
            </a:br>
            <a:br>
              <a:rPr lang="en-US" sz="7200" dirty="0"/>
            </a:br>
            <a:r>
              <a:rPr lang="en-US" sz="7200" dirty="0"/>
              <a:t>Data Science</a:t>
            </a:r>
          </a:p>
        </p:txBody>
      </p:sp>
    </p:spTree>
    <p:extLst>
      <p:ext uri="{BB962C8B-B14F-4D97-AF65-F5344CB8AC3E}">
        <p14:creationId xmlns:p14="http://schemas.microsoft.com/office/powerpoint/2010/main" val="1489952533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526832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Example #2: Automating Government Paper-Pushing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7900" y="2590800"/>
            <a:ext cx="2311400" cy="76200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8650288" y="565150"/>
            <a:ext cx="254000" cy="311150"/>
          </a:xfrm>
        </p:spPr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 bwMode="auto">
          <a:xfrm>
            <a:off x="414337" y="1181100"/>
            <a:ext cx="6477000" cy="35814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endParaRPr lang="en-US" dirty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>
              <a:buFont typeface="Lucida Grande" charset="0"/>
              <a:buChar char="‣"/>
            </a:pPr>
            <a:endParaRPr lang="en-US" dirty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>
              <a:buFont typeface="Lucida Grande" charset="0"/>
              <a:buChar char="‣"/>
            </a:pPr>
            <a:endParaRPr lang="en-US" dirty="0">
              <a:latin typeface="News706 BT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 bwMode="auto">
          <a:xfrm>
            <a:off x="566737" y="1104901"/>
            <a:ext cx="6096000" cy="35052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32914" rIns="65828" bIns="32914" numCol="1" anchor="t" anchorCtr="0" compatLnSpc="1">
            <a:prstTxWarp prst="textNoShape">
              <a:avLst/>
            </a:prstTxWarp>
          </a:bodyPr>
          <a:lstStyle>
            <a:lvl1pPr marL="174625" indent="-174625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/>
              <a:buChar char="‣"/>
              <a:defRPr sz="20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1pPr>
            <a:lvl2pPr marL="329138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2pPr>
            <a:lvl3pPr marL="658277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3pPr>
            <a:lvl4pPr marL="987415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4pPr>
            <a:lvl5pPr marL="1316553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5pPr>
            <a:lvl6pPr marL="1645691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6pPr>
            <a:lvl7pPr marL="1974830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7pPr>
            <a:lvl8pPr marL="2303968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8pPr>
            <a:lvl9pPr marL="2633106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9pPr>
          </a:lstStyle>
          <a:p>
            <a:pPr marL="0" indent="0">
              <a:lnSpc>
                <a:spcPct val="100000"/>
              </a:lnSpc>
              <a:buFont typeface="Lucida Grande"/>
              <a:buNone/>
            </a:pPr>
            <a:r>
              <a:rPr lang="en-US" b="1" kern="0" dirty="0"/>
              <a:t>Problem:</a:t>
            </a:r>
            <a:r>
              <a:rPr lang="en-US" kern="0" dirty="0"/>
              <a:t> Processing disability claims at the Social Security Administration is a time-intensive process, with many claims taking over 2 years to adjudicate</a:t>
            </a:r>
          </a:p>
          <a:p>
            <a:pPr marL="0" indent="0">
              <a:lnSpc>
                <a:spcPct val="100000"/>
              </a:lnSpc>
              <a:buFont typeface="Lucida Grande"/>
              <a:buNone/>
            </a:pPr>
            <a:endParaRPr lang="en-US" kern="0" dirty="0"/>
          </a:p>
          <a:p>
            <a:pPr marL="0" indent="0">
              <a:lnSpc>
                <a:spcPct val="100000"/>
              </a:lnSpc>
              <a:buFont typeface="Lucida Grande"/>
              <a:buNone/>
            </a:pPr>
            <a:r>
              <a:rPr lang="en-US" b="1" kern="0" dirty="0"/>
              <a:t>Goal: </a:t>
            </a:r>
            <a:r>
              <a:rPr lang="en-US" kern="0" dirty="0"/>
              <a:t>Automate the approval of a subset of the “simplest” disability claims</a:t>
            </a:r>
          </a:p>
          <a:p>
            <a:pPr marL="0" indent="0">
              <a:lnSpc>
                <a:spcPct val="100000"/>
              </a:lnSpc>
              <a:buFont typeface="Lucida Grande"/>
              <a:buNone/>
            </a:pPr>
            <a:endParaRPr lang="en-US" kern="0" dirty="0"/>
          </a:p>
          <a:p>
            <a:pPr marL="0" indent="0">
              <a:lnSpc>
                <a:spcPct val="100000"/>
              </a:lnSpc>
              <a:buFont typeface="Lucida Grande"/>
              <a:buNone/>
            </a:pPr>
            <a:r>
              <a:rPr lang="en-US" b="1" kern="0" dirty="0"/>
              <a:t>Data: </a:t>
            </a:r>
            <a:r>
              <a:rPr lang="en-US" kern="0" dirty="0"/>
              <a:t>Free text in the claims form</a:t>
            </a:r>
          </a:p>
        </p:txBody>
      </p:sp>
      <p:sp>
        <p:nvSpPr>
          <p:cNvPr id="10" name="Rectangle 9"/>
          <p:cNvSpPr/>
          <p:nvPr/>
        </p:nvSpPr>
        <p:spPr>
          <a:xfrm>
            <a:off x="566736" y="3848100"/>
            <a:ext cx="8167853" cy="7078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32914" rIns="65828" bIns="32914" numCol="1" anchor="t" anchorCtr="0" compatLnSpc="1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buFont typeface="Lucida Grande"/>
              <a:buNone/>
            </a:pPr>
            <a:r>
              <a:rPr lang="en-US" sz="2000" b="1" kern="0" dirty="0"/>
              <a:t>Impact: </a:t>
            </a:r>
            <a:r>
              <a:rPr lang="en-US" sz="2000" kern="0" dirty="0"/>
              <a:t>Able to fully automate 20% of the simplest claims. Rating accuracy of the algorithm is higher than the average claims examiner.</a:t>
            </a:r>
          </a:p>
        </p:txBody>
      </p:sp>
      <p:pic>
        <p:nvPicPr>
          <p:cNvPr id="6148" name="Picture 4" descr="http://honda.house.gov/sites/honda.house.gov/files/wysiwyg_uploaded/SSA-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745" y="1257300"/>
            <a:ext cx="1782532" cy="178819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514637" y="4762500"/>
            <a:ext cx="91199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000" b="1" dirty="0"/>
              <a:t>Case Study: </a:t>
            </a:r>
            <a:r>
              <a:rPr lang="en-US" sz="1000" dirty="0"/>
              <a:t>http://datamininglab.com/images/case-studies/ERI_Text_Mining_SSA_Claims_for_Disability_Approval.pdf</a:t>
            </a:r>
          </a:p>
        </p:txBody>
      </p:sp>
    </p:spTree>
    <p:extLst>
      <p:ext uri="{BB962C8B-B14F-4D97-AF65-F5344CB8AC3E}">
        <p14:creationId xmlns:p14="http://schemas.microsoft.com/office/powerpoint/2010/main" val="379074294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>
                <a:solidFill>
                  <a:schemeClr val="bg1"/>
                </a:solidFill>
              </a:rPr>
              <a:t>the data Mining workflow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>
                <a:solidFill>
                  <a:schemeClr val="bg1"/>
                </a:solidFill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</a:p>
        </p:txBody>
      </p:sp>
    </p:spTree>
    <p:extLst>
      <p:ext uri="{BB962C8B-B14F-4D97-AF65-F5344CB8AC3E}">
        <p14:creationId xmlns:p14="http://schemas.microsoft.com/office/powerpoint/2010/main" val="242390154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>
            <a:spLocks noGrp="1"/>
          </p:cNvSpPr>
          <p:nvPr>
            <p:ph type="subTitle" idx="1"/>
          </p:nvPr>
        </p:nvSpPr>
        <p:spPr bwMode="auto">
          <a:xfrm>
            <a:off x="414337" y="1181100"/>
            <a:ext cx="6477000" cy="35814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endParaRPr lang="en-US" dirty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>
              <a:buFont typeface="Lucida Grande" charset="0"/>
              <a:buChar char="‣"/>
            </a:pPr>
            <a:endParaRPr lang="en-US" dirty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>
              <a:buFont typeface="Lucida Grande" charset="0"/>
              <a:buChar char="‣"/>
            </a:pPr>
            <a:endParaRPr lang="en-US" dirty="0">
              <a:latin typeface="News706 BT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526832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The data MINING WORKFLOW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7900" y="2590800"/>
            <a:ext cx="2311400" cy="76200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 bwMode="auto">
          <a:xfrm>
            <a:off x="566737" y="1181099"/>
            <a:ext cx="8167852" cy="31242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32914" rIns="65828" bIns="32914" numCol="1" anchor="t" anchorCtr="0" compatLnSpc="1">
            <a:prstTxWarp prst="textNoShape">
              <a:avLst/>
            </a:prstTxWarp>
          </a:bodyPr>
          <a:lstStyle>
            <a:lvl1pPr marL="174625" indent="-174625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/>
              <a:buChar char="‣"/>
              <a:defRPr sz="20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1pPr>
            <a:lvl2pPr marL="329138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2pPr>
            <a:lvl3pPr marL="658277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3pPr>
            <a:lvl4pPr marL="987415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4pPr>
            <a:lvl5pPr marL="1316553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5pPr>
            <a:lvl6pPr marL="1645691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6pPr>
            <a:lvl7pPr marL="1974830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7pPr>
            <a:lvl8pPr marL="2303968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8pPr>
            <a:lvl9pPr marL="2633106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9pPr>
          </a:lstStyle>
          <a:p>
            <a:pPr marL="0" indent="0">
              <a:lnSpc>
                <a:spcPct val="150000"/>
              </a:lnSpc>
              <a:buSzPct val="100000"/>
              <a:buNone/>
            </a:pPr>
            <a:r>
              <a:rPr lang="en-US" sz="2400" b="1" dirty="0"/>
              <a:t>0.	Define the problem / question</a:t>
            </a:r>
          </a:p>
          <a:p>
            <a:pPr marL="0" indent="0">
              <a:lnSpc>
                <a:spcPct val="150000"/>
              </a:lnSpc>
              <a:buSzPct val="100000"/>
              <a:buNone/>
            </a:pPr>
            <a:r>
              <a:rPr lang="en-US" sz="2400" b="1" dirty="0"/>
              <a:t>I. 	Identify and collect data</a:t>
            </a:r>
          </a:p>
          <a:p>
            <a:pPr marL="0" indent="0">
              <a:lnSpc>
                <a:spcPct val="150000"/>
              </a:lnSpc>
              <a:buSzPct val="100000"/>
              <a:buNone/>
            </a:pPr>
            <a:r>
              <a:rPr lang="en-US" sz="2400" b="1" dirty="0"/>
              <a:t>II. 	Explore and prepare data</a:t>
            </a:r>
          </a:p>
          <a:p>
            <a:pPr marL="0" indent="0">
              <a:lnSpc>
                <a:spcPct val="150000"/>
              </a:lnSpc>
              <a:buSzPct val="100000"/>
              <a:buNone/>
            </a:pPr>
            <a:r>
              <a:rPr lang="en-US" sz="2400" b="1" dirty="0"/>
              <a:t>III. 	Build and evaluate model</a:t>
            </a:r>
          </a:p>
          <a:p>
            <a:pPr marL="0" indent="0">
              <a:lnSpc>
                <a:spcPct val="150000"/>
              </a:lnSpc>
              <a:buSzPct val="100000"/>
              <a:buNone/>
            </a:pPr>
            <a:r>
              <a:rPr lang="en-US" sz="2400" b="1" dirty="0"/>
              <a:t>IV. 	Communicate results</a:t>
            </a:r>
          </a:p>
        </p:txBody>
      </p:sp>
    </p:spTree>
    <p:extLst>
      <p:ext uri="{BB962C8B-B14F-4D97-AF65-F5344CB8AC3E}">
        <p14:creationId xmlns:p14="http://schemas.microsoft.com/office/powerpoint/2010/main" val="5528552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1485900"/>
            <a:ext cx="8426450" cy="3581400"/>
          </a:xfrm>
        </p:spPr>
        <p:txBody>
          <a:bodyPr/>
          <a:lstStyle/>
          <a:p>
            <a:pPr>
              <a:defRPr/>
            </a:pPr>
            <a:r>
              <a:rPr lang="en-US" sz="7500" dirty="0"/>
              <a:t>0. Define the </a:t>
            </a:r>
            <a:br>
              <a:rPr lang="en-US" sz="7500" dirty="0"/>
            </a:br>
            <a:r>
              <a:rPr lang="en-US" sz="7500" dirty="0"/>
              <a:t>Problem / </a:t>
            </a:r>
            <a:br>
              <a:rPr lang="en-US" sz="7500" dirty="0"/>
            </a:br>
            <a:r>
              <a:rPr lang="en-US" sz="7500" dirty="0"/>
              <a:t>Question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/>
          <a:p>
            <a:pPr algn="r">
              <a:lnSpc>
                <a:spcPts val="2304"/>
              </a:lnSpc>
            </a:pPr>
            <a:fld id="{6F4A1B40-4074-4A43-A415-862C3E2C2127}" type="slidenum">
              <a:rPr lang="en-US"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rPr>
              <a:pPr algn="r">
                <a:lnSpc>
                  <a:spcPts val="2304"/>
                </a:lnSpc>
              </a:pPr>
              <a:t>13</a:t>
            </a:fld>
            <a:endParaRPr lang="en-US" sz="2300" b="1" dirty="0">
              <a:solidFill>
                <a:schemeClr val="tx1"/>
              </a:solidFill>
              <a:latin typeface="+mj-lt"/>
              <a:ea typeface="ＭＳ Ｐゴシック" charset="0"/>
              <a:cs typeface="PFDinTextCompPro-Bold" charset="0"/>
              <a:sym typeface="PFDinTextCompPro-Bold" charset="0"/>
            </a:endParaRP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526832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cap="none" dirty="0">
                <a:latin typeface="PFDinTextCompPro-Bold" charset="0"/>
                <a:ea typeface="ヒラギノ角ゴ ProN W3" charset="0"/>
                <a:cs typeface="ヒラギノ角ゴ ProN W3" charset="0"/>
              </a:rPr>
              <a:t>THE DATA MINING WORKFLOW</a:t>
            </a: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6186868" y="1332185"/>
            <a:ext cx="2103120" cy="1371600"/>
          </a:xfrm>
          <a:prstGeom prst="wedgeRoundRectCallout">
            <a:avLst>
              <a:gd name="adj1" fmla="val -20833"/>
              <a:gd name="adj2" fmla="val 66060"/>
              <a:gd name="adj3" fmla="val 16667"/>
            </a:avLst>
          </a:prstGeom>
          <a:solidFill>
            <a:srgbClr val="23C2B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600" b="1" dirty="0">
                <a:solidFill>
                  <a:schemeClr val="bg1"/>
                </a:solidFill>
              </a:rPr>
              <a:t>Can I predict infection before it occurs?</a:t>
            </a: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6218491" y="3221736"/>
            <a:ext cx="2103120" cy="1371600"/>
          </a:xfrm>
          <a:prstGeom prst="wedgeRoundRectCallout">
            <a:avLst>
              <a:gd name="adj1" fmla="val -20833"/>
              <a:gd name="adj2" fmla="val 66667"/>
              <a:gd name="adj3" fmla="val 16667"/>
            </a:avLst>
          </a:prstGeom>
          <a:solidFill>
            <a:srgbClr val="FBD025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600" b="1" dirty="0">
                <a:solidFill>
                  <a:schemeClr val="bg1"/>
                </a:solidFill>
              </a:rPr>
              <a:t>Can I predict claim approval from the start of the process?</a:t>
            </a:r>
          </a:p>
        </p:txBody>
      </p:sp>
    </p:spTree>
    <p:extLst>
      <p:ext uri="{BB962C8B-B14F-4D97-AF65-F5344CB8AC3E}">
        <p14:creationId xmlns:p14="http://schemas.microsoft.com/office/powerpoint/2010/main" val="248929500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1485900"/>
            <a:ext cx="8426450" cy="3581400"/>
          </a:xfrm>
        </p:spPr>
        <p:txBody>
          <a:bodyPr/>
          <a:lstStyle/>
          <a:p>
            <a:pPr>
              <a:defRPr/>
            </a:pPr>
            <a:r>
              <a:rPr lang="en-US" sz="7500" dirty="0"/>
              <a:t>I. IDENTIFY AND </a:t>
            </a:r>
            <a:br>
              <a:rPr lang="en-US" sz="7500" dirty="0"/>
            </a:br>
            <a:r>
              <a:rPr lang="en-US" sz="7500" dirty="0"/>
              <a:t>COLLECT DATA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/>
          <a:p>
            <a:pPr algn="r">
              <a:lnSpc>
                <a:spcPts val="2304"/>
              </a:lnSpc>
            </a:pPr>
            <a:fld id="{6F4A1B40-4074-4A43-A415-862C3E2C2127}" type="slidenum">
              <a:rPr lang="en-US"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rPr>
              <a:pPr algn="r">
                <a:lnSpc>
                  <a:spcPts val="2304"/>
                </a:lnSpc>
              </a:pPr>
              <a:t>14</a:t>
            </a:fld>
            <a:endParaRPr lang="en-US" sz="2300" b="1" dirty="0">
              <a:solidFill>
                <a:schemeClr val="tx1"/>
              </a:solidFill>
              <a:latin typeface="+mj-lt"/>
              <a:ea typeface="ＭＳ Ｐゴシック" charset="0"/>
              <a:cs typeface="PFDinTextCompPro-Bold" charset="0"/>
              <a:sym typeface="PFDinTextCompPro-Bold" charset="0"/>
            </a:endParaRP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526832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cap="none" dirty="0">
                <a:latin typeface="PFDinTextCompPro-Bold" charset="0"/>
                <a:ea typeface="ヒラギノ角ゴ ProN W3" charset="0"/>
                <a:cs typeface="ヒラギノ角ゴ ProN W3" charset="0"/>
              </a:rPr>
              <a:t>THE DATA MINING WORKFLOW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6186868" y="1332185"/>
            <a:ext cx="2103120" cy="1371600"/>
          </a:xfrm>
          <a:prstGeom prst="wedgeRoundRectCallout">
            <a:avLst>
              <a:gd name="adj1" fmla="val -20833"/>
              <a:gd name="adj2" fmla="val 66060"/>
              <a:gd name="adj3" fmla="val 16667"/>
            </a:avLst>
          </a:prstGeom>
          <a:solidFill>
            <a:srgbClr val="23C2B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600" b="1" dirty="0">
                <a:solidFill>
                  <a:schemeClr val="bg1"/>
                </a:solidFill>
              </a:rPr>
              <a:t>Vital Areas: Heart Rate, Blood Pressure, etc…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6218491" y="3221736"/>
            <a:ext cx="2103120" cy="1371600"/>
          </a:xfrm>
          <a:prstGeom prst="wedgeRoundRectCallout">
            <a:avLst>
              <a:gd name="adj1" fmla="val -20833"/>
              <a:gd name="adj2" fmla="val 66667"/>
              <a:gd name="adj3" fmla="val 16667"/>
            </a:avLst>
          </a:prstGeom>
          <a:solidFill>
            <a:srgbClr val="FBD025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600" b="1" dirty="0">
                <a:solidFill>
                  <a:schemeClr val="bg1"/>
                </a:solidFill>
              </a:rPr>
              <a:t>Want to collect all data on the claim form (mostly free text)</a:t>
            </a:r>
          </a:p>
        </p:txBody>
      </p:sp>
    </p:spTree>
    <p:extLst>
      <p:ext uri="{BB962C8B-B14F-4D97-AF65-F5344CB8AC3E}">
        <p14:creationId xmlns:p14="http://schemas.microsoft.com/office/powerpoint/2010/main" val="206306754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1485900"/>
            <a:ext cx="8426450" cy="3581400"/>
          </a:xfrm>
        </p:spPr>
        <p:txBody>
          <a:bodyPr/>
          <a:lstStyle/>
          <a:p>
            <a:pPr>
              <a:defRPr/>
            </a:pPr>
            <a:r>
              <a:rPr lang="en-US" sz="7500" dirty="0"/>
              <a:t>II. EXPLORE AND </a:t>
            </a:r>
            <a:br>
              <a:rPr lang="en-US" sz="7500" dirty="0"/>
            </a:br>
            <a:r>
              <a:rPr lang="en-US" sz="7500" dirty="0"/>
              <a:t>PREPARE DATA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/>
          <a:p>
            <a:pPr algn="r">
              <a:lnSpc>
                <a:spcPts val="2304"/>
              </a:lnSpc>
            </a:pPr>
            <a:fld id="{6F4A1B40-4074-4A43-A415-862C3E2C2127}" type="slidenum">
              <a:rPr lang="en-US"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rPr>
              <a:pPr algn="r">
                <a:lnSpc>
                  <a:spcPts val="2304"/>
                </a:lnSpc>
              </a:pPr>
              <a:t>15</a:t>
            </a:fld>
            <a:endParaRPr lang="en-US" sz="2300" b="1" dirty="0">
              <a:solidFill>
                <a:schemeClr val="tx1"/>
              </a:solidFill>
              <a:latin typeface="+mj-lt"/>
              <a:ea typeface="ＭＳ Ｐゴシック" charset="0"/>
              <a:cs typeface="PFDinTextCompPro-Bold" charset="0"/>
              <a:sym typeface="PFDinTextCompPro-Bold" charset="0"/>
            </a:endParaRP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526832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cap="none" dirty="0">
                <a:latin typeface="PFDinTextCompPro-Bold" charset="0"/>
                <a:ea typeface="ヒラギノ角ゴ ProN W3" charset="0"/>
                <a:cs typeface="ヒラギノ角ゴ ProN W3" charset="0"/>
              </a:rPr>
              <a:t>THE DATA MINING WORKFLOW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6186868" y="1332185"/>
            <a:ext cx="2103120" cy="1371600"/>
          </a:xfrm>
          <a:prstGeom prst="wedgeRoundRectCallout">
            <a:avLst>
              <a:gd name="adj1" fmla="val -20833"/>
              <a:gd name="adj2" fmla="val 66060"/>
              <a:gd name="adj3" fmla="val 16667"/>
            </a:avLst>
          </a:prstGeom>
          <a:solidFill>
            <a:srgbClr val="23C2B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600" b="1" dirty="0">
                <a:solidFill>
                  <a:schemeClr val="bg1"/>
                </a:solidFill>
              </a:rPr>
              <a:t>Aggregate data at the minute level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6218491" y="3221736"/>
            <a:ext cx="2103120" cy="1371600"/>
          </a:xfrm>
          <a:prstGeom prst="wedgeRoundRectCallout">
            <a:avLst>
              <a:gd name="adj1" fmla="val -20833"/>
              <a:gd name="adj2" fmla="val 66667"/>
              <a:gd name="adj3" fmla="val 16667"/>
            </a:avLst>
          </a:prstGeom>
          <a:solidFill>
            <a:srgbClr val="FBD025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600" b="1" dirty="0">
                <a:solidFill>
                  <a:schemeClr val="bg1"/>
                </a:solidFill>
              </a:rPr>
              <a:t>Cluster like words</a:t>
            </a:r>
          </a:p>
        </p:txBody>
      </p:sp>
    </p:spTree>
    <p:extLst>
      <p:ext uri="{BB962C8B-B14F-4D97-AF65-F5344CB8AC3E}">
        <p14:creationId xmlns:p14="http://schemas.microsoft.com/office/powerpoint/2010/main" val="206306754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1485900"/>
            <a:ext cx="8426450" cy="3581400"/>
          </a:xfrm>
        </p:spPr>
        <p:txBody>
          <a:bodyPr/>
          <a:lstStyle/>
          <a:p>
            <a:pPr>
              <a:defRPr/>
            </a:pPr>
            <a:r>
              <a:rPr lang="en-US" sz="7500" dirty="0"/>
              <a:t>III. BUILD AND</a:t>
            </a:r>
            <a:br>
              <a:rPr lang="en-US" sz="7500" dirty="0"/>
            </a:br>
            <a:r>
              <a:rPr lang="en-US" sz="7500" dirty="0"/>
              <a:t>EVALUATE Models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/>
          <a:p>
            <a:pPr algn="r">
              <a:lnSpc>
                <a:spcPts val="2304"/>
              </a:lnSpc>
            </a:pPr>
            <a:fld id="{6F4A1B40-4074-4A43-A415-862C3E2C2127}" type="slidenum">
              <a:rPr lang="en-US"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rPr>
              <a:pPr algn="r">
                <a:lnSpc>
                  <a:spcPts val="2304"/>
                </a:lnSpc>
              </a:pPr>
              <a:t>16</a:t>
            </a:fld>
            <a:endParaRPr lang="en-US" sz="2300" b="1" dirty="0">
              <a:solidFill>
                <a:schemeClr val="tx1"/>
              </a:solidFill>
              <a:latin typeface="+mj-lt"/>
              <a:ea typeface="ＭＳ Ｐゴシック" charset="0"/>
              <a:cs typeface="PFDinTextCompPro-Bold" charset="0"/>
              <a:sym typeface="PFDinTextCompPro-Bold" charset="0"/>
            </a:endParaRP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526832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cap="none" dirty="0">
                <a:latin typeface="PFDinTextCompPro-Bold" charset="0"/>
                <a:ea typeface="ヒラギノ角ゴ ProN W3" charset="0"/>
                <a:cs typeface="ヒラギノ角ゴ ProN W3" charset="0"/>
              </a:rPr>
              <a:t>THE DATA MINING WORKFLOW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6186868" y="1332185"/>
            <a:ext cx="2103120" cy="1371600"/>
          </a:xfrm>
          <a:prstGeom prst="wedgeRoundRectCallout">
            <a:avLst>
              <a:gd name="adj1" fmla="val -20833"/>
              <a:gd name="adj2" fmla="val 66060"/>
              <a:gd name="adj3" fmla="val 16667"/>
            </a:avLst>
          </a:prstGeom>
          <a:solidFill>
            <a:srgbClr val="23C2B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600" b="1" dirty="0">
                <a:solidFill>
                  <a:schemeClr val="bg1"/>
                </a:solidFill>
              </a:rPr>
              <a:t>Compare Decision Tree with Logistic Regression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6218491" y="3221736"/>
            <a:ext cx="2103120" cy="1371600"/>
          </a:xfrm>
          <a:prstGeom prst="wedgeRoundRectCallout">
            <a:avLst>
              <a:gd name="adj1" fmla="val -20833"/>
              <a:gd name="adj2" fmla="val 66667"/>
              <a:gd name="adj3" fmla="val 16667"/>
            </a:avLst>
          </a:prstGeom>
          <a:solidFill>
            <a:srgbClr val="FBD025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600" b="1" dirty="0">
                <a:solidFill>
                  <a:schemeClr val="bg1"/>
                </a:solidFill>
              </a:rPr>
              <a:t>Start with Naïve Bayes Classifier</a:t>
            </a:r>
          </a:p>
        </p:txBody>
      </p:sp>
    </p:spTree>
    <p:extLst>
      <p:ext uri="{BB962C8B-B14F-4D97-AF65-F5344CB8AC3E}">
        <p14:creationId xmlns:p14="http://schemas.microsoft.com/office/powerpoint/2010/main" val="206306754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1485900"/>
            <a:ext cx="8426450" cy="3581400"/>
          </a:xfrm>
        </p:spPr>
        <p:txBody>
          <a:bodyPr/>
          <a:lstStyle/>
          <a:p>
            <a:pPr>
              <a:defRPr/>
            </a:pPr>
            <a:r>
              <a:rPr lang="en-US" sz="7500" dirty="0"/>
              <a:t>IV. COMMUNICATE </a:t>
            </a:r>
            <a:br>
              <a:rPr lang="en-US" sz="7500" dirty="0"/>
            </a:br>
            <a:r>
              <a:rPr lang="en-US" sz="7500" dirty="0"/>
              <a:t>RESULTS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/>
          <a:p>
            <a:pPr algn="r">
              <a:lnSpc>
                <a:spcPts val="2304"/>
              </a:lnSpc>
            </a:pPr>
            <a:fld id="{6F4A1B40-4074-4A43-A415-862C3E2C2127}" type="slidenum">
              <a:rPr lang="en-US"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rPr>
              <a:pPr algn="r">
                <a:lnSpc>
                  <a:spcPts val="2304"/>
                </a:lnSpc>
              </a:pPr>
              <a:t>17</a:t>
            </a:fld>
            <a:endParaRPr lang="en-US" sz="2300" b="1" dirty="0">
              <a:solidFill>
                <a:schemeClr val="tx1"/>
              </a:solidFill>
              <a:latin typeface="+mj-lt"/>
              <a:ea typeface="ＭＳ Ｐゴシック" charset="0"/>
              <a:cs typeface="PFDinTextCompPro-Bold" charset="0"/>
              <a:sym typeface="PFDinTextCompPro-Bold" charset="0"/>
            </a:endParaRP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526832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cap="none" dirty="0">
                <a:latin typeface="PFDinTextCompPro-Bold" charset="0"/>
                <a:ea typeface="ヒラギノ角ゴ ProN W3" charset="0"/>
                <a:cs typeface="ヒラギノ角ゴ ProN W3" charset="0"/>
              </a:rPr>
              <a:t>THE DATA MINING WORKFLOW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6186868" y="1332185"/>
            <a:ext cx="2103120" cy="1371600"/>
          </a:xfrm>
          <a:prstGeom prst="wedgeRoundRectCallout">
            <a:avLst>
              <a:gd name="adj1" fmla="val -20833"/>
              <a:gd name="adj2" fmla="val 66060"/>
              <a:gd name="adj3" fmla="val 16667"/>
            </a:avLst>
          </a:prstGeom>
          <a:solidFill>
            <a:srgbClr val="23C2B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600" b="1" dirty="0">
                <a:solidFill>
                  <a:schemeClr val="bg1"/>
                </a:solidFill>
              </a:rPr>
              <a:t>Create custom dashboard for doctors and nurses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6218491" y="3221736"/>
            <a:ext cx="2103120" cy="1371600"/>
          </a:xfrm>
          <a:prstGeom prst="wedgeRoundRectCallout">
            <a:avLst>
              <a:gd name="adj1" fmla="val -20833"/>
              <a:gd name="adj2" fmla="val 66667"/>
              <a:gd name="adj3" fmla="val 16667"/>
            </a:avLst>
          </a:prstGeom>
          <a:solidFill>
            <a:srgbClr val="FBD025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600" b="1" dirty="0">
                <a:solidFill>
                  <a:schemeClr val="bg1"/>
                </a:solidFill>
              </a:rPr>
              <a:t>Create  report and dashboard proof of concept</a:t>
            </a:r>
          </a:p>
        </p:txBody>
      </p:sp>
    </p:spTree>
    <p:extLst>
      <p:ext uri="{BB962C8B-B14F-4D97-AF65-F5344CB8AC3E}">
        <p14:creationId xmlns:p14="http://schemas.microsoft.com/office/powerpoint/2010/main" val="206306754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442913" y="1066800"/>
            <a:ext cx="8429625" cy="3695700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0.   who Is A Data Scientist?</a:t>
            </a: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I.    How Data Scientists Add Value</a:t>
            </a: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II.   the Data Mining Workflow</a:t>
            </a: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endParaRPr lang="en-US" sz="3000" cap="none" dirty="0"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8650288" y="565150"/>
            <a:ext cx="254000" cy="311150"/>
          </a:xfrm>
        </p:spPr>
        <p:txBody>
          <a:bodyPr/>
          <a:lstStyle/>
          <a:p>
            <a:pPr>
              <a:defRPr/>
            </a:pPr>
            <a:fld id="{6F4A1B40-4074-4A43-A415-862C3E2C2127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526832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cap="none" dirty="0">
                <a:latin typeface="PFDinTextCompPro-Bold" charset="0"/>
                <a:ea typeface="ヒラギノ角ゴ ProN W3" charset="0"/>
                <a:cs typeface="ヒラギノ角ゴ ProN W3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18188772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1485900"/>
            <a:ext cx="8426450" cy="3581400"/>
          </a:xfrm>
        </p:spPr>
        <p:txBody>
          <a:bodyPr/>
          <a:lstStyle/>
          <a:p>
            <a:pPr>
              <a:defRPr/>
            </a:pPr>
            <a:r>
              <a:rPr lang="en-US" sz="8000" dirty="0">
                <a:latin typeface="PFDinTextCompPro-Bold" charset="0"/>
                <a:ea typeface="ヒラギノ角ゴ ProN W6" charset="0"/>
                <a:cs typeface="ヒラギノ角ゴ ProN W6" charset="0"/>
              </a:rPr>
              <a:t>who Is A Data Scientist?</a:t>
            </a:r>
            <a:br>
              <a:rPr lang="en-US" sz="8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endParaRPr lang="en-US" sz="75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50288" y="565150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/>
          <a:p>
            <a:pPr algn="r">
              <a:lnSpc>
                <a:spcPts val="2304"/>
              </a:lnSpc>
            </a:pPr>
            <a:fld id="{6F4A1B40-4074-4A43-A415-862C3E2C2127}" type="slidenum">
              <a:rPr lang="en-US"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rPr>
              <a:pPr algn="r">
                <a:lnSpc>
                  <a:spcPts val="2304"/>
                </a:lnSpc>
              </a:pPr>
              <a:t>3</a:t>
            </a:fld>
            <a:endParaRPr lang="en-US" sz="2300" b="1" dirty="0">
              <a:solidFill>
                <a:schemeClr val="tx1"/>
              </a:solidFill>
              <a:latin typeface="+mj-lt"/>
              <a:ea typeface="ＭＳ Ｐゴシック" charset="0"/>
              <a:cs typeface="PFDinTextCompPro-Bold" charset="0"/>
              <a:sym typeface="PFDinTextCompPro-Bold" charset="0"/>
            </a:endParaRP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526832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cap="none" dirty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</a:p>
        </p:txBody>
      </p:sp>
    </p:spTree>
    <p:extLst>
      <p:ext uri="{BB962C8B-B14F-4D97-AF65-F5344CB8AC3E}">
        <p14:creationId xmlns:p14="http://schemas.microsoft.com/office/powerpoint/2010/main" val="69085489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0" t="16184" r="31310" b="43540"/>
          <a:stretch/>
        </p:blipFill>
        <p:spPr bwMode="auto">
          <a:xfrm>
            <a:off x="1633537" y="1333500"/>
            <a:ext cx="5896303" cy="3452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50288" y="565150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/>
          <a:p>
            <a:pPr algn="r">
              <a:lnSpc>
                <a:spcPts val="2304"/>
              </a:lnSpc>
            </a:pPr>
            <a:fld id="{BD5AD749-DAD1-6A4A-A2AA-CB20EAD0AEB7}" type="slidenum">
              <a:rPr lang="en-US"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</a:rPr>
              <a:pPr algn="r">
                <a:lnSpc>
                  <a:spcPts val="2304"/>
                </a:lnSpc>
              </a:pPr>
              <a:t>4</a:t>
            </a:fld>
            <a:endParaRPr lang="en-US" sz="2300" b="1" dirty="0">
              <a:solidFill>
                <a:schemeClr val="tx1"/>
              </a:solidFill>
              <a:latin typeface="+mj-lt"/>
              <a:ea typeface="ＭＳ Ｐゴシック" charset="0"/>
              <a:cs typeface="PFDinTextCompPro-Bold" charset="0"/>
            </a:endParaRPr>
          </a:p>
        </p:txBody>
      </p:sp>
      <p:sp>
        <p:nvSpPr>
          <p:cNvPr id="7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526832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cap="none" dirty="0">
                <a:latin typeface="PFDinTextCompPro-Bold" charset="0"/>
                <a:ea typeface="ヒラギノ角ゴ ProN W3" charset="0"/>
                <a:cs typeface="ヒラギノ角ゴ ProN W3" charset="0"/>
              </a:rPr>
              <a:t>WHO IS A DATA SCIENTIST?</a:t>
            </a:r>
          </a:p>
        </p:txBody>
      </p:sp>
    </p:spTree>
    <p:extLst>
      <p:ext uri="{BB962C8B-B14F-4D97-AF65-F5344CB8AC3E}">
        <p14:creationId xmlns:p14="http://schemas.microsoft.com/office/powerpoint/2010/main" val="222150213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 bwMode="auto">
          <a:xfrm>
            <a:off x="2166937" y="2596102"/>
            <a:ext cx="2468880" cy="2468880"/>
          </a:xfrm>
          <a:prstGeom prst="ellipse">
            <a:avLst/>
          </a:prstGeom>
          <a:solidFill>
            <a:srgbClr val="23C2BC">
              <a:alpha val="4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6" name="Subtitle 2"/>
          <p:cNvSpPr txBox="1">
            <a:spLocks/>
          </p:cNvSpPr>
          <p:nvPr/>
        </p:nvSpPr>
        <p:spPr bwMode="auto">
          <a:xfrm>
            <a:off x="414337" y="1181100"/>
            <a:ext cx="2812880" cy="139214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65828" tIns="32914" rIns="65828" bIns="32914" numCol="1" anchor="t" anchorCtr="0" compatLnSpc="1">
            <a:prstTxWarp prst="textNoShape">
              <a:avLst/>
            </a:prstTxWarp>
          </a:bodyPr>
          <a:lstStyle>
            <a:lvl1pPr marL="14605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1pPr>
            <a:lvl2pPr marL="29210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2pPr>
            <a:lvl3pPr marL="43815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3pPr>
            <a:lvl4pPr marL="58420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4pPr>
            <a:lvl5pPr marL="73025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5pPr>
            <a:lvl6pPr marL="1060557" indent="-146284" algn="l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6pPr>
            <a:lvl7pPr marL="1389695" indent="-146284" algn="l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7pPr>
            <a:lvl8pPr marL="1718833" indent="-146284" algn="l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8pPr>
            <a:lvl9pPr marL="2047972" indent="-146284" algn="l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9pPr>
          </a:lstStyle>
          <a:p>
            <a:pPr marL="0" indent="0">
              <a:buFont typeface="Lucida Grande" charset="0"/>
              <a:buNone/>
            </a:pPr>
            <a:r>
              <a:rPr lang="en-US" kern="0" dirty="0"/>
              <a:t>Data Scientists solve </a:t>
            </a:r>
          </a:p>
          <a:p>
            <a:pPr marL="0" indent="0">
              <a:buFont typeface="Lucida Grande" charset="0"/>
              <a:buNone/>
            </a:pPr>
            <a:r>
              <a:rPr lang="en-US" kern="0" dirty="0"/>
              <a:t>complex problems</a:t>
            </a:r>
          </a:p>
          <a:p>
            <a:pPr marL="0" indent="0">
              <a:buFont typeface="Lucida Grande" charset="0"/>
              <a:buNone/>
            </a:pPr>
            <a:r>
              <a:rPr lang="en-US" kern="0" dirty="0"/>
              <a:t>using data mining techniques</a:t>
            </a:r>
          </a:p>
          <a:p>
            <a:pPr marL="0" indent="0">
              <a:buFont typeface="Lucida Grande" charset="0"/>
              <a:buNone/>
            </a:pPr>
            <a:endParaRPr lang="en-US" kern="0" dirty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endParaRPr lang="en-US" kern="0" dirty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endParaRPr lang="en-US" kern="0" dirty="0">
              <a:latin typeface="News706 BT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2517787" y="2946952"/>
            <a:ext cx="1767181" cy="1767181"/>
          </a:xfrm>
          <a:prstGeom prst="ellipse">
            <a:avLst/>
          </a:prstGeom>
          <a:solidFill>
            <a:srgbClr val="23C2BC">
              <a:alpha val="4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8" name="Oval 7"/>
          <p:cNvSpPr/>
          <p:nvPr/>
        </p:nvSpPr>
        <p:spPr bwMode="auto">
          <a:xfrm>
            <a:off x="2902614" y="3331779"/>
            <a:ext cx="997527" cy="997527"/>
          </a:xfrm>
          <a:prstGeom prst="ellipse">
            <a:avLst/>
          </a:prstGeom>
          <a:solidFill>
            <a:srgbClr val="23C2BC">
              <a:alpha val="4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526832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cap="none" dirty="0">
                <a:latin typeface="PFDinTextCompPro-Bold" charset="0"/>
                <a:ea typeface="ヒラギノ角ゴ ProN W3" charset="0"/>
                <a:cs typeface="ヒラギノ角ゴ ProN W3" charset="0"/>
              </a:rPr>
              <a:t>WHO IS A DATA SCIENTIST?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50288" y="565150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/>
          <a:p>
            <a:pPr algn="r">
              <a:lnSpc>
                <a:spcPts val="2304"/>
              </a:lnSpc>
            </a:pPr>
            <a:fld id="{BD5AD749-DAD1-6A4A-A2AA-CB20EAD0AEB7}" type="slidenum">
              <a:rPr lang="en-US"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</a:rPr>
              <a:pPr algn="r">
                <a:lnSpc>
                  <a:spcPts val="2304"/>
                </a:lnSpc>
              </a:pPr>
              <a:t>5</a:t>
            </a:fld>
            <a:endParaRPr lang="en-US" sz="2300" b="1" dirty="0">
              <a:solidFill>
                <a:schemeClr val="tx1"/>
              </a:solidFill>
              <a:latin typeface="+mj-lt"/>
              <a:ea typeface="ＭＳ Ｐゴシック" charset="0"/>
              <a:cs typeface="PFDinTextCompPro-Bold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 bwMode="auto">
          <a:xfrm>
            <a:off x="2448828" y="3485964"/>
            <a:ext cx="1988343" cy="67496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65828" tIns="32914" rIns="65828" bIns="32914" numCol="1" anchor="t" anchorCtr="0" compatLnSpc="1">
            <a:prstTxWarp prst="textNoShape">
              <a:avLst/>
            </a:prstTxWarp>
          </a:bodyPr>
          <a:lstStyle>
            <a:lvl1pPr marL="14605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1pPr>
            <a:lvl2pPr marL="29210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2pPr>
            <a:lvl3pPr marL="43815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3pPr>
            <a:lvl4pPr marL="58420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4pPr>
            <a:lvl5pPr marL="73025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5pPr>
            <a:lvl6pPr marL="1060557" indent="-146284" algn="l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6pPr>
            <a:lvl7pPr marL="1389695" indent="-146284" algn="l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7pPr>
            <a:lvl8pPr marL="1718833" indent="-146284" algn="l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8pPr>
            <a:lvl9pPr marL="2047972" indent="-146284" algn="l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9pPr>
          </a:lstStyle>
          <a:p>
            <a:pPr marL="0" indent="0" algn="ctr">
              <a:buFont typeface="Lucida Grande" charset="0"/>
              <a:buNone/>
            </a:pPr>
            <a:r>
              <a:rPr lang="en-US" sz="1800" b="1" kern="0" dirty="0"/>
              <a:t>Computer Science</a:t>
            </a:r>
          </a:p>
          <a:p>
            <a:pPr marL="0" indent="0">
              <a:buFont typeface="Lucida Grande" charset="0"/>
              <a:buNone/>
            </a:pPr>
            <a:endParaRPr lang="en-US" sz="1800" b="1" kern="0" dirty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endParaRPr lang="en-US" sz="1800" b="1" kern="0" dirty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endParaRPr lang="en-US" sz="1800" b="1" kern="0" dirty="0">
              <a:latin typeface="News706 BT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4278891" y="2573241"/>
            <a:ext cx="2468880" cy="2468880"/>
          </a:xfrm>
          <a:prstGeom prst="ellipse">
            <a:avLst/>
          </a:prstGeom>
          <a:solidFill>
            <a:srgbClr val="FF0054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12" name="Oval 11"/>
          <p:cNvSpPr/>
          <p:nvPr/>
        </p:nvSpPr>
        <p:spPr bwMode="auto">
          <a:xfrm>
            <a:off x="4629741" y="2924091"/>
            <a:ext cx="1767181" cy="1767181"/>
          </a:xfrm>
          <a:prstGeom prst="ellipse">
            <a:avLst/>
          </a:prstGeom>
          <a:solidFill>
            <a:srgbClr val="FF0054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13" name="Oval 12"/>
          <p:cNvSpPr/>
          <p:nvPr/>
        </p:nvSpPr>
        <p:spPr bwMode="auto">
          <a:xfrm>
            <a:off x="5014568" y="3308918"/>
            <a:ext cx="997527" cy="997527"/>
          </a:xfrm>
          <a:prstGeom prst="ellipse">
            <a:avLst/>
          </a:prstGeom>
          <a:solidFill>
            <a:srgbClr val="FF0054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14" name="Subtitle 2"/>
          <p:cNvSpPr txBox="1">
            <a:spLocks/>
          </p:cNvSpPr>
          <p:nvPr/>
        </p:nvSpPr>
        <p:spPr bwMode="auto">
          <a:xfrm>
            <a:off x="4622842" y="3632638"/>
            <a:ext cx="1988343" cy="381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65828" tIns="32914" rIns="65828" bIns="32914" numCol="1" anchor="t" anchorCtr="0" compatLnSpc="1">
            <a:prstTxWarp prst="textNoShape">
              <a:avLst/>
            </a:prstTxWarp>
          </a:bodyPr>
          <a:lstStyle>
            <a:lvl1pPr marL="14605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1pPr>
            <a:lvl2pPr marL="29210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2pPr>
            <a:lvl3pPr marL="43815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3pPr>
            <a:lvl4pPr marL="58420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4pPr>
            <a:lvl5pPr marL="73025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5pPr>
            <a:lvl6pPr marL="1060557" indent="-146284" algn="l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6pPr>
            <a:lvl7pPr marL="1389695" indent="-146284" algn="l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7pPr>
            <a:lvl8pPr marL="1718833" indent="-146284" algn="l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8pPr>
            <a:lvl9pPr marL="2047972" indent="-146284" algn="l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9pPr>
          </a:lstStyle>
          <a:p>
            <a:pPr marL="0" indent="0" algn="ctr">
              <a:buFont typeface="Lucida Grande" charset="0"/>
              <a:buNone/>
            </a:pPr>
            <a:r>
              <a:rPr lang="en-US" sz="1800" b="1" kern="0" dirty="0"/>
              <a:t>Statistics</a:t>
            </a:r>
          </a:p>
          <a:p>
            <a:pPr marL="0" indent="0">
              <a:buFont typeface="Lucida Grande" charset="0"/>
              <a:buNone/>
            </a:pPr>
            <a:endParaRPr lang="en-US" sz="1800" b="1" kern="0" dirty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endParaRPr lang="en-US" sz="1800" b="1" kern="0" dirty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endParaRPr lang="en-US" sz="1800" b="1" kern="0" dirty="0">
              <a:latin typeface="News706 BT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3227217" y="1028700"/>
            <a:ext cx="2468880" cy="2468880"/>
          </a:xfrm>
          <a:prstGeom prst="ellipse">
            <a:avLst/>
          </a:prstGeom>
          <a:solidFill>
            <a:srgbClr val="FBD025">
              <a:alpha val="4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16" name="Oval 15"/>
          <p:cNvSpPr/>
          <p:nvPr/>
        </p:nvSpPr>
        <p:spPr bwMode="auto">
          <a:xfrm>
            <a:off x="3578067" y="1379550"/>
            <a:ext cx="1767181" cy="1767181"/>
          </a:xfrm>
          <a:prstGeom prst="ellipse">
            <a:avLst/>
          </a:prstGeom>
          <a:solidFill>
            <a:srgbClr val="FBD025">
              <a:alpha val="4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17" name="Oval 16"/>
          <p:cNvSpPr/>
          <p:nvPr/>
        </p:nvSpPr>
        <p:spPr bwMode="auto">
          <a:xfrm>
            <a:off x="3962894" y="1764377"/>
            <a:ext cx="997527" cy="997527"/>
          </a:xfrm>
          <a:prstGeom prst="ellipse">
            <a:avLst/>
          </a:prstGeom>
          <a:solidFill>
            <a:srgbClr val="FBD025">
              <a:alpha val="4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18" name="Subtitle 2"/>
          <p:cNvSpPr txBox="1">
            <a:spLocks/>
          </p:cNvSpPr>
          <p:nvPr/>
        </p:nvSpPr>
        <p:spPr bwMode="auto">
          <a:xfrm>
            <a:off x="3533595" y="1943100"/>
            <a:ext cx="1988343" cy="381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65828" tIns="32914" rIns="65828" bIns="32914" numCol="1" anchor="t" anchorCtr="0" compatLnSpc="1">
            <a:prstTxWarp prst="textNoShape">
              <a:avLst/>
            </a:prstTxWarp>
          </a:bodyPr>
          <a:lstStyle>
            <a:lvl1pPr marL="14605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1pPr>
            <a:lvl2pPr marL="29210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2pPr>
            <a:lvl3pPr marL="43815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3pPr>
            <a:lvl4pPr marL="58420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4pPr>
            <a:lvl5pPr marL="73025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5pPr>
            <a:lvl6pPr marL="1060557" indent="-146284" algn="l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6pPr>
            <a:lvl7pPr marL="1389695" indent="-146284" algn="l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7pPr>
            <a:lvl8pPr marL="1718833" indent="-146284" algn="l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8pPr>
            <a:lvl9pPr marL="2047972" indent="-146284" algn="l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9pPr>
          </a:lstStyle>
          <a:p>
            <a:pPr marL="0" indent="0" algn="ctr">
              <a:buFont typeface="Lucida Grande" charset="0"/>
              <a:buNone/>
            </a:pPr>
            <a:r>
              <a:rPr lang="en-US" sz="1800" b="1" kern="0" dirty="0"/>
              <a:t>Problem </a:t>
            </a:r>
          </a:p>
          <a:p>
            <a:pPr marL="0" indent="0" algn="ctr">
              <a:buFont typeface="Lucida Grande" charset="0"/>
              <a:buNone/>
            </a:pPr>
            <a:r>
              <a:rPr lang="en-US" sz="1800" b="1" kern="0" dirty="0"/>
              <a:t>Domain</a:t>
            </a:r>
          </a:p>
          <a:p>
            <a:pPr marL="0" indent="0">
              <a:buFont typeface="Lucida Grande" charset="0"/>
              <a:buNone/>
            </a:pPr>
            <a:endParaRPr lang="en-US" sz="1800" b="1" kern="0" dirty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endParaRPr lang="en-US" sz="1800" b="1" kern="0" dirty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endParaRPr lang="en-US" sz="1800" b="1" kern="0" dirty="0">
              <a:latin typeface="News706 BT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72268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 bwMode="auto">
          <a:xfrm>
            <a:off x="2166937" y="2596102"/>
            <a:ext cx="2468880" cy="2468880"/>
          </a:xfrm>
          <a:prstGeom prst="ellipse">
            <a:avLst/>
          </a:prstGeom>
          <a:solidFill>
            <a:srgbClr val="23C2BC">
              <a:alpha val="4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6" name="Subtitle 2"/>
          <p:cNvSpPr txBox="1">
            <a:spLocks/>
          </p:cNvSpPr>
          <p:nvPr/>
        </p:nvSpPr>
        <p:spPr bwMode="auto">
          <a:xfrm>
            <a:off x="414337" y="1181100"/>
            <a:ext cx="2812880" cy="139214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65828" tIns="32914" rIns="65828" bIns="32914" numCol="1" anchor="t" anchorCtr="0" compatLnSpc="1">
            <a:prstTxWarp prst="textNoShape">
              <a:avLst/>
            </a:prstTxWarp>
          </a:bodyPr>
          <a:lstStyle>
            <a:lvl1pPr marL="14605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1pPr>
            <a:lvl2pPr marL="29210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2pPr>
            <a:lvl3pPr marL="43815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3pPr>
            <a:lvl4pPr marL="58420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4pPr>
            <a:lvl5pPr marL="73025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5pPr>
            <a:lvl6pPr marL="1060557" indent="-146284" algn="l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6pPr>
            <a:lvl7pPr marL="1389695" indent="-146284" algn="l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7pPr>
            <a:lvl8pPr marL="1718833" indent="-146284" algn="l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8pPr>
            <a:lvl9pPr marL="2047972" indent="-146284" algn="l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9pPr>
          </a:lstStyle>
          <a:p>
            <a:pPr marL="0" indent="0">
              <a:buFont typeface="Lucida Grande" charset="0"/>
              <a:buNone/>
            </a:pPr>
            <a:r>
              <a:rPr lang="en-US" kern="0" dirty="0"/>
              <a:t>Data Scientists solve </a:t>
            </a:r>
          </a:p>
          <a:p>
            <a:pPr marL="0" indent="0">
              <a:buFont typeface="Lucida Grande" charset="0"/>
              <a:buNone/>
            </a:pPr>
            <a:r>
              <a:rPr lang="en-US" kern="0" dirty="0"/>
              <a:t>complex problems</a:t>
            </a:r>
          </a:p>
          <a:p>
            <a:pPr marL="0" indent="0">
              <a:buFont typeface="Lucida Grande" charset="0"/>
              <a:buNone/>
            </a:pPr>
            <a:r>
              <a:rPr lang="en-US" kern="0" dirty="0"/>
              <a:t>using data mining techniques</a:t>
            </a:r>
          </a:p>
          <a:p>
            <a:pPr marL="0" indent="0">
              <a:buFont typeface="Lucida Grande" charset="0"/>
              <a:buNone/>
            </a:pPr>
            <a:endParaRPr lang="en-US" kern="0" dirty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endParaRPr lang="en-US" kern="0" dirty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endParaRPr lang="en-US" kern="0" dirty="0">
              <a:latin typeface="News706 BT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2517787" y="2946952"/>
            <a:ext cx="1767181" cy="1767181"/>
          </a:xfrm>
          <a:prstGeom prst="ellipse">
            <a:avLst/>
          </a:prstGeom>
          <a:solidFill>
            <a:srgbClr val="23C2BC">
              <a:alpha val="4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8" name="Oval 7"/>
          <p:cNvSpPr/>
          <p:nvPr/>
        </p:nvSpPr>
        <p:spPr bwMode="auto">
          <a:xfrm>
            <a:off x="2902614" y="3331779"/>
            <a:ext cx="997527" cy="997527"/>
          </a:xfrm>
          <a:prstGeom prst="ellipse">
            <a:avLst/>
          </a:prstGeom>
          <a:solidFill>
            <a:srgbClr val="23C2BC">
              <a:alpha val="4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526832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cap="none" dirty="0">
                <a:latin typeface="PFDinTextCompPro-Bold" charset="0"/>
                <a:ea typeface="ヒラギノ角ゴ ProN W3" charset="0"/>
                <a:cs typeface="ヒラギノ角ゴ ProN W3" charset="0"/>
              </a:rPr>
              <a:t>WHO IS A DATA SCIENTIST?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50288" y="565150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/>
          <a:p>
            <a:pPr algn="r">
              <a:lnSpc>
                <a:spcPts val="2304"/>
              </a:lnSpc>
            </a:pPr>
            <a:fld id="{BD5AD749-DAD1-6A4A-A2AA-CB20EAD0AEB7}" type="slidenum">
              <a:rPr lang="en-US"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</a:rPr>
              <a:pPr algn="r">
                <a:lnSpc>
                  <a:spcPts val="2304"/>
                </a:lnSpc>
              </a:pPr>
              <a:t>6</a:t>
            </a:fld>
            <a:endParaRPr lang="en-US" sz="2300" b="1" dirty="0">
              <a:solidFill>
                <a:schemeClr val="tx1"/>
              </a:solidFill>
              <a:latin typeface="+mj-lt"/>
              <a:ea typeface="ＭＳ Ｐゴシック" charset="0"/>
              <a:cs typeface="PFDinTextCompPro-Bold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 bwMode="auto">
          <a:xfrm>
            <a:off x="2448828" y="3485964"/>
            <a:ext cx="1988343" cy="67496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65828" tIns="32914" rIns="65828" bIns="32914" numCol="1" anchor="t" anchorCtr="0" compatLnSpc="1">
            <a:prstTxWarp prst="textNoShape">
              <a:avLst/>
            </a:prstTxWarp>
          </a:bodyPr>
          <a:lstStyle>
            <a:lvl1pPr marL="14605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1pPr>
            <a:lvl2pPr marL="29210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2pPr>
            <a:lvl3pPr marL="43815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3pPr>
            <a:lvl4pPr marL="58420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4pPr>
            <a:lvl5pPr marL="73025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5pPr>
            <a:lvl6pPr marL="1060557" indent="-146284" algn="l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6pPr>
            <a:lvl7pPr marL="1389695" indent="-146284" algn="l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7pPr>
            <a:lvl8pPr marL="1718833" indent="-146284" algn="l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8pPr>
            <a:lvl9pPr marL="2047972" indent="-146284" algn="l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9pPr>
          </a:lstStyle>
          <a:p>
            <a:pPr marL="0" indent="0" algn="ctr">
              <a:buFont typeface="Lucida Grande" charset="0"/>
              <a:buNone/>
            </a:pPr>
            <a:r>
              <a:rPr lang="en-US" sz="1800" b="1" kern="0" dirty="0"/>
              <a:t>Computer Science</a:t>
            </a:r>
          </a:p>
          <a:p>
            <a:pPr marL="0" indent="0">
              <a:buFont typeface="Lucida Grande" charset="0"/>
              <a:buNone/>
            </a:pPr>
            <a:endParaRPr lang="en-US" sz="1800" b="1" kern="0" dirty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endParaRPr lang="en-US" sz="1800" b="1" kern="0" dirty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endParaRPr lang="en-US" sz="1800" b="1" kern="0" dirty="0">
              <a:latin typeface="News706 BT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4278891" y="2573241"/>
            <a:ext cx="2468880" cy="2468880"/>
          </a:xfrm>
          <a:prstGeom prst="ellipse">
            <a:avLst/>
          </a:prstGeom>
          <a:solidFill>
            <a:srgbClr val="FF0054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12" name="Oval 11"/>
          <p:cNvSpPr/>
          <p:nvPr/>
        </p:nvSpPr>
        <p:spPr bwMode="auto">
          <a:xfrm>
            <a:off x="4629741" y="2924091"/>
            <a:ext cx="1767181" cy="1767181"/>
          </a:xfrm>
          <a:prstGeom prst="ellipse">
            <a:avLst/>
          </a:prstGeom>
          <a:solidFill>
            <a:srgbClr val="FF0054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13" name="Oval 12"/>
          <p:cNvSpPr/>
          <p:nvPr/>
        </p:nvSpPr>
        <p:spPr bwMode="auto">
          <a:xfrm>
            <a:off x="5014568" y="3308918"/>
            <a:ext cx="997527" cy="997527"/>
          </a:xfrm>
          <a:prstGeom prst="ellipse">
            <a:avLst/>
          </a:prstGeom>
          <a:solidFill>
            <a:srgbClr val="FF0054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14" name="Subtitle 2"/>
          <p:cNvSpPr txBox="1">
            <a:spLocks/>
          </p:cNvSpPr>
          <p:nvPr/>
        </p:nvSpPr>
        <p:spPr bwMode="auto">
          <a:xfrm>
            <a:off x="4622842" y="3632638"/>
            <a:ext cx="1988343" cy="381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65828" tIns="32914" rIns="65828" bIns="32914" numCol="1" anchor="t" anchorCtr="0" compatLnSpc="1">
            <a:prstTxWarp prst="textNoShape">
              <a:avLst/>
            </a:prstTxWarp>
          </a:bodyPr>
          <a:lstStyle>
            <a:lvl1pPr marL="14605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1pPr>
            <a:lvl2pPr marL="29210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2pPr>
            <a:lvl3pPr marL="43815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3pPr>
            <a:lvl4pPr marL="58420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4pPr>
            <a:lvl5pPr marL="73025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5pPr>
            <a:lvl6pPr marL="1060557" indent="-146284" algn="l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6pPr>
            <a:lvl7pPr marL="1389695" indent="-146284" algn="l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7pPr>
            <a:lvl8pPr marL="1718833" indent="-146284" algn="l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8pPr>
            <a:lvl9pPr marL="2047972" indent="-146284" algn="l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9pPr>
          </a:lstStyle>
          <a:p>
            <a:pPr marL="0" indent="0" algn="ctr">
              <a:buFont typeface="Lucida Grande" charset="0"/>
              <a:buNone/>
            </a:pPr>
            <a:r>
              <a:rPr lang="en-US" sz="1800" b="1" kern="0" dirty="0"/>
              <a:t>Statistics</a:t>
            </a:r>
          </a:p>
          <a:p>
            <a:pPr marL="0" indent="0">
              <a:buFont typeface="Lucida Grande" charset="0"/>
              <a:buNone/>
            </a:pPr>
            <a:endParaRPr lang="en-US" sz="1800" b="1" kern="0" dirty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endParaRPr lang="en-US" sz="1800" b="1" kern="0" dirty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endParaRPr lang="en-US" sz="1800" b="1" kern="0" dirty="0">
              <a:latin typeface="News706 BT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3227217" y="1028700"/>
            <a:ext cx="2468880" cy="2468880"/>
          </a:xfrm>
          <a:prstGeom prst="ellipse">
            <a:avLst/>
          </a:prstGeom>
          <a:solidFill>
            <a:srgbClr val="FBD025">
              <a:alpha val="4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16" name="Oval 15"/>
          <p:cNvSpPr/>
          <p:nvPr/>
        </p:nvSpPr>
        <p:spPr bwMode="auto">
          <a:xfrm>
            <a:off x="3578067" y="1379550"/>
            <a:ext cx="1767181" cy="1767181"/>
          </a:xfrm>
          <a:prstGeom prst="ellipse">
            <a:avLst/>
          </a:prstGeom>
          <a:solidFill>
            <a:srgbClr val="FBD025">
              <a:alpha val="4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17" name="Oval 16"/>
          <p:cNvSpPr/>
          <p:nvPr/>
        </p:nvSpPr>
        <p:spPr bwMode="auto">
          <a:xfrm>
            <a:off x="3962894" y="1764377"/>
            <a:ext cx="997527" cy="997527"/>
          </a:xfrm>
          <a:prstGeom prst="ellipse">
            <a:avLst/>
          </a:prstGeom>
          <a:solidFill>
            <a:srgbClr val="FBD025">
              <a:alpha val="4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18" name="Subtitle 2"/>
          <p:cNvSpPr txBox="1">
            <a:spLocks/>
          </p:cNvSpPr>
          <p:nvPr/>
        </p:nvSpPr>
        <p:spPr bwMode="auto">
          <a:xfrm>
            <a:off x="3533595" y="1943100"/>
            <a:ext cx="1988343" cy="381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65828" tIns="32914" rIns="65828" bIns="32914" numCol="1" anchor="t" anchorCtr="0" compatLnSpc="1">
            <a:prstTxWarp prst="textNoShape">
              <a:avLst/>
            </a:prstTxWarp>
          </a:bodyPr>
          <a:lstStyle>
            <a:lvl1pPr marL="14605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1pPr>
            <a:lvl2pPr marL="29210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2pPr>
            <a:lvl3pPr marL="43815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3pPr>
            <a:lvl4pPr marL="58420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4pPr>
            <a:lvl5pPr marL="73025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5pPr>
            <a:lvl6pPr marL="1060557" indent="-146284" algn="l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6pPr>
            <a:lvl7pPr marL="1389695" indent="-146284" algn="l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7pPr>
            <a:lvl8pPr marL="1718833" indent="-146284" algn="l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8pPr>
            <a:lvl9pPr marL="2047972" indent="-146284" algn="l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9pPr>
          </a:lstStyle>
          <a:p>
            <a:pPr marL="0" indent="0" algn="ctr">
              <a:buFont typeface="Lucida Grande" charset="0"/>
              <a:buNone/>
            </a:pPr>
            <a:r>
              <a:rPr lang="en-US" sz="1800" b="1" kern="0" dirty="0"/>
              <a:t>Problem </a:t>
            </a:r>
          </a:p>
          <a:p>
            <a:pPr marL="0" indent="0" algn="ctr">
              <a:buFont typeface="Lucida Grande" charset="0"/>
              <a:buNone/>
            </a:pPr>
            <a:r>
              <a:rPr lang="en-US" sz="1800" b="1" kern="0" dirty="0"/>
              <a:t>Domain</a:t>
            </a:r>
          </a:p>
          <a:p>
            <a:pPr marL="0" indent="0">
              <a:buFont typeface="Lucida Grande" charset="0"/>
              <a:buNone/>
            </a:pPr>
            <a:endParaRPr lang="en-US" sz="1800" b="1" kern="0" dirty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endParaRPr lang="en-US" sz="1800" b="1" kern="0" dirty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endParaRPr lang="en-US" sz="1800" b="1" kern="0" dirty="0">
              <a:latin typeface="News706 BT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19" name="Subtitle 2"/>
          <p:cNvSpPr txBox="1">
            <a:spLocks/>
          </p:cNvSpPr>
          <p:nvPr/>
        </p:nvSpPr>
        <p:spPr bwMode="auto">
          <a:xfrm>
            <a:off x="6129337" y="1032162"/>
            <a:ext cx="2812880" cy="139214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65828" tIns="32914" rIns="65828" bIns="32914" numCol="1" anchor="t" anchorCtr="0" compatLnSpc="1">
            <a:prstTxWarp prst="textNoShape">
              <a:avLst/>
            </a:prstTxWarp>
          </a:bodyPr>
          <a:lstStyle>
            <a:lvl1pPr marL="14605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1pPr>
            <a:lvl2pPr marL="29210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2pPr>
            <a:lvl3pPr marL="43815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3pPr>
            <a:lvl4pPr marL="58420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4pPr>
            <a:lvl5pPr marL="73025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5pPr>
            <a:lvl6pPr marL="1060557" indent="-146284" algn="l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6pPr>
            <a:lvl7pPr marL="1389695" indent="-146284" algn="l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7pPr>
            <a:lvl8pPr marL="1718833" indent="-146284" algn="l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8pPr>
            <a:lvl9pPr marL="2047972" indent="-146284" algn="l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9pPr>
          </a:lstStyle>
          <a:p>
            <a:pPr marL="0" indent="0">
              <a:buFont typeface="Lucida Grande" charset="0"/>
              <a:buNone/>
            </a:pPr>
            <a:r>
              <a:rPr lang="en-US" kern="0" dirty="0"/>
              <a:t>Wide variance in terms of skillsets: many job descriptions are more appropriate for a team of data scientists</a:t>
            </a:r>
            <a:endParaRPr lang="en-US" kern="0" dirty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endParaRPr lang="en-US" kern="0" dirty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endParaRPr lang="en-US" kern="0" dirty="0">
              <a:latin typeface="News706 BT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72268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1485900"/>
            <a:ext cx="8426450" cy="3581400"/>
          </a:xfrm>
        </p:spPr>
        <p:txBody>
          <a:bodyPr/>
          <a:lstStyle/>
          <a:p>
            <a:pPr>
              <a:defRPr/>
            </a:pPr>
            <a:r>
              <a:rPr lang="en-US" sz="8000" dirty="0"/>
              <a:t>How Data Scientists Add Value</a:t>
            </a:r>
            <a:br>
              <a:rPr lang="en-US" sz="8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endParaRPr lang="en-US" sz="75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50288" y="565150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ts val="2304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F4A1B40-4074-4A43-A415-862C3E2C2127}" type="slidenum">
              <a:rPr kumimoji="0" lang="en-US" sz="23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FDinTextCompPro-Bold"/>
                <a:ea typeface="ＭＳ Ｐゴシック" charset="0"/>
                <a:cs typeface="PFDinTextCompPro-Bold" charset="0"/>
                <a:sym typeface="PFDinTextCompPro-Bold" charset="0"/>
              </a:rPr>
              <a:pPr marL="0" marR="0" lvl="0" indent="0" algn="r" defTabSz="914400" rtl="0" eaLnBrk="1" fontAlgn="base" latinLnBrk="0" hangingPunct="1">
                <a:lnSpc>
                  <a:spcPts val="2304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23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FDinTextCompPro-Bold"/>
              <a:ea typeface="ＭＳ Ｐゴシック" charset="0"/>
              <a:cs typeface="PFDinTextCompPro-Bold" charset="0"/>
              <a:sym typeface="PFDinTextCompPro-Bold" charset="0"/>
            </a:endParaRP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526832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cap="none" dirty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</a:p>
        </p:txBody>
      </p:sp>
    </p:spTree>
    <p:extLst>
      <p:ext uri="{BB962C8B-B14F-4D97-AF65-F5344CB8AC3E}">
        <p14:creationId xmlns:p14="http://schemas.microsoft.com/office/powerpoint/2010/main" val="345079285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526832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HOW DATA SCIENTISTS ADD VALUE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7900" y="2590800"/>
            <a:ext cx="2311400" cy="76200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8650288" y="565150"/>
            <a:ext cx="254000" cy="311150"/>
          </a:xfrm>
        </p:spPr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 bwMode="auto">
          <a:xfrm>
            <a:off x="414337" y="1028700"/>
            <a:ext cx="8534400" cy="3505201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Data mining techniques generally add value by doing one of four things:</a:t>
            </a:r>
          </a:p>
          <a:p>
            <a:pPr marL="457200" indent="-457200">
              <a:lnSpc>
                <a:spcPct val="150000"/>
              </a:lnSpc>
              <a:buSzPct val="100000"/>
              <a:buAutoNum type="arabicParenR"/>
            </a:pPr>
            <a:r>
              <a:rPr lang="en-US" dirty="0"/>
              <a:t>Predicting the bad</a:t>
            </a:r>
          </a:p>
          <a:p>
            <a:pPr marL="457200" indent="-457200">
              <a:lnSpc>
                <a:spcPct val="150000"/>
              </a:lnSpc>
              <a:buSzPct val="100000"/>
              <a:buFont typeface="Lucida Grande"/>
              <a:buAutoNum type="arabicParenR"/>
            </a:pPr>
            <a:r>
              <a:rPr lang="en-US" dirty="0"/>
              <a:t>Identifying the good</a:t>
            </a:r>
          </a:p>
          <a:p>
            <a:pPr marL="457200" indent="-457200">
              <a:lnSpc>
                <a:spcPct val="150000"/>
              </a:lnSpc>
              <a:buSzPct val="100000"/>
              <a:buFont typeface="Lucida Grande"/>
              <a:buAutoNum type="arabicParenR"/>
            </a:pPr>
            <a:r>
              <a:rPr lang="en-US" dirty="0"/>
              <a:t>Automating existing processes</a:t>
            </a:r>
          </a:p>
          <a:p>
            <a:pPr marL="457200" indent="-457200">
              <a:lnSpc>
                <a:spcPct val="150000"/>
              </a:lnSpc>
              <a:buSzPct val="100000"/>
              <a:buFont typeface="Lucida Grande"/>
              <a:buAutoNum type="arabicParenR"/>
            </a:pPr>
            <a:r>
              <a:rPr lang="en-US" dirty="0"/>
              <a:t>Identifying patterns in data</a:t>
            </a:r>
          </a:p>
          <a:p>
            <a:pPr marL="457200" indent="-457200">
              <a:lnSpc>
                <a:spcPct val="150000"/>
              </a:lnSpc>
              <a:buSzPct val="100000"/>
              <a:buFont typeface="Lucida Grande"/>
              <a:buAutoNum type="arabicParenR"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Data scientists can be found within many fields: let’s look at some additional examples to motivate this course.</a:t>
            </a:r>
          </a:p>
        </p:txBody>
      </p:sp>
      <p:sp>
        <p:nvSpPr>
          <p:cNvPr id="7" name="Rectangle 6"/>
          <p:cNvSpPr/>
          <p:nvPr/>
        </p:nvSpPr>
        <p:spPr>
          <a:xfrm>
            <a:off x="414337" y="4762500"/>
            <a:ext cx="7537107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100" b="1" dirty="0"/>
              <a:t>Source:  </a:t>
            </a:r>
            <a:r>
              <a:rPr lang="en-US" sz="1100" dirty="0"/>
              <a:t>https://www.youtube.com/watch?v=fPzmnRj671Y</a:t>
            </a:r>
          </a:p>
        </p:txBody>
      </p:sp>
    </p:spTree>
    <p:extLst>
      <p:ext uri="{BB962C8B-B14F-4D97-AF65-F5344CB8AC3E}">
        <p14:creationId xmlns:p14="http://schemas.microsoft.com/office/powerpoint/2010/main" val="1051720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526832"/>
            <a:ext cx="7772400" cy="4572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Example #1: Predicting Neonatal Infection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7900" y="2590800"/>
            <a:ext cx="2311400" cy="76200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8650288" y="565150"/>
            <a:ext cx="254000" cy="311150"/>
          </a:xfrm>
        </p:spPr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 bwMode="auto">
          <a:xfrm>
            <a:off x="414337" y="1181100"/>
            <a:ext cx="8305800" cy="35814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32914" rIns="65828" bIns="32914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b="1" dirty="0">
              <a:sym typeface="Gill Sans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ym typeface="Gill Sans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ym typeface="Gill Sans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 bwMode="auto">
          <a:xfrm>
            <a:off x="566736" y="1104901"/>
            <a:ext cx="5872668" cy="2057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32914" rIns="65828" bIns="32914" numCol="1" anchor="t" anchorCtr="0" compatLnSpc="1">
            <a:prstTxWarp prst="textNoShape">
              <a:avLst/>
            </a:prstTxWarp>
          </a:bodyPr>
          <a:lstStyle>
            <a:lvl1pPr marL="174625" indent="-174625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/>
              <a:buChar char="‣"/>
              <a:defRPr sz="20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1pPr>
            <a:lvl2pPr marL="329138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2pPr>
            <a:lvl3pPr marL="658277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3pPr>
            <a:lvl4pPr marL="987415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4pPr>
            <a:lvl5pPr marL="1316553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5pPr>
            <a:lvl6pPr marL="1645691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6pPr>
            <a:lvl7pPr marL="1974830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7pPr>
            <a:lvl8pPr marL="2303968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8pPr>
            <a:lvl9pPr marL="2633106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9pPr>
          </a:lstStyle>
          <a:p>
            <a:pPr marL="0" indent="0">
              <a:lnSpc>
                <a:spcPct val="100000"/>
              </a:lnSpc>
              <a:buFont typeface="Lucida Grande"/>
              <a:buNone/>
            </a:pPr>
            <a:r>
              <a:rPr lang="en-US" b="1" kern="0" dirty="0"/>
              <a:t>Problem:</a:t>
            </a:r>
            <a:r>
              <a:rPr lang="en-US" kern="0" dirty="0"/>
              <a:t> Children born prematurely are at high risk of developing infections, many of which are not detected until after the baby is sick</a:t>
            </a:r>
          </a:p>
          <a:p>
            <a:pPr marL="0" indent="0">
              <a:lnSpc>
                <a:spcPct val="100000"/>
              </a:lnSpc>
              <a:buFont typeface="Lucida Grande"/>
              <a:buNone/>
            </a:pPr>
            <a:endParaRPr lang="en-US" kern="0" dirty="0"/>
          </a:p>
          <a:p>
            <a:pPr marL="0" indent="0">
              <a:lnSpc>
                <a:spcPct val="100000"/>
              </a:lnSpc>
              <a:buFont typeface="Lucida Grande"/>
              <a:buNone/>
            </a:pPr>
            <a:r>
              <a:rPr lang="en-US" b="1" kern="0" dirty="0"/>
              <a:t>Goal: </a:t>
            </a:r>
            <a:r>
              <a:rPr lang="en-US" kern="0" dirty="0"/>
              <a:t>Detect subtle patterns in the data that predicts infection before it occurs</a:t>
            </a:r>
          </a:p>
        </p:txBody>
      </p:sp>
      <p:sp>
        <p:nvSpPr>
          <p:cNvPr id="3" name="Rectangle 2"/>
          <p:cNvSpPr/>
          <p:nvPr/>
        </p:nvSpPr>
        <p:spPr>
          <a:xfrm>
            <a:off x="566736" y="3086100"/>
            <a:ext cx="8167853" cy="7078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32914" rIns="65828" bIns="32914" numCol="1" anchor="t" anchorCtr="0" compatLnSpc="1">
            <a:prstTxWarp prst="textNoShape">
              <a:avLst/>
            </a:prstTxWarp>
          </a:bodyPr>
          <a:lstStyle/>
          <a:p>
            <a:pPr algn="l" eaLnBrk="0" hangingPunct="0">
              <a:buSzPct val="69000"/>
            </a:pPr>
            <a:r>
              <a:rPr lang="en-US" sz="2000" b="1" kern="0" dirty="0"/>
              <a:t>Data: </a:t>
            </a:r>
            <a:r>
              <a:rPr lang="en-US" sz="2000" kern="0" dirty="0"/>
              <a:t>16 vital signs such as heart rate, respiration rate, blood pressure, etc…</a:t>
            </a:r>
          </a:p>
          <a:p>
            <a:pPr algn="l" eaLnBrk="0" hangingPunct="0">
              <a:buSzPct val="69000"/>
              <a:buFont typeface="Lucida Grande"/>
              <a:buNone/>
            </a:pPr>
            <a:endParaRPr lang="en-US" sz="2000" b="1" kern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eaLnBrk="0" hangingPunct="0">
              <a:buSzPct val="69000"/>
              <a:buFont typeface="Lucida Grande"/>
              <a:buNone/>
            </a:pPr>
            <a:r>
              <a:rPr lang="en-US" sz="2000" b="1" kern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Impact: </a:t>
            </a:r>
            <a:r>
              <a:rPr lang="en-US" sz="2000" kern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 is able to predict the onset of infection 24 hours before the traditional symptoms of infection appear</a:t>
            </a:r>
          </a:p>
        </p:txBody>
      </p:sp>
      <p:sp>
        <p:nvSpPr>
          <p:cNvPr id="5" name="Rectangle 4"/>
          <p:cNvSpPr/>
          <p:nvPr/>
        </p:nvSpPr>
        <p:spPr>
          <a:xfrm>
            <a:off x="490537" y="4788058"/>
            <a:ext cx="71654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b="1" dirty="0"/>
              <a:t>Image</a:t>
            </a:r>
            <a:r>
              <a:rPr lang="en-US" sz="1000" dirty="0"/>
              <a:t>: http://www.babycaretips4u.com/wp-content/uploads/2014/03/premature-baby.jpg</a:t>
            </a:r>
          </a:p>
          <a:p>
            <a:pPr algn="l"/>
            <a:r>
              <a:rPr lang="en-US" sz="1000" b="1" dirty="0"/>
              <a:t>Case Study</a:t>
            </a:r>
            <a:r>
              <a:rPr lang="en-US" sz="1000" dirty="0"/>
              <a:t>: http://www.amazon.com/Big-Data-Revolution-Transform-Think/dp/0544002695</a:t>
            </a:r>
          </a:p>
        </p:txBody>
      </p:sp>
      <p:pic>
        <p:nvPicPr>
          <p:cNvPr id="3078" name="Picture 6" descr="http://www.babycaretips4u.com/wp-content/uploads/2014/03/premature-bab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404" y="1181100"/>
            <a:ext cx="2433133" cy="178906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720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General Assembly">
    <a:dk1>
      <a:srgbClr val="000000"/>
    </a:dk1>
    <a:lt1>
      <a:srgbClr val="FFFFFF"/>
    </a:lt1>
    <a:dk2>
      <a:srgbClr val="000000"/>
    </a:dk2>
    <a:lt2>
      <a:srgbClr val="808080"/>
    </a:lt2>
    <a:accent1>
      <a:srgbClr val="650A34"/>
    </a:accent1>
    <a:accent2>
      <a:srgbClr val="ED203B"/>
    </a:accent2>
    <a:accent3>
      <a:srgbClr val="FF9DB6"/>
    </a:accent3>
    <a:accent4>
      <a:srgbClr val="FFD707"/>
    </a:accent4>
    <a:accent5>
      <a:srgbClr val="78E6D2"/>
    </a:accent5>
    <a:accent6>
      <a:srgbClr val="23C2BC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9598</TotalTime>
  <Pages>0</Pages>
  <Words>777</Words>
  <Characters>0</Characters>
  <Application>Microsoft Office PowerPoint</Application>
  <PresentationFormat>Произвольный</PresentationFormat>
  <Lines>0</Lines>
  <Paragraphs>158</Paragraphs>
  <Slides>17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11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17</vt:i4>
      </vt:variant>
    </vt:vector>
  </HeadingPairs>
  <TitlesOfParts>
    <vt:vector size="31" baseType="lpstr">
      <vt:lpstr>MS PGothic</vt:lpstr>
      <vt:lpstr>Arial</vt:lpstr>
      <vt:lpstr>Calibri</vt:lpstr>
      <vt:lpstr>Gill Sans</vt:lpstr>
      <vt:lpstr>Lucida Grande</vt:lpstr>
      <vt:lpstr>News706 BT</vt:lpstr>
      <vt:lpstr>PFDinTextCompPro-Bold</vt:lpstr>
      <vt:lpstr>Segoe</vt:lpstr>
      <vt:lpstr>Wingdings</vt:lpstr>
      <vt:lpstr>ヒラギノ角ゴ ProN W3</vt:lpstr>
      <vt:lpstr>ヒラギノ角ゴ ProN W6</vt:lpstr>
      <vt:lpstr>GA_Instructor_Template_Deck</vt:lpstr>
      <vt:lpstr>Agenda</vt:lpstr>
      <vt:lpstr>1_Agenda</vt:lpstr>
      <vt:lpstr>DATA SCIENCE  Intro to  Data Science</vt:lpstr>
      <vt:lpstr> 0.   who Is A Data Scientist? I.    How Data Scientists Add Value II.   the Data Mining Workflow </vt:lpstr>
      <vt:lpstr>who Is A Data Scientist? </vt:lpstr>
      <vt:lpstr>Презентация PowerPoint</vt:lpstr>
      <vt:lpstr>Презентация PowerPoint</vt:lpstr>
      <vt:lpstr>Презентация PowerPoint</vt:lpstr>
      <vt:lpstr>How Data Scientists Add Value </vt:lpstr>
      <vt:lpstr>Презентация PowerPoint</vt:lpstr>
      <vt:lpstr>Презентация PowerPoint</vt:lpstr>
      <vt:lpstr>Презентация PowerPoint</vt:lpstr>
      <vt:lpstr>the data Mining workflow</vt:lpstr>
      <vt:lpstr>Презентация PowerPoint</vt:lpstr>
      <vt:lpstr>0. Define the  Problem /  Question</vt:lpstr>
      <vt:lpstr>I. IDENTIFY AND  COLLECT DATA</vt:lpstr>
      <vt:lpstr>II. EXPLORE AND  PREPARE DATA</vt:lpstr>
      <vt:lpstr>III. BUILD AND EVALUATE Models</vt:lpstr>
      <vt:lpstr>IV. COMMUNICATE 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Ctoisadmin</cp:lastModifiedBy>
  <cp:revision>601</cp:revision>
  <dcterms:modified xsi:type="dcterms:W3CDTF">2018-05-10T07:59:51Z</dcterms:modified>
</cp:coreProperties>
</file>