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8" r:id="rId4"/>
  </p:sldMasterIdLst>
  <p:notesMasterIdLst>
    <p:notesMasterId r:id="rId23"/>
  </p:notesMasterIdLst>
  <p:sldIdLst>
    <p:sldId id="271" r:id="rId5"/>
    <p:sldId id="272" r:id="rId6"/>
    <p:sldId id="274" r:id="rId7"/>
    <p:sldId id="286" r:id="rId8"/>
    <p:sldId id="287" r:id="rId9"/>
    <p:sldId id="288" r:id="rId10"/>
    <p:sldId id="289" r:id="rId11"/>
    <p:sldId id="290" r:id="rId12"/>
    <p:sldId id="296" r:id="rId13"/>
    <p:sldId id="297" r:id="rId14"/>
    <p:sldId id="295" r:id="rId15"/>
    <p:sldId id="291" r:id="rId16"/>
    <p:sldId id="292" r:id="rId17"/>
    <p:sldId id="298" r:id="rId18"/>
    <p:sldId id="293" r:id="rId19"/>
    <p:sldId id="294" r:id="rId20"/>
    <p:sldId id="285" r:id="rId21"/>
    <p:sldId id="267" r:id="rId22"/>
  </p:sldIdLst>
  <p:sldSz cx="12192000" cy="6858000"/>
  <p:notesSz cx="6858000" cy="9144000"/>
  <p:embeddedFontLst>
    <p:embeddedFont>
      <p:font typeface="HSE Sans" panose="02000000000000000000" pitchFamily="2" charset="0"/>
      <p:regular r:id="rId24"/>
      <p:bold r:id="rId25"/>
      <p:italic r:id="rId26"/>
    </p:embeddedFont>
  </p:embeddedFontLst>
  <p:defaultTextStyle>
    <a:defPPr>
      <a:defRPr lang="en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25" userDrawn="1">
          <p15:clr>
            <a:srgbClr val="A4A3A4"/>
          </p15:clr>
        </p15:guide>
        <p15:guide id="4" pos="1209" userDrawn="1">
          <p15:clr>
            <a:srgbClr val="A4A3A4"/>
          </p15:clr>
        </p15:guide>
        <p15:guide id="5" pos="2955" userDrawn="1">
          <p15:clr>
            <a:srgbClr val="A4A3A4"/>
          </p15:clr>
        </p15:guide>
        <p15:guide id="6" pos="2071" userDrawn="1">
          <p15:clr>
            <a:srgbClr val="A4A3A4"/>
          </p15:clr>
        </p15:guide>
        <p15:guide id="9" pos="3840" userDrawn="1">
          <p15:clr>
            <a:srgbClr val="A4A3A4"/>
          </p15:clr>
        </p15:guide>
        <p15:guide id="10" pos="4702" userDrawn="1">
          <p15:clr>
            <a:srgbClr val="A4A3A4"/>
          </p15:clr>
        </p15:guide>
        <p15:guide id="11" pos="5586" userDrawn="1">
          <p15:clr>
            <a:srgbClr val="A4A3A4"/>
          </p15:clr>
        </p15:guide>
        <p15:guide id="12" pos="7333" userDrawn="1">
          <p15:clr>
            <a:srgbClr val="A4A3A4"/>
          </p15:clr>
        </p15:guide>
        <p15:guide id="13" orient="horz" pos="3952" userDrawn="1">
          <p15:clr>
            <a:srgbClr val="A4A3A4"/>
          </p15:clr>
        </p15:guide>
        <p15:guide id="15" pos="6471" userDrawn="1">
          <p15:clr>
            <a:srgbClr val="A4A3A4"/>
          </p15:clr>
        </p15:guide>
        <p15:guide id="16" orient="horz" pos="91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утьков Юрий Юрьевич" initials="КЮЮ" lastIdx="4" clrIdx="0">
    <p:extLst>
      <p:ext uri="{19B8F6BF-5375-455C-9EA6-DF929625EA0E}">
        <p15:presenceInfo xmlns:p15="http://schemas.microsoft.com/office/powerpoint/2012/main" userId="S::ykutkov@hse.ru::45dbd1ed-eea1-4925-9fa4-5001421b49d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17D"/>
    <a:srgbClr val="F6C3C3"/>
    <a:srgbClr val="FFDD91"/>
    <a:srgbClr val="13A1D7"/>
    <a:srgbClr val="D8EBB5"/>
    <a:srgbClr val="029C63"/>
    <a:srgbClr val="96628C"/>
    <a:srgbClr val="11A0D7"/>
    <a:srgbClr val="E61F3D"/>
    <a:srgbClr val="CD5A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517"/>
    <p:restoredTop sz="96296"/>
  </p:normalViewPr>
  <p:slideViewPr>
    <p:cSldViewPr snapToGrid="0" snapToObjects="1">
      <p:cViewPr>
        <p:scale>
          <a:sx n="114" d="100"/>
          <a:sy n="114" d="100"/>
        </p:scale>
        <p:origin x="-16" y="144"/>
      </p:cViewPr>
      <p:guideLst>
        <p:guide pos="325"/>
        <p:guide pos="1209"/>
        <p:guide pos="2955"/>
        <p:guide pos="2071"/>
        <p:guide pos="3840"/>
        <p:guide pos="4702"/>
        <p:guide pos="5586"/>
        <p:guide pos="7333"/>
        <p:guide orient="horz" pos="3952"/>
        <p:guide pos="6471"/>
        <p:guide orient="horz" pos="91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134" d="100"/>
          <a:sy n="134" d="100"/>
        </p:scale>
        <p:origin x="3648" y="1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3.fntdata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2.fntdata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1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261BF4-8B2C-784B-9959-B59A059012C3}" type="datetimeFigureOut">
              <a:rPr lang="en-RU" smtClean="0"/>
              <a:t>5/15/24</a:t>
            </a:fld>
            <a:endParaRPr lang="en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748903-8EB5-294E-A216-6B54B0368783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731680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48903-8EB5-294E-A216-6B54B0368783}" type="slidenum">
              <a:rPr lang="en-RU" smtClean="0"/>
              <a:t>1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3034572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1" dirty="0">
                <a:effectLst/>
                <a:latin typeface="Helvetica Neue" panose="02000503000000020004" pitchFamily="2" charset="0"/>
              </a:rPr>
              <a:t>Функция </a:t>
            </a:r>
            <a:r>
              <a:rPr lang="en" b="1" dirty="0" err="1">
                <a:effectLst/>
                <a:latin typeface="Helvetica Neue" panose="02000503000000020004" pitchFamily="2" charset="0"/>
              </a:rPr>
              <a:t>cut_n_fill</a:t>
            </a:r>
            <a:endParaRPr lang="en" dirty="0">
              <a:effectLst/>
              <a:latin typeface="Helvetica Neue" panose="02000503000000020004" pitchFamily="2" charset="0"/>
            </a:endParaRPr>
          </a:p>
          <a:p>
            <a:br>
              <a:rPr lang="en" dirty="0">
                <a:effectLst/>
                <a:latin typeface="Helvetica Neue" panose="02000503000000020004" pitchFamily="2" charset="0"/>
              </a:rPr>
            </a:br>
            <a:endParaRPr lang="en" dirty="0">
              <a:effectLst/>
              <a:latin typeface="Helvetica Neue" panose="02000503000000020004" pitchFamily="2" charset="0"/>
            </a:endParaRPr>
          </a:p>
          <a:p>
            <a:pPr>
              <a:buFont typeface="+mj-lt"/>
              <a:buAutoNum type="arabicPeriod"/>
            </a:pPr>
            <a:r>
              <a:rPr lang="ru-RU" dirty="0">
                <a:effectLst/>
                <a:latin typeface="Helvetica Neue" panose="02000503000000020004" pitchFamily="2" charset="0"/>
              </a:rPr>
              <a:t>На следующем графике мы можем видеть результат работы функции </a:t>
            </a:r>
            <a:r>
              <a:rPr lang="ru-RU" dirty="0" err="1">
                <a:effectLst/>
                <a:latin typeface="Helvetica Neue" panose="02000503000000020004" pitchFamily="2" charset="0"/>
              </a:rPr>
              <a:t>кореляции</a:t>
            </a:r>
            <a:r>
              <a:rPr lang="ru-RU" dirty="0">
                <a:effectLst/>
                <a:latin typeface="Helvetica Neue" panose="02000503000000020004" pitchFamily="2" charset="0"/>
              </a:rPr>
              <a:t> и выделения пиков.</a:t>
            </a:r>
          </a:p>
          <a:p>
            <a:pPr>
              <a:buFont typeface="+mj-lt"/>
              <a:buAutoNum type="arabicPeriod"/>
            </a:pPr>
            <a:r>
              <a:rPr lang="ru-RU" dirty="0">
                <a:effectLst/>
                <a:latin typeface="Helvetica Neue" panose="02000503000000020004" pitchFamily="2" charset="0"/>
              </a:rPr>
              <a:t>Жёлтым отмечен сигнал после корреляционной функции</a:t>
            </a:r>
          </a:p>
          <a:p>
            <a:pPr>
              <a:buFont typeface="+mj-lt"/>
              <a:buAutoNum type="arabicPeriod"/>
            </a:pPr>
            <a:r>
              <a:rPr lang="ru-RU" dirty="0">
                <a:effectLst/>
                <a:latin typeface="Helvetica Neue" panose="02000503000000020004" pitchFamily="2" charset="0"/>
              </a:rPr>
              <a:t>А красным отмечены найденные пики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48903-8EB5-294E-A216-6B54B0368783}" type="slidenum">
              <a:rPr lang="en-RU" smtClean="0"/>
              <a:t>10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945966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1" dirty="0">
                <a:effectLst/>
                <a:latin typeface="Helvetica Neue" panose="02000503000000020004" pitchFamily="2" charset="0"/>
              </a:rPr>
              <a:t>Функция </a:t>
            </a:r>
            <a:r>
              <a:rPr lang="en" b="1" dirty="0" err="1">
                <a:effectLst/>
                <a:latin typeface="Helvetica Neue" panose="02000503000000020004" pitchFamily="2" charset="0"/>
              </a:rPr>
              <a:t>cut_n_fill</a:t>
            </a:r>
            <a:endParaRPr lang="en" dirty="0">
              <a:effectLst/>
              <a:latin typeface="Helvetica Neue" panose="02000503000000020004" pitchFamily="2" charset="0"/>
            </a:endParaRPr>
          </a:p>
          <a:p>
            <a:br>
              <a:rPr lang="en" dirty="0">
                <a:effectLst/>
                <a:latin typeface="Helvetica Neue" panose="02000503000000020004" pitchFamily="2" charset="0"/>
              </a:rPr>
            </a:br>
            <a:endParaRPr lang="en" dirty="0">
              <a:effectLst/>
              <a:latin typeface="Helvetica Neue" panose="02000503000000020004" pitchFamily="2" charset="0"/>
            </a:endParaRPr>
          </a:p>
          <a:p>
            <a:pPr>
              <a:buFont typeface="+mj-lt"/>
              <a:buAutoNum type="arabicPeriod"/>
            </a:pPr>
            <a:r>
              <a:rPr lang="ru-RU" dirty="0">
                <a:effectLst/>
                <a:latin typeface="Helvetica Neue" panose="02000503000000020004" pitchFamily="2" charset="0"/>
              </a:rPr>
              <a:t>Другая часть рассматриваемой функции - обрезка краевых ударов сердца. Мотивация состоит в том, чтобы на подаваемом в модель сигнале все удары были записаны без потерь, что предположительно должно позитивно влиять на качество предсказаний модели.</a:t>
            </a:r>
          </a:p>
          <a:p>
            <a:pPr>
              <a:buFont typeface="+mj-lt"/>
              <a:buAutoNum type="arabicPeriod"/>
            </a:pPr>
            <a:r>
              <a:rPr lang="ru-RU" dirty="0">
                <a:effectLst/>
                <a:latin typeface="Helvetica Neue" panose="02000503000000020004" pitchFamily="2" charset="0"/>
              </a:rPr>
              <a:t>Чтобы все последовательности имели одинаковую длину, в начале и конце добавляются нули</a:t>
            </a:r>
          </a:p>
          <a:p>
            <a:pPr>
              <a:buFont typeface="+mj-lt"/>
              <a:buAutoNum type="arabicPeriod"/>
            </a:pPr>
            <a:r>
              <a:rPr lang="ru-RU" dirty="0">
                <a:effectLst/>
                <a:latin typeface="Helvetica Neue" panose="02000503000000020004" pitchFamily="2" charset="0"/>
              </a:rPr>
              <a:t>На графике изображены исходный и обрезанный сигналы.</a:t>
            </a:r>
          </a:p>
          <a:p>
            <a:pPr>
              <a:buFont typeface="+mj-lt"/>
              <a:buAutoNum type="arabicPeriod"/>
            </a:pPr>
            <a:r>
              <a:rPr lang="ru-RU" dirty="0">
                <a:effectLst/>
                <a:latin typeface="Helvetica Neue" panose="02000503000000020004" pitchFamily="2" charset="0"/>
              </a:rPr>
              <a:t>Слева пик слишком близко к краю, справа - слишком далеко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48903-8EB5-294E-A216-6B54B0368783}" type="slidenum">
              <a:rPr lang="en-RU" smtClean="0"/>
              <a:t>11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7480959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1" dirty="0">
                <a:effectLst/>
                <a:latin typeface="Helvetica Neue" panose="02000503000000020004" pitchFamily="2" charset="0"/>
              </a:rPr>
              <a:t>Модель </a:t>
            </a:r>
            <a:r>
              <a:rPr lang="en" b="1" dirty="0">
                <a:effectLst/>
                <a:latin typeface="Helvetica Neue" panose="02000503000000020004" pitchFamily="2" charset="0"/>
              </a:rPr>
              <a:t>LSTM</a:t>
            </a:r>
            <a:endParaRPr lang="en" dirty="0">
              <a:effectLst/>
              <a:latin typeface="Helvetica Neue" panose="02000503000000020004" pitchFamily="2" charset="0"/>
            </a:endParaRPr>
          </a:p>
          <a:p>
            <a:br>
              <a:rPr lang="en" dirty="0">
                <a:effectLst/>
                <a:latin typeface="Helvetica Neue" panose="02000503000000020004" pitchFamily="2" charset="0"/>
              </a:rPr>
            </a:br>
            <a:endParaRPr lang="en" dirty="0">
              <a:effectLst/>
              <a:latin typeface="Helvetica Neue" panose="02000503000000020004" pitchFamily="2" charset="0"/>
            </a:endParaRPr>
          </a:p>
          <a:p>
            <a:pPr>
              <a:buFont typeface="+mj-lt"/>
              <a:buAutoNum type="arabicPeriod"/>
            </a:pPr>
            <a:r>
              <a:rPr lang="ru-RU" dirty="0">
                <a:effectLst/>
                <a:latin typeface="Helvetica Neue" panose="02000503000000020004" pitchFamily="2" charset="0"/>
              </a:rPr>
              <a:t>Перед загрузкой данных в модель проводится </a:t>
            </a:r>
            <a:r>
              <a:rPr lang="en" dirty="0">
                <a:effectLst/>
                <a:latin typeface="Helvetica Neue" panose="02000503000000020004" pitchFamily="2" charset="0"/>
              </a:rPr>
              <a:t>min-max </a:t>
            </a:r>
            <a:r>
              <a:rPr lang="ru-RU" dirty="0">
                <a:effectLst/>
                <a:latin typeface="Helvetica Neue" panose="02000503000000020004" pitchFamily="2" charset="0"/>
              </a:rPr>
              <a:t>нормализация. Она не влияет на форму графика, но приводит его значения к </a:t>
            </a:r>
            <a:r>
              <a:rPr lang="ru-RU" dirty="0" err="1">
                <a:effectLst/>
                <a:latin typeface="Helvetica Neue" panose="02000503000000020004" pitchFamily="2" charset="0"/>
              </a:rPr>
              <a:t>открезку</a:t>
            </a:r>
            <a:r>
              <a:rPr lang="ru-RU" dirty="0">
                <a:effectLst/>
                <a:latin typeface="Helvetica Neue" panose="02000503000000020004" pitchFamily="2" charset="0"/>
              </a:rPr>
              <a:t> [0; 1]. Это улучшает работы модели (нейросети лучше работают на данных распределённых от 0 до 1 или -1 до 1)</a:t>
            </a:r>
          </a:p>
          <a:p>
            <a:pPr>
              <a:buFont typeface="+mj-lt"/>
              <a:buAutoNum type="arabicPeriod"/>
            </a:pPr>
            <a:r>
              <a:rPr lang="ru-RU" dirty="0" err="1">
                <a:effectLst/>
                <a:latin typeface="Helvetica Neue" panose="02000503000000020004" pitchFamily="2" charset="0"/>
              </a:rPr>
              <a:t>Предобработанные</a:t>
            </a:r>
            <a:r>
              <a:rPr lang="ru-RU" dirty="0">
                <a:effectLst/>
                <a:latin typeface="Helvetica Neue" panose="02000503000000020004" pitchFamily="2" charset="0"/>
              </a:rPr>
              <a:t> последовательности подаются в </a:t>
            </a:r>
            <a:r>
              <a:rPr lang="en" dirty="0" err="1">
                <a:effectLst/>
                <a:latin typeface="Helvetica Neue" panose="02000503000000020004" pitchFamily="2" charset="0"/>
              </a:rPr>
              <a:t>lstm</a:t>
            </a:r>
            <a:r>
              <a:rPr lang="en" dirty="0">
                <a:effectLst/>
                <a:latin typeface="Helvetica Neue" panose="02000503000000020004" pitchFamily="2" charset="0"/>
              </a:rPr>
              <a:t>, </a:t>
            </a:r>
            <a:r>
              <a:rPr lang="ru-RU" dirty="0">
                <a:effectLst/>
                <a:latin typeface="Helvetica Neue" panose="02000503000000020004" pitchFamily="2" charset="0"/>
              </a:rPr>
              <a:t>затем проходят через </a:t>
            </a:r>
            <a:r>
              <a:rPr lang="ru-RU" dirty="0" err="1">
                <a:effectLst/>
                <a:latin typeface="Helvetica Neue" panose="02000503000000020004" pitchFamily="2" charset="0"/>
              </a:rPr>
              <a:t>полносвязный</a:t>
            </a:r>
            <a:r>
              <a:rPr lang="ru-RU" dirty="0">
                <a:effectLst/>
                <a:latin typeface="Helvetica Neue" panose="02000503000000020004" pitchFamily="2" charset="0"/>
              </a:rPr>
              <a:t> слой (с линейным преобразованием) для перехода к выходной размерности (1)</a:t>
            </a:r>
          </a:p>
          <a:p>
            <a:br>
              <a:rPr lang="ru-RU" dirty="0">
                <a:effectLst/>
                <a:latin typeface="Helvetica Neue" panose="02000503000000020004" pitchFamily="2" charset="0"/>
              </a:rPr>
            </a:br>
            <a:r>
              <a:rPr lang="ru-RU" dirty="0">
                <a:effectLst/>
                <a:latin typeface="Helvetica Neue" panose="02000503000000020004" pitchFamily="2" charset="0"/>
              </a:rPr>
              <a:t>3. Особенности реализации модели: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>
                <a:effectLst/>
                <a:latin typeface="Helvetica Neue" panose="02000503000000020004" pitchFamily="2" charset="0"/>
              </a:rPr>
              <a:t>Это, как я уже говорил, </a:t>
            </a:r>
            <a:r>
              <a:rPr lang="en" dirty="0">
                <a:effectLst/>
                <a:latin typeface="Helvetica Neue" panose="02000503000000020004" pitchFamily="2" charset="0"/>
              </a:rPr>
              <a:t>Xavier Initialization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>
                <a:effectLst/>
                <a:latin typeface="Helvetica Neue" panose="02000503000000020004" pitchFamily="2" charset="0"/>
              </a:rPr>
              <a:t>И </a:t>
            </a:r>
            <a:r>
              <a:rPr lang="en" dirty="0" err="1">
                <a:effectLst/>
                <a:latin typeface="Helvetica Neue" panose="02000503000000020004" pitchFamily="2" charset="0"/>
              </a:rPr>
              <a:t>AdamW</a:t>
            </a:r>
            <a:r>
              <a:rPr lang="en" dirty="0">
                <a:effectLst/>
                <a:latin typeface="Helvetica Neue" panose="02000503000000020004" pitchFamily="2" charset="0"/>
              </a:rPr>
              <a:t> - </a:t>
            </a:r>
            <a:r>
              <a:rPr lang="ru-RU" dirty="0">
                <a:effectLst/>
                <a:latin typeface="Helvetica Neue" panose="02000503000000020004" pitchFamily="2" charset="0"/>
              </a:rPr>
              <a:t>алгоритм адаптивной скорости обучения, это небольшая модификация </a:t>
            </a:r>
            <a:r>
              <a:rPr lang="en" dirty="0">
                <a:effectLst/>
                <a:latin typeface="Helvetica Neue" panose="02000503000000020004" pitchFamily="2" charset="0"/>
              </a:rPr>
              <a:t>Adam (</a:t>
            </a:r>
            <a:r>
              <a:rPr lang="ru-RU" dirty="0">
                <a:effectLst/>
                <a:latin typeface="Helvetica Neue" panose="02000503000000020004" pitchFamily="2" charset="0"/>
              </a:rPr>
              <a:t>небольшое </a:t>
            </a:r>
            <a:r>
              <a:rPr lang="ru-RU" dirty="0" err="1">
                <a:effectLst/>
                <a:latin typeface="Helvetica Neue" panose="02000503000000020004" pitchFamily="2" charset="0"/>
              </a:rPr>
              <a:t>измение</a:t>
            </a:r>
            <a:r>
              <a:rPr lang="ru-RU" dirty="0">
                <a:effectLst/>
                <a:latin typeface="Helvetica Neue" panose="02000503000000020004" pitchFamily="2" charset="0"/>
              </a:rPr>
              <a:t> в математической формуле, меняет </a:t>
            </a:r>
            <a:r>
              <a:rPr lang="ru-RU" dirty="0" err="1">
                <a:effectLst/>
                <a:latin typeface="Helvetica Neue" panose="02000503000000020004" pitchFamily="2" charset="0"/>
              </a:rPr>
              <a:t>коэф</a:t>
            </a:r>
            <a:r>
              <a:rPr lang="ru-RU" dirty="0">
                <a:effectLst/>
                <a:latin typeface="Helvetica Neue" panose="02000503000000020004" pitchFamily="2" charset="0"/>
              </a:rPr>
              <a:t> </a:t>
            </a:r>
            <a:r>
              <a:rPr lang="en" dirty="0">
                <a:effectLst/>
                <a:latin typeface="Helvetica Neue" panose="02000503000000020004" pitchFamily="2" charset="0"/>
              </a:rPr>
              <a:t>weight decay, </a:t>
            </a:r>
            <a:r>
              <a:rPr lang="ru-RU" dirty="0">
                <a:effectLst/>
                <a:latin typeface="Helvetica Neue" panose="02000503000000020004" pitchFamily="2" charset="0"/>
              </a:rPr>
              <a:t>иногда один лучше, иногда - другой)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48903-8EB5-294E-A216-6B54B0368783}" type="slidenum">
              <a:rPr lang="en-RU" smtClean="0"/>
              <a:t>12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7649793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1" dirty="0">
                <a:effectLst/>
                <a:latin typeface="Helvetica Neue" panose="02000503000000020004" pitchFamily="2" charset="0"/>
              </a:rPr>
              <a:t>Результат</a:t>
            </a:r>
            <a:endParaRPr lang="ru-RU" dirty="0">
              <a:effectLst/>
              <a:latin typeface="Helvetica Neue" panose="02000503000000020004" pitchFamily="2" charset="0"/>
            </a:endParaRPr>
          </a:p>
          <a:p>
            <a:br>
              <a:rPr lang="ru-RU" dirty="0">
                <a:effectLst/>
                <a:latin typeface="Helvetica Neue" panose="02000503000000020004" pitchFamily="2" charset="0"/>
              </a:rPr>
            </a:br>
            <a:endParaRPr lang="ru-RU" dirty="0">
              <a:effectLst/>
              <a:latin typeface="Helvetica Neue" panose="02000503000000020004" pitchFamily="2" charset="0"/>
            </a:endParaRPr>
          </a:p>
          <a:p>
            <a:r>
              <a:rPr lang="ru-RU" dirty="0">
                <a:effectLst/>
                <a:latin typeface="Helvetica Neue" panose="02000503000000020004" pitchFamily="2" charset="0"/>
              </a:rPr>
              <a:t>Было проведено большое количество вариаций </a:t>
            </a:r>
            <a:r>
              <a:rPr lang="ru-RU" dirty="0" err="1">
                <a:effectLst/>
                <a:latin typeface="Helvetica Neue" panose="02000503000000020004" pitchFamily="2" charset="0"/>
              </a:rPr>
              <a:t>тренеровочных</a:t>
            </a:r>
            <a:r>
              <a:rPr lang="ru-RU" dirty="0">
                <a:effectLst/>
                <a:latin typeface="Helvetica Neue" panose="02000503000000020004" pitchFamily="2" charset="0"/>
              </a:rPr>
              <a:t> процессов (менялись </a:t>
            </a:r>
            <a:r>
              <a:rPr lang="ru-RU" dirty="0" err="1">
                <a:effectLst/>
                <a:latin typeface="Helvetica Neue" panose="02000503000000020004" pitchFamily="2" charset="0"/>
              </a:rPr>
              <a:t>гипер</a:t>
            </a:r>
            <a:r>
              <a:rPr lang="ru-RU" dirty="0">
                <a:effectLst/>
                <a:latin typeface="Helvetica Neue" panose="02000503000000020004" pitchFamily="2" charset="0"/>
              </a:rPr>
              <a:t>-параметры и дополняющие методы), суммарно прошло около 2000 тысяч эпох обучения. После одной из тренировок нейросети длиною в 35 эпох было получено</a:t>
            </a:r>
          </a:p>
          <a:p>
            <a:br>
              <a:rPr lang="ru-RU" dirty="0">
                <a:effectLst/>
                <a:latin typeface="Helvetica Neue" panose="02000503000000020004" pitchFamily="2" charset="0"/>
              </a:rPr>
            </a:br>
            <a:endParaRPr lang="ru-RU" dirty="0">
              <a:effectLst/>
              <a:latin typeface="Helvetica Neue" panose="02000503000000020004" pitchFamily="2" charset="0"/>
            </a:endParaRPr>
          </a:p>
          <a:p>
            <a:pPr>
              <a:buFont typeface="+mj-lt"/>
              <a:buAutoNum type="arabicPeriod"/>
            </a:pPr>
            <a:r>
              <a:rPr lang="ru-RU" dirty="0">
                <a:effectLst/>
                <a:latin typeface="Helvetica Neue" panose="02000503000000020004" pitchFamily="2" charset="0"/>
              </a:rPr>
              <a:t>На тестовой выборке: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>
                <a:effectLst/>
                <a:latin typeface="Helvetica Neue" panose="02000503000000020004" pitchFamily="2" charset="0"/>
              </a:rPr>
              <a:t>Точность – 87.8%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" dirty="0">
                <a:effectLst/>
                <a:latin typeface="Helvetica Neue" panose="02000503000000020004" pitchFamily="2" charset="0"/>
              </a:rPr>
              <a:t>TP - 89.4% - </a:t>
            </a:r>
            <a:r>
              <a:rPr lang="ru-RU" dirty="0">
                <a:effectLst/>
                <a:latin typeface="Helvetica Neue" panose="02000503000000020004" pitchFamily="2" charset="0"/>
              </a:rPr>
              <a:t>вероятность верного определения аритмии, при условии её наличия.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" dirty="0">
                <a:effectLst/>
                <a:latin typeface="Helvetica Neue" panose="02000503000000020004" pitchFamily="2" charset="0"/>
              </a:rPr>
              <a:t>TN - 77.2% - </a:t>
            </a:r>
            <a:r>
              <a:rPr lang="ru-RU" dirty="0">
                <a:effectLst/>
                <a:latin typeface="Helvetica Neue" panose="02000503000000020004" pitchFamily="2" charset="0"/>
              </a:rPr>
              <a:t>вероятность верного определения нормы, при условии здоровья пациента.</a:t>
            </a:r>
          </a:p>
          <a:p>
            <a:endParaRPr lang="ru-RU" dirty="0">
              <a:effectLst/>
              <a:latin typeface="Helvetica Neue" panose="02000503000000020004" pitchFamily="2" charset="0"/>
            </a:endParaRPr>
          </a:p>
          <a:p>
            <a:br>
              <a:rPr lang="ru-RU" dirty="0">
                <a:effectLst/>
                <a:latin typeface="Helvetica Neue" panose="02000503000000020004" pitchFamily="2" charset="0"/>
              </a:rPr>
            </a:br>
            <a:r>
              <a:rPr lang="ru-RU" dirty="0">
                <a:effectLst/>
                <a:latin typeface="Helvetica Neue" panose="02000503000000020004" pitchFamily="2" charset="0"/>
              </a:rPr>
              <a:t>2. Такие показатели были получены при однослойной конфигурации </a:t>
            </a:r>
            <a:r>
              <a:rPr lang="en" dirty="0">
                <a:effectLst/>
                <a:latin typeface="Helvetica Neue" panose="02000503000000020004" pitchFamily="2" charset="0"/>
              </a:rPr>
              <a:t>LSTM </a:t>
            </a:r>
            <a:r>
              <a:rPr lang="ru-RU" dirty="0">
                <a:effectLst/>
                <a:latin typeface="Helvetica Neue" panose="02000503000000020004" pitchFamily="2" charset="0"/>
              </a:rPr>
              <a:t>с размером скрытого слоя 128.</a:t>
            </a:r>
          </a:p>
          <a:p>
            <a:br>
              <a:rPr lang="ru-RU" dirty="0">
                <a:effectLst/>
                <a:latin typeface="Helvetica Neue" panose="02000503000000020004" pitchFamily="2" charset="0"/>
              </a:rPr>
            </a:br>
            <a:r>
              <a:rPr lang="ru-RU" dirty="0">
                <a:effectLst/>
                <a:latin typeface="Helvetica Neue" panose="02000503000000020004" pitchFamily="2" charset="0"/>
              </a:rPr>
              <a:t>3. В процессе исследования была доказана достижимость большей точности - 91.8% и 83.8%. Но конфигурацию параметров такой модели сохранить не удалось.</a:t>
            </a:r>
          </a:p>
          <a:p>
            <a:br>
              <a:rPr lang="ru-RU" dirty="0">
                <a:effectLst/>
                <a:latin typeface="Helvetica Neue" panose="02000503000000020004" pitchFamily="2" charset="0"/>
              </a:rPr>
            </a:br>
            <a:r>
              <a:rPr lang="ru-RU" dirty="0">
                <a:effectLst/>
                <a:latin typeface="Helvetica Neue" panose="02000503000000020004" pitchFamily="2" charset="0"/>
              </a:rPr>
              <a:t>4. Такой перекос в сторону лучшей детекции аритмии, нежели нормальной ЭКГ, заключается в разбалансированности классов, нормальных ЭКГ всего 16% от общего количества.</a:t>
            </a:r>
          </a:p>
          <a:p>
            <a:br>
              <a:rPr lang="ru-RU" dirty="0">
                <a:effectLst/>
                <a:latin typeface="Helvetica Neue" panose="02000503000000020004" pitchFamily="2" charset="0"/>
              </a:rPr>
            </a:br>
            <a:endParaRPr lang="ru-RU" dirty="0">
              <a:effectLst/>
              <a:latin typeface="Helvetica Neue" panose="02000503000000020004" pitchFamily="2" charset="0"/>
            </a:endParaRPr>
          </a:p>
          <a:p>
            <a:r>
              <a:rPr lang="ru-RU" dirty="0">
                <a:effectLst/>
                <a:latin typeface="Helvetica Neue" panose="02000503000000020004" pitchFamily="2" charset="0"/>
              </a:rPr>
              <a:t>(Ошибка первого рода составила 22.8%</a:t>
            </a:r>
          </a:p>
          <a:p>
            <a:r>
              <a:rPr lang="ru-RU" dirty="0">
                <a:effectLst/>
                <a:latin typeface="Helvetica Neue" panose="02000503000000020004" pitchFamily="2" charset="0"/>
              </a:rPr>
              <a:t>Ошибка второго рода – 10.6%)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48903-8EB5-294E-A216-6B54B0368783}" type="slidenum">
              <a:rPr lang="en-RU" smtClean="0"/>
              <a:t>13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41362599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1" dirty="0">
                <a:effectLst/>
                <a:latin typeface="Helvetica Neue" panose="02000503000000020004" pitchFamily="2" charset="0"/>
              </a:rPr>
              <a:t>Выводы</a:t>
            </a:r>
            <a:endParaRPr lang="ru-RU" dirty="0">
              <a:effectLst/>
              <a:latin typeface="Helvetica Neue" panose="02000503000000020004" pitchFamily="2" charset="0"/>
            </a:endParaRPr>
          </a:p>
          <a:p>
            <a:br>
              <a:rPr lang="ru-RU" dirty="0">
                <a:effectLst/>
                <a:latin typeface="Helvetica Neue" panose="02000503000000020004" pitchFamily="2" charset="0"/>
              </a:rPr>
            </a:br>
            <a:endParaRPr lang="ru-RU" dirty="0">
              <a:effectLst/>
              <a:latin typeface="Helvetica Neue" panose="02000503000000020004" pitchFamily="2" charset="0"/>
            </a:endParaRPr>
          </a:p>
          <a:p>
            <a:pPr>
              <a:buFont typeface="+mj-lt"/>
              <a:buAutoNum type="arabicPeriod"/>
            </a:pPr>
            <a:r>
              <a:rPr lang="ru-RU" dirty="0">
                <a:effectLst/>
                <a:latin typeface="Helvetica Neue" panose="02000503000000020004" pitchFamily="2" charset="0"/>
              </a:rPr>
              <a:t>Из представленных результатов работы можно сделать вывод, что </a:t>
            </a:r>
            <a:r>
              <a:rPr lang="en" dirty="0">
                <a:effectLst/>
                <a:latin typeface="Helvetica Neue" panose="02000503000000020004" pitchFamily="2" charset="0"/>
              </a:rPr>
              <a:t>LSTM </a:t>
            </a:r>
            <a:r>
              <a:rPr lang="ru-RU" dirty="0">
                <a:effectLst/>
                <a:latin typeface="Helvetica Neue" panose="02000503000000020004" pitchFamily="2" charset="0"/>
              </a:rPr>
              <a:t>способна диагностировать аритмии на краткосрочных ЭКГ в 12 отведениях.</a:t>
            </a:r>
          </a:p>
          <a:p>
            <a:pPr>
              <a:buFont typeface="+mj-lt"/>
              <a:buAutoNum type="arabicPeriod"/>
            </a:pPr>
            <a:r>
              <a:rPr lang="ru-RU" dirty="0">
                <a:effectLst/>
                <a:latin typeface="Helvetica Neue" panose="02000503000000020004" pitchFamily="2" charset="0"/>
              </a:rPr>
              <a:t>Однако для применения в реальности необходимо повысить точность предсказаний модели, для чего изменить её с помощью —&gt;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48903-8EB5-294E-A216-6B54B0368783}" type="slidenum">
              <a:rPr lang="en-RU" smtClean="0"/>
              <a:t>14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5740424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1" dirty="0">
                <a:effectLst/>
                <a:latin typeface="Helvetica Neue" panose="02000503000000020004" pitchFamily="2" charset="0"/>
              </a:rPr>
              <a:t>Дальнейших исследований в области</a:t>
            </a:r>
            <a:endParaRPr lang="ru-RU" dirty="0">
              <a:effectLst/>
              <a:latin typeface="Helvetica Neue" panose="02000503000000020004" pitchFamily="2" charset="0"/>
            </a:endParaRPr>
          </a:p>
          <a:p>
            <a:br>
              <a:rPr lang="ru-RU" dirty="0">
                <a:effectLst/>
                <a:latin typeface="Helvetica Neue" panose="02000503000000020004" pitchFamily="2" charset="0"/>
              </a:rPr>
            </a:br>
            <a:endParaRPr lang="ru-RU" dirty="0">
              <a:effectLst/>
              <a:latin typeface="Helvetica Neue" panose="02000503000000020004" pitchFamily="2" charset="0"/>
            </a:endParaRPr>
          </a:p>
          <a:p>
            <a:r>
              <a:rPr lang="ru-RU" dirty="0">
                <a:effectLst/>
                <a:latin typeface="Helvetica Neue" panose="02000503000000020004" pitchFamily="2" charset="0"/>
              </a:rPr>
              <a:t>Например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effectLst/>
                <a:latin typeface="Helvetica Neue" panose="02000503000000020004" pitchFamily="2" charset="0"/>
              </a:rPr>
              <a:t>Использования улучшенного оптимизатора - </a:t>
            </a:r>
            <a:r>
              <a:rPr lang="en" dirty="0" err="1">
                <a:effectLst/>
                <a:latin typeface="Helvetica Neue" panose="02000503000000020004" pitchFamily="2" charset="0"/>
              </a:rPr>
              <a:t>Nadam</a:t>
            </a:r>
            <a:endParaRPr lang="en" dirty="0">
              <a:effectLst/>
              <a:latin typeface="Helvetica Neue" panose="020005030000000200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effectLst/>
                <a:latin typeface="Helvetica Neue" panose="02000503000000020004" pitchFamily="2" charset="0"/>
              </a:rPr>
              <a:t>Увеличение количества слоёв нейронной сети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effectLst/>
                <a:latin typeface="Helvetica Neue" panose="02000503000000020004" pitchFamily="2" charset="0"/>
              </a:rPr>
              <a:t>Увеличения тренировочного </a:t>
            </a:r>
            <a:r>
              <a:rPr lang="ru-RU" dirty="0" err="1">
                <a:effectLst/>
                <a:latin typeface="Helvetica Neue" panose="02000503000000020004" pitchFamily="2" charset="0"/>
              </a:rPr>
              <a:t>датасета</a:t>
            </a:r>
            <a:r>
              <a:rPr lang="ru-RU" dirty="0">
                <a:effectLst/>
                <a:latin typeface="Helvetica Neue" panose="02000503000000020004" pitchFamily="2" charset="0"/>
              </a:rPr>
              <a:t> в основном нормальными ЭКГ, поскольку ощущается их недостаток в выборке.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48903-8EB5-294E-A216-6B54B0368783}" type="slidenum">
              <a:rPr lang="en-RU" smtClean="0"/>
              <a:t>15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9200422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48903-8EB5-294E-A216-6B54B0368783}" type="slidenum">
              <a:rPr lang="en-RU" smtClean="0"/>
              <a:t>18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811906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1" dirty="0">
                <a:effectLst/>
                <a:latin typeface="Helvetica Neue" panose="02000503000000020004" pitchFamily="2" charset="0"/>
              </a:rPr>
              <a:t>Описание предметной области</a:t>
            </a:r>
            <a:endParaRPr lang="ru-RU" dirty="0">
              <a:effectLst/>
              <a:latin typeface="Helvetica Neue" panose="02000503000000020004" pitchFamily="2" charset="0"/>
            </a:endParaRPr>
          </a:p>
          <a:p>
            <a:br>
              <a:rPr lang="ru-RU" dirty="0">
                <a:effectLst/>
                <a:latin typeface="Helvetica Neue" panose="02000503000000020004" pitchFamily="2" charset="0"/>
              </a:rPr>
            </a:br>
            <a:endParaRPr lang="ru-RU" dirty="0">
              <a:effectLst/>
              <a:latin typeface="Helvetica Neue" panose="02000503000000020004" pitchFamily="2" charset="0"/>
            </a:endParaRPr>
          </a:p>
          <a:p>
            <a:pPr>
              <a:buFont typeface="+mj-lt"/>
              <a:buAutoNum type="arabicPeriod"/>
            </a:pPr>
            <a:r>
              <a:rPr lang="ru-RU" dirty="0">
                <a:effectLst/>
                <a:latin typeface="Helvetica Neue" panose="02000503000000020004" pitchFamily="2" charset="0"/>
              </a:rPr>
              <a:t>ЭКГ - показатель сердечной активности. </a:t>
            </a:r>
          </a:p>
          <a:p>
            <a:pPr>
              <a:buFont typeface="+mj-lt"/>
              <a:buAutoNum type="arabicPeriod"/>
            </a:pPr>
            <a:endParaRPr lang="ru-RU" dirty="0">
              <a:effectLst/>
              <a:latin typeface="Helvetica Neue" panose="02000503000000020004" pitchFamily="2" charset="0"/>
            </a:endParaRPr>
          </a:p>
          <a:p>
            <a:pPr>
              <a:buFont typeface="+mj-lt"/>
              <a:buAutoNum type="arabicPeriod"/>
            </a:pPr>
            <a:r>
              <a:rPr lang="ru-RU" dirty="0">
                <a:effectLst/>
                <a:latin typeface="Helvetica Neue" panose="02000503000000020004" pitchFamily="2" charset="0"/>
              </a:rPr>
              <a:t>Нормальная ЭКГ состоит из нулевой линии, зубцов </a:t>
            </a:r>
            <a:r>
              <a:rPr lang="en" dirty="0">
                <a:effectLst/>
                <a:latin typeface="Helvetica Neue" panose="02000503000000020004" pitchFamily="2" charset="0"/>
              </a:rPr>
              <a:t>P, Q, R, S, T </a:t>
            </a:r>
            <a:r>
              <a:rPr lang="ru-RU" dirty="0">
                <a:effectLst/>
                <a:latin typeface="Helvetica Neue" panose="02000503000000020004" pitchFamily="2" charset="0"/>
              </a:rPr>
              <a:t>и небольшого </a:t>
            </a:r>
            <a:r>
              <a:rPr lang="en" dirty="0">
                <a:effectLst/>
                <a:latin typeface="Helvetica Neue" panose="02000503000000020004" pitchFamily="2" charset="0"/>
              </a:rPr>
              <a:t>U, </a:t>
            </a:r>
            <a:r>
              <a:rPr lang="ru-RU" dirty="0">
                <a:effectLst/>
                <a:latin typeface="Helvetica Neue" panose="02000503000000020004" pitchFamily="2" charset="0"/>
              </a:rPr>
              <a:t>а также двух сегментов </a:t>
            </a:r>
            <a:r>
              <a:rPr lang="en" dirty="0">
                <a:effectLst/>
                <a:latin typeface="Helvetica Neue" panose="02000503000000020004" pitchFamily="2" charset="0"/>
              </a:rPr>
              <a:t>PQ </a:t>
            </a:r>
            <a:r>
              <a:rPr lang="ru-RU" dirty="0">
                <a:effectLst/>
                <a:latin typeface="Helvetica Neue" panose="02000503000000020004" pitchFamily="2" charset="0"/>
              </a:rPr>
              <a:t>и </a:t>
            </a:r>
            <a:r>
              <a:rPr lang="en" dirty="0">
                <a:effectLst/>
                <a:latin typeface="Helvetica Neue" panose="02000503000000020004" pitchFamily="2" charset="0"/>
              </a:rPr>
              <a:t>ST. </a:t>
            </a:r>
          </a:p>
          <a:p>
            <a:pPr>
              <a:buFont typeface="+mj-lt"/>
              <a:buAutoNum type="arabicPeriod"/>
            </a:pPr>
            <a:endParaRPr lang="ru-RU" dirty="0">
              <a:effectLst/>
              <a:latin typeface="Helvetica Neue" panose="02000503000000020004" pitchFamily="2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ru-RU" dirty="0">
                <a:effectLst/>
                <a:latin typeface="Helvetica Neue" panose="02000503000000020004" pitchFamily="2" charset="0"/>
              </a:rPr>
              <a:t>На картинке представлена часть данных, которые подаются в нейросеть. Здесь только 6 из 12 отведений.</a:t>
            </a:r>
          </a:p>
          <a:p>
            <a:pPr>
              <a:buFont typeface="+mj-lt"/>
              <a:buAutoNum type="arabicPeriod"/>
            </a:pPr>
            <a:endParaRPr lang="ru-RU" dirty="0">
              <a:effectLst/>
              <a:latin typeface="Helvetica Neue" panose="02000503000000020004" pitchFamily="2" charset="0"/>
            </a:endParaRPr>
          </a:p>
          <a:p>
            <a:pPr>
              <a:buFont typeface="+mj-lt"/>
              <a:buAutoNum type="arabicPeriod"/>
            </a:pPr>
            <a:r>
              <a:rPr lang="ru-RU" dirty="0">
                <a:effectLst/>
                <a:latin typeface="Helvetica Neue" panose="02000503000000020004" pitchFamily="2" charset="0"/>
              </a:rPr>
              <a:t>Кстати, это моя ЭКГ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48903-8EB5-294E-A216-6B54B0368783}" type="slidenum">
              <a:rPr lang="en-RU" smtClean="0"/>
              <a:t>2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4030974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1" dirty="0">
                <a:effectLst/>
                <a:latin typeface="Helvetica Neue" panose="02000503000000020004" pitchFamily="2" charset="0"/>
              </a:rPr>
              <a:t>Актуальность работы</a:t>
            </a:r>
            <a:endParaRPr lang="ru-RU" dirty="0">
              <a:effectLst/>
              <a:latin typeface="Helvetica Neue" panose="02000503000000020004" pitchFamily="2" charset="0"/>
            </a:endParaRPr>
          </a:p>
          <a:p>
            <a:br>
              <a:rPr lang="ru-RU" dirty="0">
                <a:effectLst/>
                <a:latin typeface="Helvetica Neue" panose="02000503000000020004" pitchFamily="2" charset="0"/>
              </a:rPr>
            </a:br>
            <a:endParaRPr lang="ru-RU" dirty="0">
              <a:effectLst/>
              <a:latin typeface="Helvetica Neue" panose="02000503000000020004" pitchFamily="2" charset="0"/>
            </a:endParaRPr>
          </a:p>
          <a:p>
            <a:pPr>
              <a:buFont typeface="+mj-lt"/>
              <a:buAutoNum type="arabicPeriod"/>
            </a:pPr>
            <a:r>
              <a:rPr lang="ru-RU" dirty="0">
                <a:effectLst/>
                <a:latin typeface="Helvetica Neue" panose="02000503000000020004" pitchFamily="2" charset="0"/>
              </a:rPr>
              <a:t>В современном мире технология снятия ЭКГ достигла значительной простоты и распространённости, а её высокая информативность крайне ценна для здоровья человека. Это ставит перед нами задачу создания методики быстрого и точного диагностирования заболеваний по ЭКГ.</a:t>
            </a:r>
          </a:p>
          <a:p>
            <a:pPr>
              <a:buFont typeface="+mj-lt"/>
              <a:buAutoNum type="arabicPeriod"/>
            </a:pPr>
            <a:r>
              <a:rPr lang="ru-RU" dirty="0">
                <a:effectLst/>
                <a:latin typeface="Helvetica Neue" panose="02000503000000020004" pitchFamily="2" charset="0"/>
              </a:rPr>
              <a:t>Также существует проблема, нехватки и загруженности врачей, а использование компьютерных методов анализа поможет снизить это нагрузку.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48903-8EB5-294E-A216-6B54B0368783}" type="slidenum">
              <a:rPr lang="en-RU" smtClean="0"/>
              <a:t>3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9221905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1" dirty="0">
                <a:effectLst/>
                <a:latin typeface="Helvetica Neue" panose="02000503000000020004" pitchFamily="2" charset="0"/>
              </a:rPr>
              <a:t>Цель и задачи работы</a:t>
            </a:r>
            <a:endParaRPr lang="ru-RU" dirty="0">
              <a:effectLst/>
              <a:latin typeface="Helvetica Neue" panose="02000503000000020004" pitchFamily="2" charset="0"/>
            </a:endParaRPr>
          </a:p>
          <a:p>
            <a:endParaRPr lang="ru-RU" dirty="0">
              <a:effectLst/>
              <a:latin typeface="Helvetica Neue" panose="02000503000000020004" pitchFamily="2" charset="0"/>
            </a:endParaRPr>
          </a:p>
          <a:p>
            <a:pPr>
              <a:buFont typeface="+mj-lt"/>
              <a:buAutoNum type="arabicPeriod"/>
            </a:pPr>
            <a:r>
              <a:rPr lang="ru-RU" dirty="0">
                <a:effectLst/>
                <a:latin typeface="Helvetica Neue" panose="02000503000000020004" pitchFamily="2" charset="0"/>
              </a:rPr>
              <a:t>Цель этого проекта заключалась исследовании возможности диагностирования аритмии на </a:t>
            </a:r>
            <a:r>
              <a:rPr lang="ru-RU" dirty="0" err="1">
                <a:effectLst/>
                <a:latin typeface="Helvetica Neue" panose="02000503000000020004" pitchFamily="2" charset="0"/>
              </a:rPr>
              <a:t>короткихх</a:t>
            </a:r>
            <a:r>
              <a:rPr lang="ru-RU" dirty="0">
                <a:effectLst/>
                <a:latin typeface="Helvetica Neue" panose="02000503000000020004" pitchFamily="2" charset="0"/>
              </a:rPr>
              <a:t> ЭКГ в 12-ти отведениях с помощью машинного обучения.</a:t>
            </a:r>
          </a:p>
          <a:p>
            <a:pPr>
              <a:buFont typeface="+mj-lt"/>
              <a:buAutoNum type="arabicPeriod"/>
            </a:pPr>
            <a:endParaRPr lang="ru-RU" dirty="0">
              <a:effectLst/>
              <a:latin typeface="Helvetica Neue" panose="02000503000000020004" pitchFamily="2" charset="0"/>
            </a:endParaRPr>
          </a:p>
          <a:p>
            <a:pPr>
              <a:buFont typeface="+mj-lt"/>
              <a:buAutoNum type="arabicPeriod"/>
            </a:pPr>
            <a:r>
              <a:rPr lang="ru-RU" dirty="0">
                <a:effectLst/>
                <a:latin typeface="Helvetica Neue" panose="02000503000000020004" pitchFamily="2" charset="0"/>
              </a:rPr>
              <a:t>В задачи моего проекта входило написание программы, определяющей частоту сердечных сокращений - это была начальная задача, чтобы просто ознакомиться с данными.</a:t>
            </a:r>
          </a:p>
          <a:p>
            <a:pPr>
              <a:buFont typeface="+mj-lt"/>
              <a:buAutoNum type="arabicPeriod"/>
            </a:pPr>
            <a:r>
              <a:rPr lang="ru-RU" dirty="0">
                <a:effectLst/>
                <a:latin typeface="Helvetica Neue" panose="02000503000000020004" pitchFamily="2" charset="0"/>
              </a:rPr>
              <a:t>Также в задачи входили: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>
                <a:effectLst/>
                <a:latin typeface="Helvetica Neue" panose="02000503000000020004" pitchFamily="2" charset="0"/>
              </a:rPr>
              <a:t>Изучение аналогов и теоретических видеоматериалов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>
                <a:effectLst/>
                <a:latin typeface="Helvetica Neue" panose="02000503000000020004" pitchFamily="2" charset="0"/>
              </a:rPr>
              <a:t>Выбор алгоритмов и их реализация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>
                <a:effectLst/>
                <a:latin typeface="Helvetica Neue" panose="02000503000000020004" pitchFamily="2" charset="0"/>
              </a:rPr>
              <a:t>И оценка полученных результатов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48903-8EB5-294E-A216-6B54B0368783}" type="slidenum">
              <a:rPr lang="en-RU" smtClean="0"/>
              <a:t>4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5065534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1" dirty="0">
                <a:effectLst/>
                <a:latin typeface="Helvetica Neue" panose="02000503000000020004" pitchFamily="2" charset="0"/>
              </a:rPr>
              <a:t>Анализ существующих решений</a:t>
            </a:r>
            <a:endParaRPr lang="ru-RU" dirty="0">
              <a:effectLst/>
              <a:latin typeface="Helvetica Neue" panose="02000503000000020004" pitchFamily="2" charset="0"/>
            </a:endParaRPr>
          </a:p>
          <a:p>
            <a:br>
              <a:rPr lang="ru-RU" dirty="0">
                <a:effectLst/>
                <a:latin typeface="Helvetica Neue" panose="02000503000000020004" pitchFamily="2" charset="0"/>
              </a:rPr>
            </a:br>
            <a:endParaRPr lang="ru-RU" dirty="0">
              <a:effectLst/>
              <a:latin typeface="Helvetica Neue" panose="02000503000000020004" pitchFamily="2" charset="0"/>
            </a:endParaRPr>
          </a:p>
          <a:p>
            <a:pPr>
              <a:buFont typeface="+mj-lt"/>
              <a:buAutoNum type="arabicPeriod"/>
            </a:pPr>
            <a:r>
              <a:rPr lang="ru-RU" dirty="0">
                <a:effectLst/>
                <a:latin typeface="Helvetica Neue" panose="02000503000000020004" pitchFamily="2" charset="0"/>
              </a:rPr>
              <a:t>Одним из аналогов является работа - Классификация аритмии при помощи </a:t>
            </a:r>
            <a:r>
              <a:rPr lang="en" dirty="0">
                <a:effectLst/>
                <a:latin typeface="Helvetica Neue" panose="02000503000000020004" pitchFamily="2" charset="0"/>
              </a:rPr>
              <a:t>LSTM </a:t>
            </a:r>
            <a:r>
              <a:rPr lang="ru-RU" dirty="0">
                <a:effectLst/>
                <a:latin typeface="Helvetica Neue" panose="02000503000000020004" pitchFamily="2" charset="0"/>
              </a:rPr>
              <a:t>и адаптивной скорости обучения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>
                <a:effectLst/>
                <a:latin typeface="Helvetica Neue" panose="02000503000000020004" pitchFamily="2" charset="0"/>
              </a:rPr>
              <a:t>Отличительными чертами работы были использование метода адаптивной скорости обучения </a:t>
            </a:r>
            <a:r>
              <a:rPr lang="en" dirty="0" err="1">
                <a:effectLst/>
                <a:latin typeface="Helvetica Neue" panose="02000503000000020004" pitchFamily="2" charset="0"/>
              </a:rPr>
              <a:t>AdaDelta</a:t>
            </a:r>
            <a:r>
              <a:rPr lang="en" dirty="0">
                <a:effectLst/>
                <a:latin typeface="Helvetica Neue" panose="02000503000000020004" pitchFamily="2" charset="0"/>
              </a:rPr>
              <a:t>, </a:t>
            </a:r>
            <a:r>
              <a:rPr lang="ru-RU" dirty="0">
                <a:effectLst/>
                <a:latin typeface="Helvetica Neue" panose="02000503000000020004" pitchFamily="2" charset="0"/>
              </a:rPr>
              <a:t>множественность слоёв сети и алгоритм фильтрации шума на записи.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b="1" dirty="0">
                <a:effectLst/>
                <a:latin typeface="Helvetica Neue" panose="02000503000000020004" pitchFamily="2" charset="0"/>
              </a:rPr>
              <a:t>(</a:t>
            </a:r>
            <a:r>
              <a:rPr lang="ru-RU" dirty="0">
                <a:effectLst/>
                <a:latin typeface="Helvetica Neue" panose="02000503000000020004" pitchFamily="2" charset="0"/>
              </a:rPr>
              <a:t>С записью работали так: выравнивали базовую линию, фильтровали от шумов, разделяли на удары и проводили повторную дискретизацию, чтобы удары были одинаковой длины. А затем </a:t>
            </a:r>
            <a:r>
              <a:rPr lang="en" dirty="0">
                <a:effectLst/>
                <a:latin typeface="Helvetica Neue" panose="02000503000000020004" pitchFamily="2" charset="0"/>
              </a:rPr>
              <a:t>LSTM </a:t>
            </a:r>
            <a:r>
              <a:rPr lang="ru-RU" dirty="0">
                <a:effectLst/>
                <a:latin typeface="Helvetica Neue" panose="02000503000000020004" pitchFamily="2" charset="0"/>
              </a:rPr>
              <a:t>с </a:t>
            </a:r>
            <a:r>
              <a:rPr lang="en" dirty="0" err="1">
                <a:effectLst/>
                <a:latin typeface="Helvetica Neue" panose="02000503000000020004" pitchFamily="2" charset="0"/>
              </a:rPr>
              <a:t>AdaDelta</a:t>
            </a:r>
            <a:r>
              <a:rPr lang="en" dirty="0">
                <a:effectLst/>
                <a:latin typeface="Helvetica Neue" panose="02000503000000020004" pitchFamily="2" charset="0"/>
              </a:rPr>
              <a:t> </a:t>
            </a:r>
            <a:r>
              <a:rPr lang="ru-RU" dirty="0">
                <a:effectLst/>
                <a:latin typeface="Helvetica Neue" panose="02000503000000020004" pitchFamily="2" charset="0"/>
              </a:rPr>
              <a:t>и без ней тренировалась на этих данных</a:t>
            </a:r>
            <a:r>
              <a:rPr lang="ru-RU" b="1" dirty="0">
                <a:effectLst/>
                <a:latin typeface="Helvetica Neue" panose="02000503000000020004" pitchFamily="2" charset="0"/>
              </a:rPr>
              <a:t>.)</a:t>
            </a:r>
            <a:endParaRPr lang="ru-RU" dirty="0">
              <a:effectLst/>
              <a:latin typeface="Helvetica Neue" panose="02000503000000020004" pitchFamily="2" charset="0"/>
            </a:endParaRPr>
          </a:p>
          <a:p>
            <a:br>
              <a:rPr lang="ru-RU" dirty="0">
                <a:effectLst/>
                <a:latin typeface="Helvetica Neue" panose="02000503000000020004" pitchFamily="2" charset="0"/>
              </a:rPr>
            </a:br>
            <a:endParaRPr lang="ru-RU" dirty="0">
              <a:effectLst/>
              <a:latin typeface="Helvetica Neue" panose="02000503000000020004" pitchFamily="2" charset="0"/>
            </a:endParaRPr>
          </a:p>
          <a:p>
            <a:r>
              <a:rPr lang="ru-RU" dirty="0">
                <a:effectLst/>
                <a:latin typeface="Helvetica Neue" panose="02000503000000020004" pitchFamily="2" charset="0"/>
              </a:rPr>
              <a:t>2. Достигнута точность 97% при характеристиках сети: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>
                <a:effectLst/>
                <a:latin typeface="Helvetica Neue" panose="02000503000000020004" pitchFamily="2" charset="0"/>
              </a:rPr>
              <a:t>Количество слоёв – 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>
                <a:effectLst/>
                <a:latin typeface="Helvetica Neue" panose="02000503000000020004" pitchFamily="2" charset="0"/>
              </a:rPr>
              <a:t>И использование алгоритма </a:t>
            </a:r>
            <a:r>
              <a:rPr lang="en" dirty="0" err="1">
                <a:effectLst/>
                <a:latin typeface="Helvetica Neue" panose="02000503000000020004" pitchFamily="2" charset="0"/>
              </a:rPr>
              <a:t>AdaDelta</a:t>
            </a:r>
            <a:endParaRPr lang="en" dirty="0">
              <a:effectLst/>
              <a:latin typeface="Helvetica Neue" panose="02000503000000020004" pitchFamily="2" charset="0"/>
            </a:endParaRPr>
          </a:p>
          <a:p>
            <a:endParaRPr lang="ru-RU" dirty="0">
              <a:effectLst/>
              <a:latin typeface="Helvetica Neue" panose="02000503000000020004" pitchFamily="2" charset="0"/>
            </a:endParaRPr>
          </a:p>
          <a:p>
            <a:br>
              <a:rPr lang="en" dirty="0">
                <a:effectLst/>
                <a:latin typeface="Helvetica Neue" panose="02000503000000020004" pitchFamily="2" charset="0"/>
              </a:rPr>
            </a:br>
            <a:r>
              <a:rPr lang="ru-RU" dirty="0">
                <a:effectLst/>
                <a:latin typeface="Helvetica Neue" panose="02000503000000020004" pitchFamily="2" charset="0"/>
              </a:rPr>
              <a:t>3. Другой аналог - работа - Обнаружение сердечных аритмий с помощью глубокого обучения и частотно-временного представления сигналов ЭКГ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>
                <a:effectLst/>
                <a:latin typeface="Helvetica Neue" panose="02000503000000020004" pitchFamily="2" charset="0"/>
              </a:rPr>
              <a:t>Одномерный сигнал преобразовывали в 2</a:t>
            </a:r>
            <a:r>
              <a:rPr lang="en" dirty="0">
                <a:effectLst/>
                <a:latin typeface="Helvetica Neue" panose="02000503000000020004" pitchFamily="2" charset="0"/>
              </a:rPr>
              <a:t>D </a:t>
            </a:r>
            <a:r>
              <a:rPr lang="ru-RU" dirty="0">
                <a:effectLst/>
                <a:latin typeface="Helvetica Neue" panose="02000503000000020004" pitchFamily="2" charset="0"/>
              </a:rPr>
              <a:t>картинку-спектрограмму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>
                <a:effectLst/>
                <a:latin typeface="Helvetica Neue" panose="02000503000000020004" pitchFamily="2" charset="0"/>
              </a:rPr>
              <a:t>Достигнутая точность – 99.2%, (</a:t>
            </a:r>
            <a:r>
              <a:rPr lang="en" dirty="0">
                <a:effectLst/>
                <a:latin typeface="Helvetica Neue" panose="02000503000000020004" pitchFamily="2" charset="0"/>
              </a:rPr>
              <a:t>F-score 99.2%)</a:t>
            </a:r>
            <a:endParaRPr lang="ru-RU" dirty="0">
              <a:effectLst/>
              <a:latin typeface="Helvetica Neue" panose="02000503000000020004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ru-RU" dirty="0">
              <a:effectLst/>
              <a:latin typeface="Helvetica Neue" panose="02000503000000020004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ru-RU" dirty="0">
              <a:effectLst/>
              <a:latin typeface="Helvetica Neue" panose="02000503000000020004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>
                <a:effectLst/>
                <a:latin typeface="Helvetica Neue" panose="02000503000000020004" pitchFamily="2" charset="0"/>
              </a:rPr>
              <a:t>Из чего можно сделать вывод, что компьютерный анализ ЭКГ в будущем может полностью заменить врачей.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48903-8EB5-294E-A216-6B54B0368783}" type="slidenum">
              <a:rPr lang="en-RU" smtClean="0"/>
              <a:t>5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8306604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1" dirty="0">
                <a:effectLst/>
                <a:latin typeface="Helvetica Neue" panose="02000503000000020004" pitchFamily="2" charset="0"/>
              </a:rPr>
              <a:t>Используемые данные</a:t>
            </a:r>
            <a:endParaRPr lang="ru-RU" dirty="0">
              <a:effectLst/>
              <a:latin typeface="Helvetica Neue" panose="02000503000000020004" pitchFamily="2" charset="0"/>
            </a:endParaRPr>
          </a:p>
          <a:p>
            <a:br>
              <a:rPr lang="ru-RU" dirty="0">
                <a:effectLst/>
                <a:latin typeface="Helvetica Neue" panose="02000503000000020004" pitchFamily="2" charset="0"/>
              </a:rPr>
            </a:br>
            <a:endParaRPr lang="ru-RU" dirty="0">
              <a:effectLst/>
              <a:latin typeface="Helvetica Neue" panose="02000503000000020004" pitchFamily="2" charset="0"/>
            </a:endParaRPr>
          </a:p>
          <a:p>
            <a:pPr>
              <a:buFont typeface="+mj-lt"/>
              <a:buAutoNum type="arabicPeriod"/>
            </a:pPr>
            <a:r>
              <a:rPr lang="ru-RU" dirty="0">
                <a:effectLst/>
                <a:latin typeface="Helvetica Neue" panose="02000503000000020004" pitchFamily="2" charset="0"/>
              </a:rPr>
              <a:t>Публичный </a:t>
            </a:r>
            <a:r>
              <a:rPr lang="ru-RU" dirty="0" err="1">
                <a:effectLst/>
                <a:latin typeface="Helvetica Neue" panose="02000503000000020004" pitchFamily="2" charset="0"/>
              </a:rPr>
              <a:t>датасет</a:t>
            </a:r>
            <a:r>
              <a:rPr lang="ru-RU" dirty="0">
                <a:effectLst/>
                <a:latin typeface="Helvetica Neue" panose="02000503000000020004" pitchFamily="2" charset="0"/>
              </a:rPr>
              <a:t> с сайта </a:t>
            </a:r>
            <a:r>
              <a:rPr lang="en" dirty="0" err="1">
                <a:effectLst/>
                <a:latin typeface="Helvetica Neue" panose="02000503000000020004" pitchFamily="2" charset="0"/>
              </a:rPr>
              <a:t>PhysioNet</a:t>
            </a:r>
            <a:endParaRPr lang="en" dirty="0">
              <a:effectLst/>
              <a:latin typeface="Helvetica Neue" panose="02000503000000020004" pitchFamily="2" charset="0"/>
            </a:endParaRPr>
          </a:p>
          <a:p>
            <a:br>
              <a:rPr lang="en" dirty="0">
                <a:effectLst/>
                <a:latin typeface="Helvetica Neue" panose="02000503000000020004" pitchFamily="2" charset="0"/>
              </a:rPr>
            </a:br>
            <a:r>
              <a:rPr lang="ru-RU" dirty="0">
                <a:effectLst/>
                <a:latin typeface="Helvetica Neue" panose="02000503000000020004" pitchFamily="2" charset="0"/>
              </a:rPr>
              <a:t>2. Каждая запись является 10-секундной записью ЭКГ в 12-ти отведениях с частотой дискретизации 500 Гц, соответственно запись имеет размер 12 на 5000.</a:t>
            </a:r>
          </a:p>
          <a:p>
            <a:br>
              <a:rPr lang="ru-RU" dirty="0">
                <a:effectLst/>
                <a:latin typeface="Helvetica Neue" panose="02000503000000020004" pitchFamily="2" charset="0"/>
              </a:rPr>
            </a:br>
            <a:r>
              <a:rPr lang="ru-RU" dirty="0">
                <a:effectLst/>
                <a:latin typeface="Helvetica Neue" panose="02000503000000020004" pitchFamily="2" charset="0"/>
              </a:rPr>
              <a:t>3. Измерения проводились в микровольтах с глубиной - 16 бит, (показатели выходящие за рамки помечались как </a:t>
            </a:r>
            <a:r>
              <a:rPr lang="en" dirty="0">
                <a:effectLst/>
                <a:latin typeface="Helvetica Neue" panose="02000503000000020004" pitchFamily="2" charset="0"/>
              </a:rPr>
              <a:t>Nan (not a number))</a:t>
            </a:r>
          </a:p>
          <a:p>
            <a:br>
              <a:rPr lang="en" dirty="0">
                <a:effectLst/>
                <a:latin typeface="Helvetica Neue" panose="02000503000000020004" pitchFamily="2" charset="0"/>
              </a:rPr>
            </a:br>
            <a:r>
              <a:rPr lang="ru-RU" dirty="0">
                <a:effectLst/>
                <a:latin typeface="Helvetica Neue" panose="02000503000000020004" pitchFamily="2" charset="0"/>
              </a:rPr>
              <a:t>4. Каждая запись представлена 2 файлами: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>
                <a:effectLst/>
                <a:latin typeface="Helvetica Neue" panose="02000503000000020004" pitchFamily="2" charset="0"/>
              </a:rPr>
              <a:t>текстовым с информацией об отведениях, возрасте, поле пациента и его диагнозе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>
                <a:effectLst/>
                <a:latin typeface="Helvetica Neue" panose="02000503000000020004" pitchFamily="2" charset="0"/>
              </a:rPr>
              <a:t>и бинарным с оцифрованной записью ЭКГ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48903-8EB5-294E-A216-6B54B0368783}" type="slidenum">
              <a:rPr lang="en-RU" smtClean="0"/>
              <a:t>6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2317155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1" dirty="0">
                <a:effectLst/>
                <a:latin typeface="Helvetica Neue" panose="02000503000000020004" pitchFamily="2" charset="0"/>
              </a:rPr>
              <a:t>Используемые в работе методы и алгоритмы</a:t>
            </a:r>
            <a:endParaRPr lang="ru-RU" dirty="0">
              <a:effectLst/>
              <a:latin typeface="Helvetica Neue" panose="02000503000000020004" pitchFamily="2" charset="0"/>
            </a:endParaRPr>
          </a:p>
          <a:p>
            <a:br>
              <a:rPr lang="ru-RU" dirty="0">
                <a:effectLst/>
                <a:latin typeface="Helvetica Neue" panose="02000503000000020004" pitchFamily="2" charset="0"/>
              </a:rPr>
            </a:br>
            <a:endParaRPr lang="ru-RU" dirty="0">
              <a:effectLst/>
              <a:latin typeface="Helvetica Neue" panose="02000503000000020004" pitchFamily="2" charset="0"/>
            </a:endParaRPr>
          </a:p>
          <a:p>
            <a:pPr>
              <a:buFont typeface="+mj-lt"/>
              <a:buAutoNum type="arabicPeriod"/>
            </a:pPr>
            <a:r>
              <a:rPr lang="ru-RU" dirty="0">
                <a:effectLst/>
                <a:latin typeface="Helvetica Neue" panose="02000503000000020004" pitchFamily="2" charset="0"/>
              </a:rPr>
              <a:t>В этой работе была выбрана архитектура нейросети - </a:t>
            </a:r>
            <a:r>
              <a:rPr lang="en" dirty="0">
                <a:effectLst/>
                <a:latin typeface="Helvetica Neue" panose="02000503000000020004" pitchFamily="2" charset="0"/>
              </a:rPr>
              <a:t>LSTM – </a:t>
            </a:r>
            <a:r>
              <a:rPr lang="ru-RU" dirty="0">
                <a:effectLst/>
                <a:latin typeface="Helvetica Neue" panose="02000503000000020004" pitchFamily="2" charset="0"/>
              </a:rPr>
              <a:t>она хорошо работает на распределённых во времени данных, из-за встроенных гейтов памяти, позволяющих замечать долговременные зависимости</a:t>
            </a:r>
          </a:p>
          <a:p>
            <a:pPr>
              <a:buFont typeface="+mj-lt"/>
              <a:buAutoNum type="arabicPeriod"/>
            </a:pPr>
            <a:r>
              <a:rPr lang="ru-RU" dirty="0">
                <a:effectLst/>
                <a:latin typeface="Helvetica Neue" panose="02000503000000020004" pitchFamily="2" charset="0"/>
              </a:rPr>
              <a:t>Также </a:t>
            </a:r>
            <a:r>
              <a:rPr lang="ru-RU" dirty="0" err="1">
                <a:effectLst/>
                <a:latin typeface="Helvetica Neue" panose="02000503000000020004" pitchFamily="2" charset="0"/>
              </a:rPr>
              <a:t>исполоьзовались</a:t>
            </a:r>
            <a:r>
              <a:rPr lang="ru-RU" dirty="0">
                <a:effectLst/>
                <a:latin typeface="Helvetica Neue" panose="02000503000000020004" pitchFamily="2" charset="0"/>
              </a:rPr>
              <a:t>:</a:t>
            </a:r>
          </a:p>
          <a:p>
            <a:pPr>
              <a:buFont typeface="+mj-lt"/>
              <a:buAutoNum type="arabicPeriod"/>
            </a:pPr>
            <a:r>
              <a:rPr lang="en" dirty="0">
                <a:effectLst/>
                <a:latin typeface="Helvetica Neue" panose="02000503000000020004" pitchFamily="2" charset="0"/>
              </a:rPr>
              <a:t>Adam – </a:t>
            </a:r>
            <a:r>
              <a:rPr lang="ru-RU" dirty="0">
                <a:effectLst/>
                <a:latin typeface="Helvetica Neue" panose="02000503000000020004" pitchFamily="2" charset="0"/>
              </a:rPr>
              <a:t>он сочетает в себе </a:t>
            </a:r>
            <a:r>
              <a:rPr lang="ru-RU" dirty="0" err="1">
                <a:effectLst/>
                <a:latin typeface="Helvetica Neue" panose="02000503000000020004" pitchFamily="2" charset="0"/>
              </a:rPr>
              <a:t>преймущества</a:t>
            </a:r>
            <a:r>
              <a:rPr lang="ru-RU" dirty="0">
                <a:effectLst/>
                <a:latin typeface="Helvetica Neue" panose="02000503000000020004" pitchFamily="2" charset="0"/>
              </a:rPr>
              <a:t> методов </a:t>
            </a:r>
            <a:r>
              <a:rPr lang="en" dirty="0">
                <a:effectLst/>
                <a:latin typeface="Helvetica Neue" panose="02000503000000020004" pitchFamily="2" charset="0"/>
              </a:rPr>
              <a:t>Momentum  </a:t>
            </a:r>
            <a:r>
              <a:rPr lang="ru-RU" dirty="0">
                <a:effectLst/>
                <a:latin typeface="Helvetica Neue" panose="02000503000000020004" pitchFamily="2" charset="0"/>
              </a:rPr>
              <a:t>и </a:t>
            </a:r>
            <a:r>
              <a:rPr lang="en" dirty="0" err="1">
                <a:effectLst/>
                <a:latin typeface="Helvetica Neue" panose="02000503000000020004" pitchFamily="2" charset="0"/>
              </a:rPr>
              <a:t>RMSProp</a:t>
            </a:r>
            <a:endParaRPr lang="en" dirty="0">
              <a:effectLst/>
              <a:latin typeface="Helvetica Neue" panose="02000503000000020004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" b="1" dirty="0">
                <a:effectLst/>
                <a:latin typeface="Helvetica Neue" panose="02000503000000020004" pitchFamily="2" charset="0"/>
              </a:rPr>
              <a:t>(</a:t>
            </a:r>
            <a:r>
              <a:rPr lang="en" dirty="0">
                <a:effectLst/>
                <a:latin typeface="Helvetica Neue" panose="02000503000000020004" pitchFamily="2" charset="0"/>
              </a:rPr>
              <a:t>Momentum - </a:t>
            </a:r>
            <a:r>
              <a:rPr lang="ru-RU" dirty="0">
                <a:effectLst/>
                <a:latin typeface="Helvetica Neue" panose="02000503000000020004" pitchFamily="2" charset="0"/>
              </a:rPr>
              <a:t>запоминает, куда шёл раньше, и идёт туда с поправкой на новое направление уменьшения функции потерь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" dirty="0" err="1">
                <a:effectLst/>
                <a:latin typeface="Helvetica Neue" panose="02000503000000020004" pitchFamily="2" charset="0"/>
              </a:rPr>
              <a:t>RMSProp</a:t>
            </a:r>
            <a:r>
              <a:rPr lang="en" dirty="0">
                <a:effectLst/>
                <a:latin typeface="Helvetica Neue" panose="02000503000000020004" pitchFamily="2" charset="0"/>
              </a:rPr>
              <a:t> - </a:t>
            </a:r>
            <a:r>
              <a:rPr lang="ru-RU" dirty="0">
                <a:effectLst/>
                <a:latin typeface="Helvetica Neue" panose="02000503000000020004" pitchFamily="2" charset="0"/>
              </a:rPr>
              <a:t>учитывает все направления изменения функции, а не только самые значительные</a:t>
            </a:r>
            <a:r>
              <a:rPr lang="ru-RU" b="1" dirty="0">
                <a:effectLst/>
                <a:latin typeface="Helvetica Neue" panose="02000503000000020004" pitchFamily="2" charset="0"/>
              </a:rPr>
              <a:t>)</a:t>
            </a:r>
            <a:endParaRPr lang="ru-RU" dirty="0">
              <a:effectLst/>
              <a:latin typeface="Helvetica Neue" panose="02000503000000020004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>
                <a:effectLst/>
                <a:latin typeface="Helvetica Neue" panose="02000503000000020004" pitchFamily="2" charset="0"/>
              </a:rPr>
              <a:t>На графике показана часть возможной функции потерь. Красным отмечено направление движения алгоритма градиентного спуска (не стохастический). Чёрным - </a:t>
            </a:r>
            <a:r>
              <a:rPr lang="en" dirty="0" err="1">
                <a:effectLst/>
                <a:latin typeface="Helvetica Neue" panose="02000503000000020004" pitchFamily="2" charset="0"/>
              </a:rPr>
              <a:t>RMSProp</a:t>
            </a:r>
            <a:r>
              <a:rPr lang="en" dirty="0">
                <a:effectLst/>
                <a:latin typeface="Helvetica Neue" panose="02000503000000020004" pitchFamily="2" charset="0"/>
              </a:rPr>
              <a:t>. </a:t>
            </a:r>
            <a:r>
              <a:rPr lang="ru-RU" dirty="0">
                <a:effectLst/>
                <a:latin typeface="Helvetica Neue" panose="02000503000000020004" pitchFamily="2" charset="0"/>
              </a:rPr>
              <a:t>Может быть более </a:t>
            </a:r>
            <a:r>
              <a:rPr lang="ru-RU" dirty="0" err="1">
                <a:effectLst/>
                <a:latin typeface="Helvetica Neue" panose="02000503000000020004" pitchFamily="2" charset="0"/>
              </a:rPr>
              <a:t>выйгрышным</a:t>
            </a:r>
            <a:r>
              <a:rPr lang="ru-RU" dirty="0">
                <a:effectLst/>
                <a:latin typeface="Helvetica Neue" panose="02000503000000020004" pitchFamily="2" charset="0"/>
              </a:rPr>
              <a:t>, если главное уменьшение ведёт к локальному минимуму.</a:t>
            </a:r>
          </a:p>
          <a:p>
            <a:pPr>
              <a:buFont typeface="+mj-lt"/>
              <a:buAutoNum type="arabicPeriod"/>
            </a:pPr>
            <a:r>
              <a:rPr lang="ru-RU" dirty="0">
                <a:effectLst/>
                <a:latin typeface="Helvetica Neue" panose="02000503000000020004" pitchFamily="2" charset="0"/>
              </a:rPr>
              <a:t>Инициализация </a:t>
            </a:r>
            <a:r>
              <a:rPr lang="ru-RU" dirty="0" err="1">
                <a:effectLst/>
                <a:latin typeface="Helvetica Neue" panose="02000503000000020004" pitchFamily="2" charset="0"/>
              </a:rPr>
              <a:t>Ксавьера</a:t>
            </a:r>
            <a:r>
              <a:rPr lang="ru-RU" dirty="0">
                <a:effectLst/>
                <a:latin typeface="Helvetica Neue" panose="02000503000000020004" pitchFamily="2" charset="0"/>
              </a:rPr>
              <a:t> - метод инициализации параметров модели, хорошо борющийся с затуханием и взрывом градиентов.</a:t>
            </a:r>
          </a:p>
          <a:p>
            <a:pPr>
              <a:buFont typeface="+mj-lt"/>
              <a:buAutoNum type="arabicPeriod"/>
            </a:pPr>
            <a:r>
              <a:rPr lang="ru-RU" dirty="0">
                <a:effectLst/>
                <a:latin typeface="Helvetica Neue" panose="02000503000000020004" pitchFamily="2" charset="0"/>
              </a:rPr>
              <a:t>Об алгоритме предобработки данных я расскажу далее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48903-8EB5-294E-A216-6B54B0368783}" type="slidenum">
              <a:rPr lang="en-RU" smtClean="0"/>
              <a:t>7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2485179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1" dirty="0">
                <a:effectLst/>
                <a:latin typeface="Helvetica Neue" panose="02000503000000020004" pitchFamily="2" charset="0"/>
              </a:rPr>
              <a:t>Алгоритм предобработки данных</a:t>
            </a:r>
            <a:endParaRPr lang="ru-RU" dirty="0">
              <a:effectLst/>
              <a:latin typeface="Helvetica Neue" panose="02000503000000020004" pitchFamily="2" charset="0"/>
            </a:endParaRPr>
          </a:p>
          <a:p>
            <a:br>
              <a:rPr lang="ru-RU" dirty="0">
                <a:effectLst/>
                <a:latin typeface="Helvetica Neue" panose="02000503000000020004" pitchFamily="2" charset="0"/>
              </a:rPr>
            </a:br>
            <a:endParaRPr lang="ru-RU" dirty="0">
              <a:effectLst/>
              <a:latin typeface="Helvetica Neue" panose="02000503000000020004" pitchFamily="2" charset="0"/>
            </a:endParaRPr>
          </a:p>
          <a:p>
            <a:pPr>
              <a:buFont typeface="+mj-lt"/>
              <a:buAutoNum type="arabicPeriod"/>
            </a:pPr>
            <a:r>
              <a:rPr lang="ru-RU" dirty="0">
                <a:effectLst/>
                <a:latin typeface="Helvetica Neue" panose="02000503000000020004" pitchFamily="2" charset="0"/>
              </a:rPr>
              <a:t> Загрузка данных</a:t>
            </a:r>
          </a:p>
          <a:p>
            <a:pPr>
              <a:buFont typeface="+mj-lt"/>
              <a:buAutoNum type="arabicPeriod"/>
            </a:pPr>
            <a:r>
              <a:rPr lang="ru-RU" dirty="0">
                <a:effectLst/>
                <a:latin typeface="Helvetica Neue" panose="02000503000000020004" pitchFamily="2" charset="0"/>
              </a:rPr>
              <a:t> Обрезка и заполнение утрат (</a:t>
            </a:r>
            <a:r>
              <a:rPr lang="en" dirty="0" err="1">
                <a:effectLst/>
                <a:latin typeface="Helvetica Neue" panose="02000503000000020004" pitchFamily="2" charset="0"/>
              </a:rPr>
              <a:t>cut_n_fill</a:t>
            </a:r>
            <a:r>
              <a:rPr lang="en" dirty="0">
                <a:effectLst/>
                <a:latin typeface="Helvetica Neue" panose="02000503000000020004" pitchFamily="2" charset="0"/>
              </a:rPr>
              <a:t>).</a:t>
            </a:r>
          </a:p>
          <a:p>
            <a:pPr>
              <a:buFont typeface="+mj-lt"/>
              <a:buAutoNum type="arabicPeriod"/>
            </a:pPr>
            <a:r>
              <a:rPr lang="ru-RU" dirty="0">
                <a:effectLst/>
                <a:latin typeface="Helvetica Neue" panose="02000503000000020004" pitchFamily="2" charset="0"/>
              </a:rPr>
              <a:t> Нормализация данных.</a:t>
            </a:r>
          </a:p>
          <a:p>
            <a:pPr>
              <a:buFont typeface="+mj-lt"/>
              <a:buAutoNum type="arabicPeriod"/>
            </a:pPr>
            <a:r>
              <a:rPr lang="ru-RU" dirty="0">
                <a:effectLst/>
                <a:latin typeface="Helvetica Neue" panose="02000503000000020004" pitchFamily="2" charset="0"/>
              </a:rPr>
              <a:t> Отбрасывание неподходящих записей - (излишне странных записей неподдающимися обработке сигналами (те, в обрезке или нормализации которых произошло исключение)</a:t>
            </a:r>
            <a:r>
              <a:rPr lang="ru-RU" b="1" dirty="0">
                <a:effectLst/>
                <a:latin typeface="Helvetica Neue" panose="02000503000000020004" pitchFamily="2" charset="0"/>
              </a:rPr>
              <a:t>)</a:t>
            </a:r>
            <a:endParaRPr lang="ru-RU" dirty="0">
              <a:effectLst/>
              <a:latin typeface="Helvetica Neue" panose="02000503000000020004" pitchFamily="2" charset="0"/>
            </a:endParaRPr>
          </a:p>
          <a:p>
            <a:pPr>
              <a:buFont typeface="+mj-lt"/>
              <a:buAutoNum type="arabicPeriod"/>
            </a:pPr>
            <a:r>
              <a:rPr lang="ru-RU" dirty="0">
                <a:effectLst/>
                <a:latin typeface="Helvetica Neue" panose="02000503000000020004" pitchFamily="2" charset="0"/>
              </a:rPr>
              <a:t> И распределение на тренировочную и </a:t>
            </a:r>
            <a:r>
              <a:rPr lang="ru-RU" dirty="0" err="1">
                <a:effectLst/>
                <a:latin typeface="Helvetica Neue" panose="02000503000000020004" pitchFamily="2" charset="0"/>
              </a:rPr>
              <a:t>валидационую</a:t>
            </a:r>
            <a:r>
              <a:rPr lang="ru-RU" dirty="0">
                <a:effectLst/>
                <a:latin typeface="Helvetica Neue" panose="02000503000000020004" pitchFamily="2" charset="0"/>
              </a:rPr>
              <a:t> части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48903-8EB5-294E-A216-6B54B0368783}" type="slidenum">
              <a:rPr lang="en-RU" smtClean="0"/>
              <a:t>8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3593006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ru-RU" dirty="0">
                <a:effectLst/>
                <a:latin typeface="Helvetica Neue" panose="02000503000000020004" pitchFamily="2" charset="0"/>
              </a:rPr>
            </a:br>
            <a:endParaRPr lang="ru-RU" dirty="0">
              <a:effectLst/>
              <a:latin typeface="Helvetica Neue" panose="02000503000000020004" pitchFamily="2" charset="0"/>
            </a:endParaRPr>
          </a:p>
          <a:p>
            <a:r>
              <a:rPr lang="ru-RU" b="1" dirty="0">
                <a:effectLst/>
                <a:latin typeface="Helvetica Neue" panose="02000503000000020004" pitchFamily="2" charset="0"/>
              </a:rPr>
              <a:t>Функция </a:t>
            </a:r>
            <a:r>
              <a:rPr lang="en" b="1" dirty="0" err="1">
                <a:effectLst/>
                <a:latin typeface="Helvetica Neue" panose="02000503000000020004" pitchFamily="2" charset="0"/>
              </a:rPr>
              <a:t>cut_n_fill</a:t>
            </a:r>
            <a:endParaRPr lang="en" dirty="0">
              <a:effectLst/>
              <a:latin typeface="Helvetica Neue" panose="02000503000000020004" pitchFamily="2" charset="0"/>
            </a:endParaRPr>
          </a:p>
          <a:p>
            <a:br>
              <a:rPr lang="en" dirty="0">
                <a:effectLst/>
                <a:latin typeface="Helvetica Neue" panose="02000503000000020004" pitchFamily="2" charset="0"/>
              </a:rPr>
            </a:br>
            <a:endParaRPr lang="en" dirty="0">
              <a:effectLst/>
              <a:latin typeface="Helvetica Neue" panose="02000503000000020004" pitchFamily="2" charset="0"/>
            </a:endParaRPr>
          </a:p>
          <a:p>
            <a:pPr>
              <a:buFont typeface="+mj-lt"/>
              <a:buAutoNum type="arabicPeriod"/>
            </a:pPr>
            <a:r>
              <a:rPr lang="ru-RU" dirty="0">
                <a:effectLst/>
                <a:latin typeface="Helvetica Neue" panose="02000503000000020004" pitchFamily="2" charset="0"/>
              </a:rPr>
              <a:t>Функция </a:t>
            </a:r>
            <a:r>
              <a:rPr lang="en" dirty="0" err="1">
                <a:effectLst/>
                <a:latin typeface="Helvetica Neue" panose="02000503000000020004" pitchFamily="2" charset="0"/>
              </a:rPr>
              <a:t>cut_n_fill</a:t>
            </a:r>
            <a:r>
              <a:rPr lang="en" dirty="0">
                <a:effectLst/>
                <a:latin typeface="Helvetica Neue" panose="02000503000000020004" pitchFamily="2" charset="0"/>
              </a:rPr>
              <a:t> </a:t>
            </a:r>
            <a:r>
              <a:rPr lang="ru-RU" dirty="0">
                <a:effectLst/>
                <a:latin typeface="Helvetica Neue" panose="02000503000000020004" pitchFamily="2" charset="0"/>
              </a:rPr>
              <a:t>заключалась в нахождении пиков на записи. Для чего использовалась функция-обёртка </a:t>
            </a:r>
            <a:r>
              <a:rPr lang="en" dirty="0" err="1">
                <a:effectLst/>
                <a:latin typeface="Helvetica Neue" panose="02000503000000020004" pitchFamily="2" charset="0"/>
              </a:rPr>
              <a:t>My_correlate</a:t>
            </a:r>
            <a:r>
              <a:rPr lang="en" dirty="0">
                <a:effectLst/>
                <a:latin typeface="Helvetica Neue" panose="02000503000000020004" pitchFamily="2" charset="0"/>
              </a:rPr>
              <a:t>. </a:t>
            </a:r>
            <a:r>
              <a:rPr lang="ru-RU" dirty="0">
                <a:effectLst/>
                <a:latin typeface="Helvetica Neue" panose="02000503000000020004" pitchFamily="2" charset="0"/>
              </a:rPr>
              <a:t>Она возвращает корреляцию исходного сигнала с синусовым фильтром, что позволяет проще находить на записи пики. </a:t>
            </a:r>
          </a:p>
          <a:p>
            <a:pPr>
              <a:buFont typeface="+mj-lt"/>
              <a:buAutoNum type="arabicPeriod"/>
            </a:pPr>
            <a:r>
              <a:rPr lang="ru-RU" dirty="0">
                <a:effectLst/>
                <a:latin typeface="Helvetica Neue" panose="02000503000000020004" pitchFamily="2" charset="0"/>
              </a:rPr>
              <a:t>Отличие её от библиотечной в улучшенной линейности выходного сигнала., (моя функция считает корреляцию не исходной последовательности с фильтром, а её расширенной </a:t>
            </a:r>
            <a:r>
              <a:rPr lang="ru-RU" dirty="0" err="1">
                <a:effectLst/>
                <a:latin typeface="Helvetica Neue" panose="02000503000000020004" pitchFamily="2" charset="0"/>
              </a:rPr>
              <a:t>засчёт</a:t>
            </a:r>
            <a:r>
              <a:rPr lang="ru-RU" dirty="0">
                <a:effectLst/>
                <a:latin typeface="Helvetica Neue" panose="02000503000000020004" pitchFamily="2" charset="0"/>
              </a:rPr>
              <a:t> крайних элементов версии.) </a:t>
            </a:r>
          </a:p>
          <a:p>
            <a:pPr>
              <a:buFont typeface="+mj-lt"/>
              <a:buAutoNum type="arabicPeriod"/>
            </a:pPr>
            <a:r>
              <a:rPr lang="ru-RU" dirty="0">
                <a:effectLst/>
                <a:latin typeface="Helvetica Neue" panose="02000503000000020004" pitchFamily="2" charset="0"/>
              </a:rPr>
              <a:t>На графике на примере простого константного входного сигнала мы видим, что моя функция-обёртка за исключением сдвига не изменяет форму сигнала, и что самое важное - не создаёт в нём пиков, которых не было раньше (это важно для дальнейшей обработки последовательности)</a:t>
            </a:r>
          </a:p>
          <a:p>
            <a:pPr>
              <a:buFont typeface="+mj-lt"/>
              <a:buAutoNum type="arabicPeriod"/>
            </a:pPr>
            <a:r>
              <a:rPr lang="ru-RU" dirty="0">
                <a:effectLst/>
                <a:latin typeface="Helvetica Neue" panose="02000503000000020004" pitchFamily="2" charset="0"/>
              </a:rPr>
              <a:t>(Синий - входные данные, зелёный - обработанные моей функцией, красный - функцией из </a:t>
            </a:r>
            <a:r>
              <a:rPr lang="en" dirty="0">
                <a:effectLst/>
                <a:latin typeface="Helvetica Neue" panose="02000503000000020004" pitchFamily="2" charset="0"/>
              </a:rPr>
              <a:t>NumPy.)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48903-8EB5-294E-A216-6B54B0368783}" type="slidenum">
              <a:rPr lang="en-RU" smtClean="0"/>
              <a:t>9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256504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ложка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8" descr="A blue circle with white text&#10;&#10;Description automatically generated with low confidence">
            <a:extLst>
              <a:ext uri="{FF2B5EF4-FFF2-40B4-BE49-F238E27FC236}">
                <a16:creationId xmlns:a16="http://schemas.microsoft.com/office/drawing/2014/main" id="{BA292C80-0DA8-194A-9A66-279048FA2A5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13859" y="962173"/>
            <a:ext cx="886499" cy="886499"/>
          </a:xfrm>
          <a:prstGeom prst="rect">
            <a:avLst/>
          </a:prstGeom>
        </p:spPr>
      </p:pic>
      <p:cxnSp>
        <p:nvCxnSpPr>
          <p:cNvPr id="11" name="Straight Connector 48">
            <a:extLst>
              <a:ext uri="{FF2B5EF4-FFF2-40B4-BE49-F238E27FC236}">
                <a16:creationId xmlns:a16="http://schemas.microsoft.com/office/drawing/2014/main" id="{313EF906-5BAC-0141-A198-076E155DF9E2}"/>
              </a:ext>
            </a:extLst>
          </p:cNvPr>
          <p:cNvCxnSpPr>
            <a:cxnSpLocks/>
          </p:cNvCxnSpPr>
          <p:nvPr userDrawn="1"/>
        </p:nvCxnSpPr>
        <p:spPr>
          <a:xfrm>
            <a:off x="6090212" y="985336"/>
            <a:ext cx="0" cy="840173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50">
            <a:extLst>
              <a:ext uri="{FF2B5EF4-FFF2-40B4-BE49-F238E27FC236}">
                <a16:creationId xmlns:a16="http://schemas.microsoft.com/office/drawing/2014/main" id="{61206A97-26F2-E646-8775-9928FEF465B5}"/>
              </a:ext>
            </a:extLst>
          </p:cNvPr>
          <p:cNvCxnSpPr>
            <a:cxnSpLocks/>
          </p:cNvCxnSpPr>
          <p:nvPr userDrawn="1"/>
        </p:nvCxnSpPr>
        <p:spPr>
          <a:xfrm>
            <a:off x="8642581" y="985336"/>
            <a:ext cx="0" cy="840173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51">
            <a:extLst>
              <a:ext uri="{FF2B5EF4-FFF2-40B4-BE49-F238E27FC236}">
                <a16:creationId xmlns:a16="http://schemas.microsoft.com/office/drawing/2014/main" id="{28E0E5F6-C1CA-9B41-B1DB-6E4FB509084D}"/>
              </a:ext>
            </a:extLst>
          </p:cNvPr>
          <p:cNvCxnSpPr>
            <a:cxnSpLocks/>
          </p:cNvCxnSpPr>
          <p:nvPr userDrawn="1"/>
        </p:nvCxnSpPr>
        <p:spPr>
          <a:xfrm>
            <a:off x="11179047" y="985336"/>
            <a:ext cx="0" cy="840173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Заголовок 15">
            <a:extLst>
              <a:ext uri="{FF2B5EF4-FFF2-40B4-BE49-F238E27FC236}">
                <a16:creationId xmlns:a16="http://schemas.microsoft.com/office/drawing/2014/main" id="{6007C52F-2E27-E24A-B9DC-AAAB052DBD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7967" y="2404670"/>
            <a:ext cx="7634059" cy="1978323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4300" b="0" i="0" baseline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презентации</a:t>
            </a:r>
            <a:b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  <a:t>может быть набрано в две </a:t>
            </a:r>
            <a:b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  <a:t>или три строки (43 </a:t>
            </a:r>
            <a:r>
              <a:rPr lang="en-GB" sz="4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4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4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20" name="Текст 19">
            <a:extLst>
              <a:ext uri="{FF2B5EF4-FFF2-40B4-BE49-F238E27FC236}">
                <a16:creationId xmlns:a16="http://schemas.microsoft.com/office/drawing/2014/main" id="{18109844-C2E7-354F-9C01-8834E4DCE37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74947" y="1187841"/>
            <a:ext cx="3848717" cy="435163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0" i="0">
                <a:latin typeface="HSE Sans" panose="02000000000000000000" pitchFamily="2" charset="0"/>
              </a:defRPr>
            </a:lvl1pPr>
            <a:lvl2pPr marL="457200" indent="0" algn="l">
              <a:buNone/>
              <a:defRPr sz="1600" b="0" i="0">
                <a:latin typeface="HSE Sans" panose="02000000000000000000" pitchFamily="2" charset="0"/>
              </a:defRPr>
            </a:lvl2pPr>
            <a:lvl3pPr marL="914400" indent="0" algn="l">
              <a:buNone/>
              <a:defRPr sz="1600" b="0" i="0">
                <a:latin typeface="HSE Sans" panose="02000000000000000000" pitchFamily="2" charset="0"/>
              </a:defRPr>
            </a:lvl3pPr>
            <a:lvl4pPr marL="1371600" indent="0" algn="l">
              <a:buNone/>
              <a:defRPr sz="1600" b="0" i="0">
                <a:latin typeface="HSE Sans" panose="02000000000000000000" pitchFamily="2" charset="0"/>
              </a:defRPr>
            </a:lvl4pPr>
            <a:lvl5pPr marL="1828800" indent="0" algn="l">
              <a:buNone/>
              <a:defRPr sz="1600" b="0" i="0">
                <a:latin typeface="HSE Sans" panose="02000000000000000000" pitchFamily="2" charset="0"/>
              </a:defRPr>
            </a:lvl5pPr>
          </a:lstStyle>
          <a:p>
            <a:r>
              <a:rPr lang="ru-RU" dirty="0">
                <a:latin typeface="HSE Sans" panose="02000000000000000000" pitchFamily="2" charset="0"/>
              </a:rPr>
              <a:t>Название факультета</a:t>
            </a:r>
            <a:br>
              <a:rPr lang="ru-RU" dirty="0">
                <a:latin typeface="HSE Sans" panose="02000000000000000000" pitchFamily="2" charset="0"/>
              </a:rPr>
            </a:br>
            <a:r>
              <a:rPr lang="ru-RU" dirty="0">
                <a:latin typeface="HSE Sans" panose="02000000000000000000" pitchFamily="2" charset="0"/>
              </a:rPr>
              <a:t>в две строки</a:t>
            </a:r>
            <a:r>
              <a:rPr lang="en-GB" dirty="0">
                <a:latin typeface="HSE Sans" panose="02000000000000000000" pitchFamily="2" charset="0"/>
              </a:rPr>
              <a:t> (16 </a:t>
            </a:r>
            <a:r>
              <a:rPr lang="en-GB" dirty="0" err="1">
                <a:latin typeface="HSE Sans" panose="02000000000000000000" pitchFamily="2" charset="0"/>
              </a:rPr>
              <a:t>pt</a:t>
            </a:r>
            <a:r>
              <a:rPr lang="en-GB" dirty="0">
                <a:latin typeface="HSE Sans" panose="02000000000000000000" pitchFamily="2" charset="0"/>
              </a:rPr>
              <a:t>)</a:t>
            </a:r>
            <a:endParaRPr lang="ru-RU" dirty="0">
              <a:latin typeface="HSE Sans" panose="02000000000000000000" pitchFamily="2" charset="0"/>
            </a:endParaRPr>
          </a:p>
        </p:txBody>
      </p:sp>
      <p:sp>
        <p:nvSpPr>
          <p:cNvPr id="25" name="Текст 24">
            <a:extLst>
              <a:ext uri="{FF2B5EF4-FFF2-40B4-BE49-F238E27FC236}">
                <a16:creationId xmlns:a16="http://schemas.microsoft.com/office/drawing/2014/main" id="{40A04329-C800-BB42-BFE0-7E3C68848DA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59420" y="1173829"/>
            <a:ext cx="2278063" cy="463186"/>
          </a:xfr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2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200" dirty="0">
                <a:latin typeface="HSE Sans" panose="02000000000000000000" pitchFamily="2" charset="0"/>
              </a:rPr>
            </a:br>
            <a:r>
              <a:rPr lang="ru-RU" sz="12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200" dirty="0">
                <a:latin typeface="HSE Sans" panose="02000000000000000000" pitchFamily="2" charset="0"/>
              </a:rPr>
              <a:t> (12pt)</a:t>
            </a:r>
            <a:endParaRPr lang="ru-RU" sz="1200" dirty="0">
              <a:latin typeface="HSE Sans" panose="02000000000000000000" pitchFamily="2" charset="0"/>
            </a:endParaRPr>
          </a:p>
        </p:txBody>
      </p:sp>
      <p:sp>
        <p:nvSpPr>
          <p:cNvPr id="27" name="Текст 26">
            <a:extLst>
              <a:ext uri="{FF2B5EF4-FFF2-40B4-BE49-F238E27FC236}">
                <a16:creationId xmlns:a16="http://schemas.microsoft.com/office/drawing/2014/main" id="{98337931-3EC2-F348-99EA-860F4FFDC188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8786720" y="1173829"/>
            <a:ext cx="2217738" cy="463186"/>
          </a:xfr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200" dirty="0">
                <a:latin typeface="HSE Sans" panose="02000000000000000000" pitchFamily="2" charset="0"/>
              </a:rPr>
              <a:t>Москва</a:t>
            </a:r>
            <a:br>
              <a:rPr lang="ru-RU" sz="1200" dirty="0">
                <a:latin typeface="HSE Sans" panose="02000000000000000000" pitchFamily="2" charset="0"/>
              </a:rPr>
            </a:br>
            <a:r>
              <a:rPr lang="ru-RU" sz="1200" dirty="0">
                <a:latin typeface="HSE Sans" panose="02000000000000000000" pitchFamily="2" charset="0"/>
              </a:rPr>
              <a:t>2022</a:t>
            </a:r>
            <a:r>
              <a:rPr lang="en-GB" sz="1200" dirty="0">
                <a:latin typeface="HSE Sans" panose="02000000000000000000" pitchFamily="2" charset="0"/>
              </a:rPr>
              <a:t> (12pt)</a:t>
            </a:r>
            <a:endParaRPr lang="ru-RU" sz="1200" dirty="0">
              <a:latin typeface="HSE Sans" panose="02000000000000000000" pitchFamily="2" charset="0"/>
            </a:endParaRPr>
          </a:p>
        </p:txBody>
      </p:sp>
      <p:sp>
        <p:nvSpPr>
          <p:cNvPr id="29" name="Текст 28">
            <a:extLst>
              <a:ext uri="{FF2B5EF4-FFF2-40B4-BE49-F238E27FC236}">
                <a16:creationId xmlns:a16="http://schemas.microsoft.com/office/drawing/2014/main" id="{EEA7A79B-D410-B44F-BF32-C3EAEFC20A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27967" y="4824914"/>
            <a:ext cx="7625267" cy="652860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600" dirty="0">
                <a:latin typeface="HSE Sans" panose="02000000000000000000" pitchFamily="2" charset="0"/>
              </a:rPr>
              <a:t>Если нужно больше места, то используйте подзаголовок</a:t>
            </a:r>
            <a:r>
              <a:rPr lang="en-GB" sz="1600" dirty="0">
                <a:latin typeface="HSE Sans" panose="02000000000000000000" pitchFamily="2" charset="0"/>
              </a:rPr>
              <a:t> (16 </a:t>
            </a:r>
            <a:r>
              <a:rPr lang="en-GB" sz="1600" dirty="0" err="1">
                <a:latin typeface="HSE Sans" panose="02000000000000000000" pitchFamily="2" charset="0"/>
              </a:rPr>
              <a:t>pt</a:t>
            </a:r>
            <a:r>
              <a:rPr lang="en-GB" sz="1600" dirty="0">
                <a:latin typeface="HSE Sans" panose="02000000000000000000" pitchFamily="2" charset="0"/>
              </a:rPr>
              <a:t>)</a:t>
            </a:r>
            <a:endParaRPr lang="ru-RU" sz="16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8959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вет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>
            <a:extLst>
              <a:ext uri="{FF2B5EF4-FFF2-40B4-BE49-F238E27FC236}">
                <a16:creationId xmlns:a16="http://schemas.microsoft.com/office/drawing/2014/main" id="{9328428E-0D3D-6E4B-BAC0-3F63BAF7DB7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>
            <a:extLst>
              <a:ext uri="{FF2B5EF4-FFF2-40B4-BE49-F238E27FC236}">
                <a16:creationId xmlns:a16="http://schemas.microsoft.com/office/drawing/2014/main" id="{86CF47C6-D972-9E44-A717-6848F3489399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>
            <a:extLst>
              <a:ext uri="{FF2B5EF4-FFF2-40B4-BE49-F238E27FC236}">
                <a16:creationId xmlns:a16="http://schemas.microsoft.com/office/drawing/2014/main" id="{412FEF63-77C0-7C4A-B9BE-4BC0EEEEB78C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>
            <a:extLst>
              <a:ext uri="{FF2B5EF4-FFF2-40B4-BE49-F238E27FC236}">
                <a16:creationId xmlns:a16="http://schemas.microsoft.com/office/drawing/2014/main" id="{C4F550E9-E979-284D-B65F-44E092DD9D02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A39D099-B515-F343-BF7A-A95468DA3860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>
            <a:extLst>
              <a:ext uri="{FF2B5EF4-FFF2-40B4-BE49-F238E27FC236}">
                <a16:creationId xmlns:a16="http://schemas.microsoft.com/office/drawing/2014/main" id="{396B1F99-9711-C64F-A7C9-4F1D89E7F11D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>
            <a:extLst>
              <a:ext uri="{FF2B5EF4-FFF2-40B4-BE49-F238E27FC236}">
                <a16:creationId xmlns:a16="http://schemas.microsoft.com/office/drawing/2014/main" id="{9C21DFE9-C3B2-C54E-9275-7776355F736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5A73F99D-6D58-724E-ADB3-150D9B24F8C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6" name="Текст 39">
            <a:extLst>
              <a:ext uri="{FF2B5EF4-FFF2-40B4-BE49-F238E27FC236}">
                <a16:creationId xmlns:a16="http://schemas.microsoft.com/office/drawing/2014/main" id="{7E89E360-BE39-5041-BAD6-C7B708340AA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9" name="Заголовок 31">
            <a:extLst>
              <a:ext uri="{FF2B5EF4-FFF2-40B4-BE49-F238E27FC236}">
                <a16:creationId xmlns:a16="http://schemas.microsoft.com/office/drawing/2014/main" id="{1C20890C-BC1C-0745-9AF3-46700BA27C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9" y="1447790"/>
            <a:ext cx="4322530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Дополнительная </a:t>
            </a:r>
            <a:b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цветовая гамма</a:t>
            </a:r>
          </a:p>
        </p:txBody>
      </p:sp>
      <p:sp>
        <p:nvSpPr>
          <p:cNvPr id="20" name="Текст 35">
            <a:extLst>
              <a:ext uri="{FF2B5EF4-FFF2-40B4-BE49-F238E27FC236}">
                <a16:creationId xmlns:a16="http://schemas.microsoft.com/office/drawing/2014/main" id="{CA2589F7-4500-024F-8E07-D726629A599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300" dirty="0">
                <a:latin typeface="HSE Sans" panose="02000000000000000000" pitchFamily="2" charset="0"/>
              </a:rPr>
              <a:t>Для оформления графиков, таблиц, диаграмм могут потребоваться дополнительные цвета и вы совершенно правы, задавая вопрос, какие цвета использовать и где их взять. Мы предлагаем использовать палитру цветов Вышки для этих целей.</a:t>
            </a:r>
          </a:p>
        </p:txBody>
      </p:sp>
      <p:sp>
        <p:nvSpPr>
          <p:cNvPr id="21" name="Oval 5">
            <a:extLst>
              <a:ext uri="{FF2B5EF4-FFF2-40B4-BE49-F238E27FC236}">
                <a16:creationId xmlns:a16="http://schemas.microsoft.com/office/drawing/2014/main" id="{D2CA403A-98E7-6C42-8F44-30AB6622C802}"/>
              </a:ext>
            </a:extLst>
          </p:cNvPr>
          <p:cNvSpPr/>
          <p:nvPr userDrawn="1"/>
        </p:nvSpPr>
        <p:spPr>
          <a:xfrm>
            <a:off x="5392982" y="1447790"/>
            <a:ext cx="830997" cy="830997"/>
          </a:xfrm>
          <a:prstGeom prst="ellipse">
            <a:avLst/>
          </a:prstGeom>
          <a:solidFill>
            <a:srgbClr val="0E2D69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2" name="Oval 20">
            <a:extLst>
              <a:ext uri="{FF2B5EF4-FFF2-40B4-BE49-F238E27FC236}">
                <a16:creationId xmlns:a16="http://schemas.microsoft.com/office/drawing/2014/main" id="{42ABAA5D-E7AB-6E48-9D43-A48178C9BDD4}"/>
              </a:ext>
            </a:extLst>
          </p:cNvPr>
          <p:cNvSpPr/>
          <p:nvPr userDrawn="1"/>
        </p:nvSpPr>
        <p:spPr>
          <a:xfrm>
            <a:off x="6742925" y="1447790"/>
            <a:ext cx="830997" cy="830997"/>
          </a:xfrm>
          <a:prstGeom prst="ellipse">
            <a:avLst/>
          </a:prstGeom>
          <a:solidFill>
            <a:srgbClr val="234A9B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09F185A-8F67-9C42-A7C5-87E483F4FC19}"/>
              </a:ext>
            </a:extLst>
          </p:cNvPr>
          <p:cNvSpPr/>
          <p:nvPr userDrawn="1"/>
        </p:nvSpPr>
        <p:spPr>
          <a:xfrm>
            <a:off x="8092868" y="1447790"/>
            <a:ext cx="830997" cy="830997"/>
          </a:xfrm>
          <a:prstGeom prst="ellipse">
            <a:avLst/>
          </a:prstGeom>
          <a:solidFill>
            <a:srgbClr val="11A0D7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79AE0F6-4E37-6C4D-AF45-824EEE489A15}"/>
              </a:ext>
            </a:extLst>
          </p:cNvPr>
          <p:cNvSpPr/>
          <p:nvPr userDrawn="1"/>
        </p:nvSpPr>
        <p:spPr>
          <a:xfrm>
            <a:off x="9442811" y="1447790"/>
            <a:ext cx="830997" cy="830997"/>
          </a:xfrm>
          <a:prstGeom prst="ellipse">
            <a:avLst/>
          </a:prstGeom>
          <a:solidFill>
            <a:srgbClr val="029C6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5" name="Oval 26">
            <a:extLst>
              <a:ext uri="{FF2B5EF4-FFF2-40B4-BE49-F238E27FC236}">
                <a16:creationId xmlns:a16="http://schemas.microsoft.com/office/drawing/2014/main" id="{330C0EA4-7FD1-CE4D-AC95-8C484C5AC790}"/>
              </a:ext>
            </a:extLst>
          </p:cNvPr>
          <p:cNvSpPr/>
          <p:nvPr userDrawn="1"/>
        </p:nvSpPr>
        <p:spPr>
          <a:xfrm>
            <a:off x="10792754" y="1447790"/>
            <a:ext cx="830997" cy="830997"/>
          </a:xfrm>
          <a:prstGeom prst="ellipse">
            <a:avLst/>
          </a:prstGeom>
          <a:solidFill>
            <a:srgbClr val="EB681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6" name="Oval 29">
            <a:extLst>
              <a:ext uri="{FF2B5EF4-FFF2-40B4-BE49-F238E27FC236}">
                <a16:creationId xmlns:a16="http://schemas.microsoft.com/office/drawing/2014/main" id="{4C53CF3D-7EFB-DF4F-8EA6-5644574E9AFB}"/>
              </a:ext>
            </a:extLst>
          </p:cNvPr>
          <p:cNvSpPr/>
          <p:nvPr userDrawn="1"/>
        </p:nvSpPr>
        <p:spPr>
          <a:xfrm>
            <a:off x="5392982" y="2708699"/>
            <a:ext cx="830997" cy="830997"/>
          </a:xfrm>
          <a:prstGeom prst="ellipse">
            <a:avLst/>
          </a:prstGeom>
          <a:solidFill>
            <a:srgbClr val="7D4EBA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7" name="Oval 33">
            <a:extLst>
              <a:ext uri="{FF2B5EF4-FFF2-40B4-BE49-F238E27FC236}">
                <a16:creationId xmlns:a16="http://schemas.microsoft.com/office/drawing/2014/main" id="{B42CE88A-E9A3-2A4E-BD50-EB37311F39EC}"/>
              </a:ext>
            </a:extLst>
          </p:cNvPr>
          <p:cNvSpPr/>
          <p:nvPr userDrawn="1"/>
        </p:nvSpPr>
        <p:spPr>
          <a:xfrm>
            <a:off x="6742925" y="2708699"/>
            <a:ext cx="830997" cy="830997"/>
          </a:xfrm>
          <a:prstGeom prst="ellipse">
            <a:avLst/>
          </a:prstGeom>
          <a:solidFill>
            <a:srgbClr val="E61F3D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8" name="Oval 34">
            <a:extLst>
              <a:ext uri="{FF2B5EF4-FFF2-40B4-BE49-F238E27FC236}">
                <a16:creationId xmlns:a16="http://schemas.microsoft.com/office/drawing/2014/main" id="{B699EFDF-DB9D-3C4F-9D1F-461508017BDA}"/>
              </a:ext>
            </a:extLst>
          </p:cNvPr>
          <p:cNvSpPr/>
          <p:nvPr userDrawn="1"/>
        </p:nvSpPr>
        <p:spPr>
          <a:xfrm>
            <a:off x="8092868" y="2708699"/>
            <a:ext cx="830997" cy="830997"/>
          </a:xfrm>
          <a:prstGeom prst="ellipse">
            <a:avLst/>
          </a:prstGeom>
          <a:solidFill>
            <a:srgbClr val="FBBA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9" name="Oval 35">
            <a:extLst>
              <a:ext uri="{FF2B5EF4-FFF2-40B4-BE49-F238E27FC236}">
                <a16:creationId xmlns:a16="http://schemas.microsoft.com/office/drawing/2014/main" id="{5DF3131C-EEA1-5446-B567-C9DA0A2A1AFF}"/>
              </a:ext>
            </a:extLst>
          </p:cNvPr>
          <p:cNvSpPr/>
          <p:nvPr userDrawn="1"/>
        </p:nvSpPr>
        <p:spPr>
          <a:xfrm>
            <a:off x="9442811" y="2708699"/>
            <a:ext cx="830997" cy="830997"/>
          </a:xfrm>
          <a:prstGeom prst="ellipse">
            <a:avLst/>
          </a:prstGeom>
          <a:solidFill>
            <a:srgbClr val="7DA0D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0" name="Oval 36">
            <a:extLst>
              <a:ext uri="{FF2B5EF4-FFF2-40B4-BE49-F238E27FC236}">
                <a16:creationId xmlns:a16="http://schemas.microsoft.com/office/drawing/2014/main" id="{6D03B317-B61D-2945-8C0A-A6EBD87ACD07}"/>
              </a:ext>
            </a:extLst>
          </p:cNvPr>
          <p:cNvSpPr/>
          <p:nvPr userDrawn="1"/>
        </p:nvSpPr>
        <p:spPr>
          <a:xfrm>
            <a:off x="10792754" y="2708699"/>
            <a:ext cx="830997" cy="830997"/>
          </a:xfrm>
          <a:prstGeom prst="ellipse">
            <a:avLst/>
          </a:prstGeom>
          <a:solidFill>
            <a:srgbClr val="47A0A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1" name="Oval 37">
            <a:extLst>
              <a:ext uri="{FF2B5EF4-FFF2-40B4-BE49-F238E27FC236}">
                <a16:creationId xmlns:a16="http://schemas.microsoft.com/office/drawing/2014/main" id="{9C0266F1-C0B7-624A-A873-5F2C8801E766}"/>
              </a:ext>
            </a:extLst>
          </p:cNvPr>
          <p:cNvSpPr/>
          <p:nvPr userDrawn="1"/>
        </p:nvSpPr>
        <p:spPr>
          <a:xfrm>
            <a:off x="5392982" y="3969609"/>
            <a:ext cx="830997" cy="830997"/>
          </a:xfrm>
          <a:prstGeom prst="ellipse">
            <a:avLst/>
          </a:prstGeom>
          <a:solidFill>
            <a:srgbClr val="EB8C3C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2" name="Oval 38">
            <a:extLst>
              <a:ext uri="{FF2B5EF4-FFF2-40B4-BE49-F238E27FC236}">
                <a16:creationId xmlns:a16="http://schemas.microsoft.com/office/drawing/2014/main" id="{30C0C10E-388C-9843-8270-19D471BD3756}"/>
              </a:ext>
            </a:extLst>
          </p:cNvPr>
          <p:cNvSpPr/>
          <p:nvPr userDrawn="1"/>
        </p:nvSpPr>
        <p:spPr>
          <a:xfrm>
            <a:off x="6742925" y="3969609"/>
            <a:ext cx="830997" cy="830997"/>
          </a:xfrm>
          <a:prstGeom prst="ellipse">
            <a:avLst/>
          </a:prstGeom>
          <a:solidFill>
            <a:srgbClr val="96628C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3" name="Oval 39">
            <a:extLst>
              <a:ext uri="{FF2B5EF4-FFF2-40B4-BE49-F238E27FC236}">
                <a16:creationId xmlns:a16="http://schemas.microsoft.com/office/drawing/2014/main" id="{87047EA3-79D2-8644-A568-E64AA1D7D370}"/>
              </a:ext>
            </a:extLst>
          </p:cNvPr>
          <p:cNvSpPr/>
          <p:nvPr userDrawn="1"/>
        </p:nvSpPr>
        <p:spPr>
          <a:xfrm>
            <a:off x="8092868" y="3969609"/>
            <a:ext cx="830997" cy="830997"/>
          </a:xfrm>
          <a:prstGeom prst="ellipse">
            <a:avLst/>
          </a:prstGeom>
          <a:solidFill>
            <a:srgbClr val="CD5A5A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4" name="Oval 40">
            <a:extLst>
              <a:ext uri="{FF2B5EF4-FFF2-40B4-BE49-F238E27FC236}">
                <a16:creationId xmlns:a16="http://schemas.microsoft.com/office/drawing/2014/main" id="{7F5D1C6B-4E6B-0346-A5DC-C511DB14EFD6}"/>
              </a:ext>
            </a:extLst>
          </p:cNvPr>
          <p:cNvSpPr/>
          <p:nvPr userDrawn="1"/>
        </p:nvSpPr>
        <p:spPr>
          <a:xfrm>
            <a:off x="9442811" y="3969609"/>
            <a:ext cx="830997" cy="830997"/>
          </a:xfrm>
          <a:prstGeom prst="ellipse">
            <a:avLst/>
          </a:prstGeom>
          <a:solidFill>
            <a:srgbClr val="FFD746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5" name="Oval 41">
            <a:extLst>
              <a:ext uri="{FF2B5EF4-FFF2-40B4-BE49-F238E27FC236}">
                <a16:creationId xmlns:a16="http://schemas.microsoft.com/office/drawing/2014/main" id="{EB421DBA-35DE-2C4F-A89E-27F0998EF4E8}"/>
              </a:ext>
            </a:extLst>
          </p:cNvPr>
          <p:cNvSpPr/>
          <p:nvPr userDrawn="1"/>
        </p:nvSpPr>
        <p:spPr>
          <a:xfrm>
            <a:off x="10792754" y="3969609"/>
            <a:ext cx="830997" cy="830997"/>
          </a:xfrm>
          <a:prstGeom prst="ellipse">
            <a:avLst/>
          </a:prstGeom>
          <a:solidFill>
            <a:srgbClr val="CDDDF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6" name="Oval 42">
            <a:extLst>
              <a:ext uri="{FF2B5EF4-FFF2-40B4-BE49-F238E27FC236}">
                <a16:creationId xmlns:a16="http://schemas.microsoft.com/office/drawing/2014/main" id="{081BD842-A9A1-5B44-81ED-A97BA390032B}"/>
              </a:ext>
            </a:extLst>
          </p:cNvPr>
          <p:cNvSpPr/>
          <p:nvPr userDrawn="1"/>
        </p:nvSpPr>
        <p:spPr>
          <a:xfrm>
            <a:off x="5392982" y="5249769"/>
            <a:ext cx="830997" cy="830997"/>
          </a:xfrm>
          <a:prstGeom prst="ellipse">
            <a:avLst/>
          </a:prstGeom>
          <a:solidFill>
            <a:srgbClr val="D7EBB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7" name="Oval 43">
            <a:extLst>
              <a:ext uri="{FF2B5EF4-FFF2-40B4-BE49-F238E27FC236}">
                <a16:creationId xmlns:a16="http://schemas.microsoft.com/office/drawing/2014/main" id="{036EE7D2-A33A-434C-B272-C82E2CDD4D4D}"/>
              </a:ext>
            </a:extLst>
          </p:cNvPr>
          <p:cNvSpPr/>
          <p:nvPr userDrawn="1"/>
        </p:nvSpPr>
        <p:spPr>
          <a:xfrm>
            <a:off x="6742925" y="5249769"/>
            <a:ext cx="830997" cy="830997"/>
          </a:xfrm>
          <a:prstGeom prst="ellipse">
            <a:avLst/>
          </a:prstGeom>
          <a:solidFill>
            <a:srgbClr val="FFDC9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8" name="Oval 44">
            <a:extLst>
              <a:ext uri="{FF2B5EF4-FFF2-40B4-BE49-F238E27FC236}">
                <a16:creationId xmlns:a16="http://schemas.microsoft.com/office/drawing/2014/main" id="{7DD65DA4-F076-C242-813E-8C17DCABCCFB}"/>
              </a:ext>
            </a:extLst>
          </p:cNvPr>
          <p:cNvSpPr/>
          <p:nvPr userDrawn="1"/>
        </p:nvSpPr>
        <p:spPr>
          <a:xfrm>
            <a:off x="8092868" y="5249769"/>
            <a:ext cx="830997" cy="830997"/>
          </a:xfrm>
          <a:prstGeom prst="ellipse">
            <a:avLst/>
          </a:prstGeom>
          <a:solidFill>
            <a:srgbClr val="D7C3F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9" name="Oval 45">
            <a:extLst>
              <a:ext uri="{FF2B5EF4-FFF2-40B4-BE49-F238E27FC236}">
                <a16:creationId xmlns:a16="http://schemas.microsoft.com/office/drawing/2014/main" id="{8A44D99D-BF66-2848-B460-F59D8ECF5690}"/>
              </a:ext>
            </a:extLst>
          </p:cNvPr>
          <p:cNvSpPr/>
          <p:nvPr userDrawn="1"/>
        </p:nvSpPr>
        <p:spPr>
          <a:xfrm>
            <a:off x="9442811" y="5249769"/>
            <a:ext cx="830997" cy="830997"/>
          </a:xfrm>
          <a:prstGeom prst="ellipse">
            <a:avLst/>
          </a:prstGeom>
          <a:solidFill>
            <a:srgbClr val="F6C3C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40" name="Oval 46">
            <a:extLst>
              <a:ext uri="{FF2B5EF4-FFF2-40B4-BE49-F238E27FC236}">
                <a16:creationId xmlns:a16="http://schemas.microsoft.com/office/drawing/2014/main" id="{9B130CEB-3D74-B647-BA6B-32F7D70FD354}"/>
              </a:ext>
            </a:extLst>
          </p:cNvPr>
          <p:cNvSpPr/>
          <p:nvPr userDrawn="1"/>
        </p:nvSpPr>
        <p:spPr>
          <a:xfrm>
            <a:off x="10792754" y="5249769"/>
            <a:ext cx="830997" cy="830997"/>
          </a:xfrm>
          <a:prstGeom prst="ellipse">
            <a:avLst/>
          </a:prstGeom>
          <a:solidFill>
            <a:srgbClr val="FFF07D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867054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чистый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Icon&#10;&#10;Description automatically generated">
            <a:extLst>
              <a:ext uri="{FF2B5EF4-FFF2-40B4-BE49-F238E27FC236}">
                <a16:creationId xmlns:a16="http://schemas.microsoft.com/office/drawing/2014/main" id="{A7FA04E4-3213-8F41-B068-4DC28144142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9" name="Straight Connector 19">
            <a:extLst>
              <a:ext uri="{FF2B5EF4-FFF2-40B4-BE49-F238E27FC236}">
                <a16:creationId xmlns:a16="http://schemas.microsoft.com/office/drawing/2014/main" id="{938052A0-3DF0-DC47-B7E0-C20EF981C230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1">
            <a:extLst>
              <a:ext uri="{FF2B5EF4-FFF2-40B4-BE49-F238E27FC236}">
                <a16:creationId xmlns:a16="http://schemas.microsoft.com/office/drawing/2014/main" id="{8C6147F0-3CA1-264C-B2B2-F88597196943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25">
            <a:extLst>
              <a:ext uri="{FF2B5EF4-FFF2-40B4-BE49-F238E27FC236}">
                <a16:creationId xmlns:a16="http://schemas.microsoft.com/office/drawing/2014/main" id="{62CDF50E-4D58-AF4A-ABFD-140AF88B3681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62171D1-2A5B-7A4A-9760-17CCE51B9802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3" name="Straight Connector 59">
            <a:extLst>
              <a:ext uri="{FF2B5EF4-FFF2-40B4-BE49-F238E27FC236}">
                <a16:creationId xmlns:a16="http://schemas.microsoft.com/office/drawing/2014/main" id="{3C71A0C3-CD3E-0748-98E5-6B2507CAB296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37">
            <a:extLst>
              <a:ext uri="{FF2B5EF4-FFF2-40B4-BE49-F238E27FC236}">
                <a16:creationId xmlns:a16="http://schemas.microsoft.com/office/drawing/2014/main" id="{9856D01B-EC9A-6047-B7FB-D47084AB3F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39">
            <a:extLst>
              <a:ext uri="{FF2B5EF4-FFF2-40B4-BE49-F238E27FC236}">
                <a16:creationId xmlns:a16="http://schemas.microsoft.com/office/drawing/2014/main" id="{83E23342-AC91-354A-9A28-A14FF7BADC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Текст 39">
            <a:extLst>
              <a:ext uri="{FF2B5EF4-FFF2-40B4-BE49-F238E27FC236}">
                <a16:creationId xmlns:a16="http://schemas.microsoft.com/office/drawing/2014/main" id="{BB1CCE68-8F57-1A41-BC43-633D2EFC801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5209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чисты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5234703-C735-5D41-99C2-019C7EBECCF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82F59B5-E815-AE43-BAE2-FA594BB42C0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5310809" y="2643809"/>
            <a:ext cx="1570383" cy="1570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064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 descr="Icon&#10;&#10;Description automatically generated">
            <a:extLst>
              <a:ext uri="{FF2B5EF4-FFF2-40B4-BE49-F238E27FC236}">
                <a16:creationId xmlns:a16="http://schemas.microsoft.com/office/drawing/2014/main" id="{4A1436AC-5F96-2A4F-BFC7-B3442083EBE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11" name="Straight Connector 19">
            <a:extLst>
              <a:ext uri="{FF2B5EF4-FFF2-40B4-BE49-F238E27FC236}">
                <a16:creationId xmlns:a16="http://schemas.microsoft.com/office/drawing/2014/main" id="{067DD2ED-246D-7D41-B51F-FED98BF873FD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21">
            <a:extLst>
              <a:ext uri="{FF2B5EF4-FFF2-40B4-BE49-F238E27FC236}">
                <a16:creationId xmlns:a16="http://schemas.microsoft.com/office/drawing/2014/main" id="{68E8C250-D449-A743-8975-B5BFB04D9744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25">
            <a:extLst>
              <a:ext uri="{FF2B5EF4-FFF2-40B4-BE49-F238E27FC236}">
                <a16:creationId xmlns:a16="http://schemas.microsoft.com/office/drawing/2014/main" id="{DD1C71CA-B883-AF42-959D-BCA5690AAA4B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4D3A12E-0E10-C441-81D2-C3C1EB6A0537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9" name="Straight Connector 59">
            <a:extLst>
              <a:ext uri="{FF2B5EF4-FFF2-40B4-BE49-F238E27FC236}">
                <a16:creationId xmlns:a16="http://schemas.microsoft.com/office/drawing/2014/main" id="{3447008E-4F3B-FC4E-B96D-3927FAE1ED17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Рисунок 23">
            <a:extLst>
              <a:ext uri="{FF2B5EF4-FFF2-40B4-BE49-F238E27FC236}">
                <a16:creationId xmlns:a16="http://schemas.microsoft.com/office/drawing/2014/main" id="{61115A7A-23E5-E442-9551-F72F1CDA57B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684653" y="1447790"/>
            <a:ext cx="4325167" cy="4325107"/>
          </a:xfrm>
          <a:solidFill>
            <a:srgbClr val="D9D9D9"/>
          </a:solidFill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2800" dirty="0">
                <a:solidFill>
                  <a:schemeClr val="tx1"/>
                </a:solidFill>
                <a:latin typeface="HSE Sans" panose="02000000000000000000" pitchFamily="2" charset="0"/>
              </a:rPr>
              <a:t>Чтобы слайд не выглядел пустым, сюда можно поставить иллюстрацию или фотографию</a:t>
            </a:r>
            <a:endParaRPr lang="en-RU" sz="2800">
              <a:solidFill>
                <a:schemeClr val="tx1"/>
              </a:solidFill>
              <a:latin typeface="HSE Sans" panose="02000000000000000000" pitchFamily="2" charset="0"/>
            </a:endParaRPr>
          </a:p>
        </p:txBody>
      </p:sp>
      <p:sp>
        <p:nvSpPr>
          <p:cNvPr id="32" name="Заголовок 31">
            <a:extLst>
              <a:ext uri="{FF2B5EF4-FFF2-40B4-BE49-F238E27FC236}">
                <a16:creationId xmlns:a16="http://schemas.microsoft.com/office/drawing/2014/main" id="{9ED7AA97-D972-DF4F-B662-A65F2A544C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8" y="1447790"/>
            <a:ext cx="5245560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</a:t>
            </a:r>
            <a:b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36" name="Текст 35">
            <a:extLst>
              <a:ext uri="{FF2B5EF4-FFF2-40B4-BE49-F238E27FC236}">
                <a16:creationId xmlns:a16="http://schemas.microsoft.com/office/drawing/2014/main" id="{69E35E54-2B19-7441-876F-1C6A84F4F15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7" y="2379663"/>
            <a:ext cx="5245561" cy="3393234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lvl="0"/>
            <a:r>
              <a:rPr lang="ru-RU" dirty="0"/>
              <a:t>Небольшие куски текста (13</a:t>
            </a:r>
            <a:r>
              <a:rPr lang="en-US" dirty="0" err="1"/>
              <a:t>pt</a:t>
            </a:r>
            <a:r>
              <a:rPr lang="en-US" dirty="0"/>
              <a:t>) </a:t>
            </a:r>
            <a:r>
              <a:rPr lang="ru-RU" dirty="0"/>
              <a:t>можно набирать в одну колонку, но не делайте колонку на всю ширину экрана. 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 Если у вас есть свободное пространство и вы считаете, что текст одинок и ему нужна компания, то поставьте рядом небольшое изображение, которое иллюстрирует ваш текст или дополняет его.</a:t>
            </a:r>
          </a:p>
        </p:txBody>
      </p:sp>
      <p:sp>
        <p:nvSpPr>
          <p:cNvPr id="38" name="Текст 37">
            <a:extLst>
              <a:ext uri="{FF2B5EF4-FFF2-40B4-BE49-F238E27FC236}">
                <a16:creationId xmlns:a16="http://schemas.microsoft.com/office/drawing/2014/main" id="{7FB4A275-856E-364D-8AA4-2071AADC6AA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40" name="Текст 39">
            <a:extLst>
              <a:ext uri="{FF2B5EF4-FFF2-40B4-BE49-F238E27FC236}">
                <a16:creationId xmlns:a16="http://schemas.microsoft.com/office/drawing/2014/main" id="{58FBA0EA-8BE0-A643-B258-4E5C3446717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41" name="Текст 39">
            <a:extLst>
              <a:ext uri="{FF2B5EF4-FFF2-40B4-BE49-F238E27FC236}">
                <a16:creationId xmlns:a16="http://schemas.microsoft.com/office/drawing/2014/main" id="{0BEC062F-1BEB-DE4C-B7EE-C552C9D45F1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287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>
            <a:extLst>
              <a:ext uri="{FF2B5EF4-FFF2-40B4-BE49-F238E27FC236}">
                <a16:creationId xmlns:a16="http://schemas.microsoft.com/office/drawing/2014/main" id="{FDC66DB8-29BC-5940-A721-40F10021456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>
            <a:extLst>
              <a:ext uri="{FF2B5EF4-FFF2-40B4-BE49-F238E27FC236}">
                <a16:creationId xmlns:a16="http://schemas.microsoft.com/office/drawing/2014/main" id="{DE27C859-478F-3648-8A9D-2C85DBDCAC09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>
            <a:extLst>
              <a:ext uri="{FF2B5EF4-FFF2-40B4-BE49-F238E27FC236}">
                <a16:creationId xmlns:a16="http://schemas.microsoft.com/office/drawing/2014/main" id="{58EA1144-CFD8-1D47-B430-7014F576043B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>
            <a:extLst>
              <a:ext uri="{FF2B5EF4-FFF2-40B4-BE49-F238E27FC236}">
                <a16:creationId xmlns:a16="http://schemas.microsoft.com/office/drawing/2014/main" id="{96EDC73C-5A3C-014E-8E52-04CAFCA9B20B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5E88681-53A8-3B45-B80A-372EDFB53883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>
            <a:extLst>
              <a:ext uri="{FF2B5EF4-FFF2-40B4-BE49-F238E27FC236}">
                <a16:creationId xmlns:a16="http://schemas.microsoft.com/office/drawing/2014/main" id="{EDA7D8BF-DF37-704F-B77F-7E40752ACE25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>
            <a:extLst>
              <a:ext uri="{FF2B5EF4-FFF2-40B4-BE49-F238E27FC236}">
                <a16:creationId xmlns:a16="http://schemas.microsoft.com/office/drawing/2014/main" id="{5026DBD8-54A3-1446-9D3B-BA2B38460F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E8AA3569-5054-7D47-AB14-BCFB0440D0A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6" name="Заголовок 31">
            <a:extLst>
              <a:ext uri="{FF2B5EF4-FFF2-40B4-BE49-F238E27FC236}">
                <a16:creationId xmlns:a16="http://schemas.microsoft.com/office/drawing/2014/main" id="{76942483-EB13-0A4B-8060-DB65024C29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7" y="1447790"/>
            <a:ext cx="11057955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 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17" name="Текст 35">
            <a:extLst>
              <a:ext uri="{FF2B5EF4-FFF2-40B4-BE49-F238E27FC236}">
                <a16:creationId xmlns:a16="http://schemas.microsoft.com/office/drawing/2014/main" id="{66FAD63B-F743-0F47-BBE3-D7731766705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7" y="2379663"/>
            <a:ext cx="11057971" cy="3745092"/>
          </a:xfrm>
        </p:spPr>
        <p:txBody>
          <a:bodyPr lIns="0" tIns="0" rIns="0" numCol="3" spcCol="252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300" dirty="0">
                <a:latin typeface="HSE Sans" panose="02000000000000000000" pitchFamily="2" charset="0"/>
              </a:rPr>
              <a:t>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</a:t>
            </a:r>
          </a:p>
        </p:txBody>
      </p:sp>
      <p:sp>
        <p:nvSpPr>
          <p:cNvPr id="18" name="Текст 39">
            <a:extLst>
              <a:ext uri="{FF2B5EF4-FFF2-40B4-BE49-F238E27FC236}">
                <a16:creationId xmlns:a16="http://schemas.microsoft.com/office/drawing/2014/main" id="{8A048480-30C9-044E-8C2E-0F67398FEE1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7183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_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>
            <a:extLst>
              <a:ext uri="{FF2B5EF4-FFF2-40B4-BE49-F238E27FC236}">
                <a16:creationId xmlns:a16="http://schemas.microsoft.com/office/drawing/2014/main" id="{0E78CA68-7A0C-CF41-9AC6-A547FB9EC3B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>
            <a:extLst>
              <a:ext uri="{FF2B5EF4-FFF2-40B4-BE49-F238E27FC236}">
                <a16:creationId xmlns:a16="http://schemas.microsoft.com/office/drawing/2014/main" id="{45DC512A-A23B-B24D-A1F6-6793976867CF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>
            <a:extLst>
              <a:ext uri="{FF2B5EF4-FFF2-40B4-BE49-F238E27FC236}">
                <a16:creationId xmlns:a16="http://schemas.microsoft.com/office/drawing/2014/main" id="{21F91649-DF0F-5F45-A43B-2CED9ACDD049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>
            <a:extLst>
              <a:ext uri="{FF2B5EF4-FFF2-40B4-BE49-F238E27FC236}">
                <a16:creationId xmlns:a16="http://schemas.microsoft.com/office/drawing/2014/main" id="{3137B760-1A50-1845-B7F2-1EF31C71C72B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5ECCF8F-5855-7943-B503-5573887A534D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>
            <a:extLst>
              <a:ext uri="{FF2B5EF4-FFF2-40B4-BE49-F238E27FC236}">
                <a16:creationId xmlns:a16="http://schemas.microsoft.com/office/drawing/2014/main" id="{FB81B23D-CDD8-E64C-9887-3540F7EE1C4B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>
            <a:extLst>
              <a:ext uri="{FF2B5EF4-FFF2-40B4-BE49-F238E27FC236}">
                <a16:creationId xmlns:a16="http://schemas.microsoft.com/office/drawing/2014/main" id="{C2D710AE-3CBE-5940-A7EB-F96132E659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FCC5A33D-0A3C-F140-B745-367744A5F30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Текст 35">
            <a:extLst>
              <a:ext uri="{FF2B5EF4-FFF2-40B4-BE49-F238E27FC236}">
                <a16:creationId xmlns:a16="http://schemas.microsoft.com/office/drawing/2014/main" id="{5163BE0A-A745-414A-AF21-D968BD69D2D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lvl="0"/>
            <a:r>
              <a:rPr lang="ru-RU" dirty="0"/>
              <a:t>Небольшие куски текста (13</a:t>
            </a:r>
            <a:r>
              <a:rPr lang="en-US" dirty="0" err="1"/>
              <a:t>pt</a:t>
            </a:r>
            <a:r>
              <a:rPr lang="en-US" dirty="0"/>
              <a:t>) </a:t>
            </a:r>
            <a:r>
              <a:rPr lang="ru-RU" dirty="0"/>
              <a:t>можно набирать в одну колонку, но не делайте колонку на всю ширину экрана. 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 Если у вас есть свободное пространство и вы считаете, что текст одинок и ему нужна компания, то поставьте рядом небольшое изображение, которое иллюстрирует ваш текст или дополняет его.</a:t>
            </a:r>
          </a:p>
        </p:txBody>
      </p:sp>
      <p:sp>
        <p:nvSpPr>
          <p:cNvPr id="20" name="Текст 35">
            <a:extLst>
              <a:ext uri="{FF2B5EF4-FFF2-40B4-BE49-F238E27FC236}">
                <a16:creationId xmlns:a16="http://schemas.microsoft.com/office/drawing/2014/main" id="{B3D47CF6-5FC1-2346-8894-A7CC39063DE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5897" y="5183249"/>
            <a:ext cx="3934345" cy="553998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Примечания, или любая другая пояснительная или дополнительная информация набираются шрифтом размером 10 </a:t>
            </a:r>
            <a:r>
              <a:rPr lang="en-GB" sz="1000" dirty="0" err="1">
                <a:latin typeface="HSE Sans" panose="02000000000000000000" pitchFamily="2" charset="0"/>
              </a:rPr>
              <a:t>pt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3" name="Текст 22">
            <a:extLst>
              <a:ext uri="{FF2B5EF4-FFF2-40B4-BE49-F238E27FC236}">
                <a16:creationId xmlns:a16="http://schemas.microsoft.com/office/drawing/2014/main" id="{CD14B8F3-89C2-9F45-809E-D1EAF85AC56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59892" y="2379663"/>
            <a:ext cx="5383968" cy="3451794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2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3200" dirty="0">
                <a:solidFill>
                  <a:srgbClr val="102D69"/>
                </a:solidFill>
                <a:latin typeface="HSE Sans" panose="02000000000000000000" pitchFamily="2" charset="0"/>
              </a:rPr>
              <a:t>Небольшую фразу, с важной информацией, можно выделить, набрав ее более крупным кеглем, чем обычный  текст. Делать это часто не рекомендуется.</a:t>
            </a:r>
          </a:p>
          <a:p>
            <a:pPr lvl="0"/>
            <a:endParaRPr lang="ru-RU" dirty="0"/>
          </a:p>
        </p:txBody>
      </p:sp>
      <p:sp>
        <p:nvSpPr>
          <p:cNvPr id="24" name="Текст 39">
            <a:extLst>
              <a:ext uri="{FF2B5EF4-FFF2-40B4-BE49-F238E27FC236}">
                <a16:creationId xmlns:a16="http://schemas.microsoft.com/office/drawing/2014/main" id="{3BE4279A-8109-B244-B721-18F10C696B1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5" name="Заголовок 31">
            <a:extLst>
              <a:ext uri="{FF2B5EF4-FFF2-40B4-BE49-F238E27FC236}">
                <a16:creationId xmlns:a16="http://schemas.microsoft.com/office/drawing/2014/main" id="{B32DC3D4-97A5-3E4F-A29B-422D5E3129B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7" y="1447790"/>
            <a:ext cx="11057955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 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3795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График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>
            <a:extLst>
              <a:ext uri="{FF2B5EF4-FFF2-40B4-BE49-F238E27FC236}">
                <a16:creationId xmlns:a16="http://schemas.microsoft.com/office/drawing/2014/main" id="{9E89D752-CAC6-0943-9A3D-4C52DBF50CE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>
            <a:extLst>
              <a:ext uri="{FF2B5EF4-FFF2-40B4-BE49-F238E27FC236}">
                <a16:creationId xmlns:a16="http://schemas.microsoft.com/office/drawing/2014/main" id="{64D89E64-93BB-044D-B3D4-8F2679C5CA4C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>
            <a:extLst>
              <a:ext uri="{FF2B5EF4-FFF2-40B4-BE49-F238E27FC236}">
                <a16:creationId xmlns:a16="http://schemas.microsoft.com/office/drawing/2014/main" id="{D0C3B169-866D-C645-AF76-00F8C2A97E9B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>
            <a:extLst>
              <a:ext uri="{FF2B5EF4-FFF2-40B4-BE49-F238E27FC236}">
                <a16:creationId xmlns:a16="http://schemas.microsoft.com/office/drawing/2014/main" id="{FDDF48AB-D8AE-0E42-A544-8EA5B8744778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6DF89EC-1E7C-3B40-85F4-6D19A7D29AC7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>
            <a:extLst>
              <a:ext uri="{FF2B5EF4-FFF2-40B4-BE49-F238E27FC236}">
                <a16:creationId xmlns:a16="http://schemas.microsoft.com/office/drawing/2014/main" id="{019D6862-BD52-734D-9E19-38C147CA2D29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>
            <a:extLst>
              <a:ext uri="{FF2B5EF4-FFF2-40B4-BE49-F238E27FC236}">
                <a16:creationId xmlns:a16="http://schemas.microsoft.com/office/drawing/2014/main" id="{A9BD5ADD-B3F2-C342-82F7-83683F040D2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4F15CBC0-FC8B-744E-95A7-C9863CDC31B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6" name="Текст 39">
            <a:extLst>
              <a:ext uri="{FF2B5EF4-FFF2-40B4-BE49-F238E27FC236}">
                <a16:creationId xmlns:a16="http://schemas.microsoft.com/office/drawing/2014/main" id="{BC3B54AA-A0BD-E646-B3B7-C0E724D26D2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Заголовок 31">
            <a:extLst>
              <a:ext uri="{FF2B5EF4-FFF2-40B4-BE49-F238E27FC236}">
                <a16:creationId xmlns:a16="http://schemas.microsoft.com/office/drawing/2014/main" id="{B3F16318-C9C3-B948-A508-4BC53D0B77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9" y="1447790"/>
            <a:ext cx="4322530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 </a:t>
            </a:r>
            <a:b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18" name="Текст 35">
            <a:extLst>
              <a:ext uri="{FF2B5EF4-FFF2-40B4-BE49-F238E27FC236}">
                <a16:creationId xmlns:a16="http://schemas.microsoft.com/office/drawing/2014/main" id="{23B3E5FB-BBCE-4149-AD9A-8CAB06CC9FC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en-GB" sz="1300" dirty="0">
                <a:latin typeface="HSE Sans" panose="02000000000000000000" pitchFamily="2" charset="0"/>
              </a:rPr>
              <a:t>Lorem ipsum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sit </a:t>
            </a:r>
            <a:r>
              <a:rPr lang="en-GB" sz="1300" dirty="0" err="1">
                <a:latin typeface="HSE Sans" panose="02000000000000000000" pitchFamily="2" charset="0"/>
              </a:rPr>
              <a:t>amet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consectetur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adipiscing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elit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sed</a:t>
            </a:r>
            <a:r>
              <a:rPr lang="en-GB" sz="1300" dirty="0">
                <a:latin typeface="HSE Sans" panose="02000000000000000000" pitchFamily="2" charset="0"/>
              </a:rPr>
              <a:t> do </a:t>
            </a:r>
            <a:r>
              <a:rPr lang="en-GB" sz="1300" dirty="0" err="1">
                <a:latin typeface="HSE Sans" panose="02000000000000000000" pitchFamily="2" charset="0"/>
              </a:rPr>
              <a:t>eiusmod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tempor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incididunt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labore</a:t>
            </a:r>
            <a:r>
              <a:rPr lang="en-GB" sz="1300" dirty="0">
                <a:latin typeface="HSE Sans" panose="02000000000000000000" pitchFamily="2" charset="0"/>
              </a:rPr>
              <a:t> et dolore magna </a:t>
            </a:r>
            <a:r>
              <a:rPr lang="en-GB" sz="1300" dirty="0" err="1">
                <a:latin typeface="HSE Sans" panose="02000000000000000000" pitchFamily="2" charset="0"/>
              </a:rPr>
              <a:t>aliqua</a:t>
            </a:r>
            <a:r>
              <a:rPr lang="en-GB" sz="1300" dirty="0">
                <a:latin typeface="HSE Sans" panose="02000000000000000000" pitchFamily="2" charset="0"/>
              </a:rPr>
              <a:t>. Ut </a:t>
            </a:r>
            <a:r>
              <a:rPr lang="en-GB" sz="1300" dirty="0" err="1">
                <a:latin typeface="HSE Sans" panose="02000000000000000000" pitchFamily="2" charset="0"/>
              </a:rPr>
              <a:t>enim</a:t>
            </a:r>
            <a:r>
              <a:rPr lang="en-GB" sz="1300" dirty="0">
                <a:latin typeface="HSE Sans" panose="02000000000000000000" pitchFamily="2" charset="0"/>
              </a:rPr>
              <a:t> ad minim </a:t>
            </a:r>
            <a:r>
              <a:rPr lang="en-GB" sz="1300" dirty="0" err="1">
                <a:latin typeface="HSE Sans" panose="02000000000000000000" pitchFamily="2" charset="0"/>
              </a:rPr>
              <a:t>veniam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quis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nostrud</a:t>
            </a:r>
            <a:r>
              <a:rPr lang="en-GB" sz="1300" dirty="0">
                <a:latin typeface="HSE Sans" panose="02000000000000000000" pitchFamily="2" charset="0"/>
              </a:rPr>
              <a:t> exercitation </a:t>
            </a:r>
            <a:r>
              <a:rPr lang="en-GB" sz="1300" dirty="0" err="1">
                <a:latin typeface="HSE Sans" panose="02000000000000000000" pitchFamily="2" charset="0"/>
              </a:rPr>
              <a:t>ullamco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laboris</a:t>
            </a:r>
            <a:r>
              <a:rPr lang="en-GB" sz="1300" dirty="0">
                <a:latin typeface="HSE Sans" panose="02000000000000000000" pitchFamily="2" charset="0"/>
              </a:rPr>
              <a:t> nisi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aliquip</a:t>
            </a:r>
            <a:r>
              <a:rPr lang="en-GB" sz="1300" dirty="0">
                <a:latin typeface="HSE Sans" panose="02000000000000000000" pitchFamily="2" charset="0"/>
              </a:rPr>
              <a:t> ex </a:t>
            </a:r>
            <a:r>
              <a:rPr lang="en-GB" sz="1300" dirty="0" err="1">
                <a:latin typeface="HSE Sans" panose="02000000000000000000" pitchFamily="2" charset="0"/>
              </a:rPr>
              <a:t>ea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commodo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consequat</a:t>
            </a:r>
            <a:r>
              <a:rPr lang="en-GB" sz="1300" dirty="0">
                <a:latin typeface="HSE Sans" panose="02000000000000000000" pitchFamily="2" charset="0"/>
              </a:rPr>
              <a:t>. Duis </a:t>
            </a:r>
            <a:r>
              <a:rPr lang="en-GB" sz="1300" dirty="0" err="1">
                <a:latin typeface="HSE Sans" panose="02000000000000000000" pitchFamily="2" charset="0"/>
              </a:rPr>
              <a:t>aute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irure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reprehenderit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voluptate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velit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esse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cillum</a:t>
            </a:r>
            <a:r>
              <a:rPr lang="en-GB" sz="1300" dirty="0">
                <a:latin typeface="HSE Sans" panose="02000000000000000000" pitchFamily="2" charset="0"/>
              </a:rPr>
              <a:t> dolore </a:t>
            </a:r>
            <a:r>
              <a:rPr lang="en-GB" sz="1300" dirty="0" err="1">
                <a:latin typeface="HSE Sans" panose="02000000000000000000" pitchFamily="2" charset="0"/>
              </a:rPr>
              <a:t>eu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fugiat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nulla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pariatur</a:t>
            </a:r>
            <a:r>
              <a:rPr lang="en-GB" sz="1300" dirty="0">
                <a:latin typeface="HSE Sans" panose="02000000000000000000" pitchFamily="2" charset="0"/>
              </a:rPr>
              <a:t>. </a:t>
            </a:r>
            <a:r>
              <a:rPr lang="en-GB" sz="1300" dirty="0" err="1">
                <a:latin typeface="HSE Sans" panose="02000000000000000000" pitchFamily="2" charset="0"/>
              </a:rPr>
              <a:t>Excepteur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sint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occaecat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cupidatat</a:t>
            </a:r>
            <a:r>
              <a:rPr lang="en-GB" sz="1300" dirty="0">
                <a:latin typeface="HSE Sans" panose="02000000000000000000" pitchFamily="2" charset="0"/>
              </a:rPr>
              <a:t> non </a:t>
            </a:r>
            <a:r>
              <a:rPr lang="en-GB" sz="1300" dirty="0" err="1">
                <a:latin typeface="HSE Sans" panose="02000000000000000000" pitchFamily="2" charset="0"/>
              </a:rPr>
              <a:t>proident</a:t>
            </a:r>
            <a:r>
              <a:rPr lang="en-GB" sz="1300" dirty="0">
                <a:latin typeface="HSE Sans" panose="02000000000000000000" pitchFamily="2" charset="0"/>
              </a:rPr>
              <a:t>, sunt in culpa qui </a:t>
            </a:r>
            <a:r>
              <a:rPr lang="en-GB" sz="1300" dirty="0" err="1">
                <a:latin typeface="HSE Sans" panose="02000000000000000000" pitchFamily="2" charset="0"/>
              </a:rPr>
              <a:t>officia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deserunt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mollit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anim</a:t>
            </a:r>
            <a:r>
              <a:rPr lang="en-GB" sz="1300" dirty="0">
                <a:latin typeface="HSE Sans" panose="02000000000000000000" pitchFamily="2" charset="0"/>
              </a:rPr>
              <a:t> id </a:t>
            </a:r>
            <a:r>
              <a:rPr lang="en-GB" sz="1300" dirty="0" err="1">
                <a:latin typeface="HSE Sans" panose="02000000000000000000" pitchFamily="2" charset="0"/>
              </a:rPr>
              <a:t>est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laborum</a:t>
            </a:r>
            <a:r>
              <a:rPr lang="en-GB" sz="1300" dirty="0">
                <a:latin typeface="HSE Sans" panose="02000000000000000000" pitchFamily="2" charset="0"/>
              </a:rPr>
              <a:t>.</a:t>
            </a:r>
            <a:endParaRPr lang="ru-RU" sz="1300" dirty="0">
              <a:latin typeface="HSE Sans" panose="02000000000000000000" pitchFamily="2" charset="0"/>
            </a:endParaRPr>
          </a:p>
        </p:txBody>
      </p:sp>
      <p:sp>
        <p:nvSpPr>
          <p:cNvPr id="19" name="Текст 35">
            <a:extLst>
              <a:ext uri="{FF2B5EF4-FFF2-40B4-BE49-F238E27FC236}">
                <a16:creationId xmlns:a16="http://schemas.microsoft.com/office/drawing/2014/main" id="{658542D3-7E45-6E46-8039-27C4C43DD61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5897" y="5183249"/>
            <a:ext cx="3934345" cy="553998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Примечания, или любая другая пояснительная или дополнительная информация набираются шрифтом размером 10 </a:t>
            </a:r>
            <a:r>
              <a:rPr lang="en-GB" sz="1000" dirty="0" err="1">
                <a:latin typeface="HSE Sans" panose="02000000000000000000" pitchFamily="2" charset="0"/>
              </a:rPr>
              <a:t>pt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1" name="Диаграмма 7">
            <a:extLst>
              <a:ext uri="{FF2B5EF4-FFF2-40B4-BE49-F238E27FC236}">
                <a16:creationId xmlns:a16="http://schemas.microsoft.com/office/drawing/2014/main" id="{57965DCA-4776-7546-97FD-A69317A34CF2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272097" y="1447790"/>
            <a:ext cx="6371768" cy="4289457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7113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График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Icon&#10;&#10;Description automatically generated">
            <a:extLst>
              <a:ext uri="{FF2B5EF4-FFF2-40B4-BE49-F238E27FC236}">
                <a16:creationId xmlns:a16="http://schemas.microsoft.com/office/drawing/2014/main" id="{11D7C3EB-CCEB-E142-9753-8B2D75A0A80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9" name="Straight Connector 19">
            <a:extLst>
              <a:ext uri="{FF2B5EF4-FFF2-40B4-BE49-F238E27FC236}">
                <a16:creationId xmlns:a16="http://schemas.microsoft.com/office/drawing/2014/main" id="{527C9F89-51CC-D243-9351-73AB081DB944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1">
            <a:extLst>
              <a:ext uri="{FF2B5EF4-FFF2-40B4-BE49-F238E27FC236}">
                <a16:creationId xmlns:a16="http://schemas.microsoft.com/office/drawing/2014/main" id="{F09EE119-6C80-E846-95F9-BB3907664128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25">
            <a:extLst>
              <a:ext uri="{FF2B5EF4-FFF2-40B4-BE49-F238E27FC236}">
                <a16:creationId xmlns:a16="http://schemas.microsoft.com/office/drawing/2014/main" id="{6C0A681B-44BF-6A46-98D8-483EF13B9114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65A5D7C-EB12-9D4D-A99A-4B26C81B7387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3" name="Straight Connector 59">
            <a:extLst>
              <a:ext uri="{FF2B5EF4-FFF2-40B4-BE49-F238E27FC236}">
                <a16:creationId xmlns:a16="http://schemas.microsoft.com/office/drawing/2014/main" id="{D4C3D74D-BE91-9547-ADCA-ACCE93C18789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37">
            <a:extLst>
              <a:ext uri="{FF2B5EF4-FFF2-40B4-BE49-F238E27FC236}">
                <a16:creationId xmlns:a16="http://schemas.microsoft.com/office/drawing/2014/main" id="{3E0AB43B-5E98-6042-A282-C61E0C5A37B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39">
            <a:extLst>
              <a:ext uri="{FF2B5EF4-FFF2-40B4-BE49-F238E27FC236}">
                <a16:creationId xmlns:a16="http://schemas.microsoft.com/office/drawing/2014/main" id="{7388A8DF-D130-5445-A3F8-F96E1202BA1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Текст 39">
            <a:extLst>
              <a:ext uri="{FF2B5EF4-FFF2-40B4-BE49-F238E27FC236}">
                <a16:creationId xmlns:a16="http://schemas.microsoft.com/office/drawing/2014/main" id="{02CBC466-1703-7541-94E4-AC76F4E6D93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0" name="Текст 35">
            <a:extLst>
              <a:ext uri="{FF2B5EF4-FFF2-40B4-BE49-F238E27FC236}">
                <a16:creationId xmlns:a16="http://schemas.microsoft.com/office/drawing/2014/main" id="{5812BF3C-1D24-3640-84D2-BFFCA525AE5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5897" y="5183249"/>
            <a:ext cx="3934345" cy="553998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Примечания, или любая другая пояснительная или дополнительная информация набираются шрифтом размером 10 </a:t>
            </a:r>
            <a:r>
              <a:rPr lang="en-GB" sz="1000" dirty="0" err="1">
                <a:latin typeface="HSE Sans" panose="02000000000000000000" pitchFamily="2" charset="0"/>
              </a:rPr>
              <a:t>pt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1" name="Диаграмма 7">
            <a:extLst>
              <a:ext uri="{FF2B5EF4-FFF2-40B4-BE49-F238E27FC236}">
                <a16:creationId xmlns:a16="http://schemas.microsoft.com/office/drawing/2014/main" id="{BCBBDD44-9DC9-F74E-979F-120A7BBD4EE1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272097" y="1447790"/>
            <a:ext cx="6371768" cy="4289457"/>
          </a:xfrm>
        </p:spPr>
        <p:txBody>
          <a:bodyPr/>
          <a:lstStyle/>
          <a:p>
            <a:endParaRPr lang="ru-RU"/>
          </a:p>
        </p:txBody>
      </p:sp>
      <p:sp>
        <p:nvSpPr>
          <p:cNvPr id="23" name="Текст 22">
            <a:extLst>
              <a:ext uri="{FF2B5EF4-FFF2-40B4-BE49-F238E27FC236}">
                <a16:creationId xmlns:a16="http://schemas.microsoft.com/office/drawing/2014/main" id="{7C68DF7B-E804-E44B-83DF-5DC36AF76F4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85788" y="1447064"/>
            <a:ext cx="4322762" cy="703205"/>
          </a:xfrm>
        </p:spPr>
        <p:txBody>
          <a:bodyPr>
            <a:noAutofit/>
          </a:bodyPr>
          <a:lstStyle>
            <a:lvl1pPr marL="0" indent="0">
              <a:buNone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6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графика. Обратите внимание, что название графика набирается меньшим кеглем, чем заголовок</a:t>
            </a:r>
            <a:r>
              <a:rPr lang="en-GB" sz="1600" dirty="0">
                <a:solidFill>
                  <a:srgbClr val="102D69"/>
                </a:solidFill>
                <a:latin typeface="HSE Sans" panose="02000000000000000000" pitchFamily="2" charset="0"/>
              </a:rPr>
              <a:t> (16pt)</a:t>
            </a:r>
            <a:endParaRPr lang="ru-RU" sz="16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28" name="Текст 35">
            <a:extLst>
              <a:ext uri="{FF2B5EF4-FFF2-40B4-BE49-F238E27FC236}">
                <a16:creationId xmlns:a16="http://schemas.microsoft.com/office/drawing/2014/main" id="{89E931D8-2901-A54D-86EA-096E47B8188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en-GB" sz="1300" dirty="0">
                <a:latin typeface="HSE Sans" panose="02000000000000000000" pitchFamily="2" charset="0"/>
              </a:rPr>
              <a:t>Lorem ipsum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sit </a:t>
            </a:r>
            <a:r>
              <a:rPr lang="en-GB" sz="1300" dirty="0" err="1">
                <a:latin typeface="HSE Sans" panose="02000000000000000000" pitchFamily="2" charset="0"/>
              </a:rPr>
              <a:t>amet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consectetur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adipiscing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elit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sed</a:t>
            </a:r>
            <a:r>
              <a:rPr lang="en-GB" sz="1300" dirty="0">
                <a:latin typeface="HSE Sans" panose="02000000000000000000" pitchFamily="2" charset="0"/>
              </a:rPr>
              <a:t> do </a:t>
            </a:r>
            <a:r>
              <a:rPr lang="en-GB" sz="1300" dirty="0" err="1">
                <a:latin typeface="HSE Sans" panose="02000000000000000000" pitchFamily="2" charset="0"/>
              </a:rPr>
              <a:t>eiusmod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tempor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incididunt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labore</a:t>
            </a:r>
            <a:r>
              <a:rPr lang="en-GB" sz="1300" dirty="0">
                <a:latin typeface="HSE Sans" panose="02000000000000000000" pitchFamily="2" charset="0"/>
              </a:rPr>
              <a:t> et dolore magna </a:t>
            </a:r>
            <a:r>
              <a:rPr lang="en-GB" sz="1300" dirty="0" err="1">
                <a:latin typeface="HSE Sans" panose="02000000000000000000" pitchFamily="2" charset="0"/>
              </a:rPr>
              <a:t>aliqua</a:t>
            </a:r>
            <a:r>
              <a:rPr lang="en-GB" sz="1300" dirty="0">
                <a:latin typeface="HSE Sans" panose="02000000000000000000" pitchFamily="2" charset="0"/>
              </a:rPr>
              <a:t>. Ut </a:t>
            </a:r>
            <a:r>
              <a:rPr lang="en-GB" sz="1300" dirty="0" err="1">
                <a:latin typeface="HSE Sans" panose="02000000000000000000" pitchFamily="2" charset="0"/>
              </a:rPr>
              <a:t>enim</a:t>
            </a:r>
            <a:r>
              <a:rPr lang="en-GB" sz="1300" dirty="0">
                <a:latin typeface="HSE Sans" panose="02000000000000000000" pitchFamily="2" charset="0"/>
              </a:rPr>
              <a:t> ad minim </a:t>
            </a:r>
            <a:r>
              <a:rPr lang="en-GB" sz="1300" dirty="0" err="1">
                <a:latin typeface="HSE Sans" panose="02000000000000000000" pitchFamily="2" charset="0"/>
              </a:rPr>
              <a:t>veniam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quis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nostrud</a:t>
            </a:r>
            <a:r>
              <a:rPr lang="en-GB" sz="1300" dirty="0">
                <a:latin typeface="HSE Sans" panose="02000000000000000000" pitchFamily="2" charset="0"/>
              </a:rPr>
              <a:t> exercitation </a:t>
            </a:r>
            <a:r>
              <a:rPr lang="en-GB" sz="1300" dirty="0" err="1">
                <a:latin typeface="HSE Sans" panose="02000000000000000000" pitchFamily="2" charset="0"/>
              </a:rPr>
              <a:t>ullamco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laboris</a:t>
            </a:r>
            <a:r>
              <a:rPr lang="en-GB" sz="1300" dirty="0">
                <a:latin typeface="HSE Sans" panose="02000000000000000000" pitchFamily="2" charset="0"/>
              </a:rPr>
              <a:t> nisi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aliquip</a:t>
            </a:r>
            <a:r>
              <a:rPr lang="en-GB" sz="1300" dirty="0">
                <a:latin typeface="HSE Sans" panose="02000000000000000000" pitchFamily="2" charset="0"/>
              </a:rPr>
              <a:t> ex </a:t>
            </a:r>
            <a:r>
              <a:rPr lang="en-GB" sz="1300" dirty="0" err="1">
                <a:latin typeface="HSE Sans" panose="02000000000000000000" pitchFamily="2" charset="0"/>
              </a:rPr>
              <a:t>ea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commodo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consequat</a:t>
            </a:r>
            <a:r>
              <a:rPr lang="en-GB" sz="1300" dirty="0">
                <a:latin typeface="HSE Sans" panose="02000000000000000000" pitchFamily="2" charset="0"/>
              </a:rPr>
              <a:t>. Duis </a:t>
            </a:r>
            <a:r>
              <a:rPr lang="en-GB" sz="1300" dirty="0" err="1">
                <a:latin typeface="HSE Sans" panose="02000000000000000000" pitchFamily="2" charset="0"/>
              </a:rPr>
              <a:t>aute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irure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reprehenderit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voluptate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velit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esse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cillum</a:t>
            </a:r>
            <a:r>
              <a:rPr lang="en-GB" sz="1300" dirty="0">
                <a:latin typeface="HSE Sans" panose="02000000000000000000" pitchFamily="2" charset="0"/>
              </a:rPr>
              <a:t> dolore </a:t>
            </a:r>
            <a:r>
              <a:rPr lang="en-GB" sz="1300" dirty="0" err="1">
                <a:latin typeface="HSE Sans" panose="02000000000000000000" pitchFamily="2" charset="0"/>
              </a:rPr>
              <a:t>eu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fugiat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nulla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pariatur</a:t>
            </a:r>
            <a:r>
              <a:rPr lang="en-GB" sz="1300" dirty="0">
                <a:latin typeface="HSE Sans" panose="02000000000000000000" pitchFamily="2" charset="0"/>
              </a:rPr>
              <a:t>. </a:t>
            </a:r>
            <a:r>
              <a:rPr lang="en-GB" sz="1300" dirty="0" err="1">
                <a:latin typeface="HSE Sans" panose="02000000000000000000" pitchFamily="2" charset="0"/>
              </a:rPr>
              <a:t>Excepteur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sint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occaecat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cupidatat</a:t>
            </a:r>
            <a:r>
              <a:rPr lang="en-GB" sz="1300" dirty="0">
                <a:latin typeface="HSE Sans" panose="02000000000000000000" pitchFamily="2" charset="0"/>
              </a:rPr>
              <a:t> non </a:t>
            </a:r>
            <a:r>
              <a:rPr lang="en-GB" sz="1300" dirty="0" err="1">
                <a:latin typeface="HSE Sans" panose="02000000000000000000" pitchFamily="2" charset="0"/>
              </a:rPr>
              <a:t>proident</a:t>
            </a:r>
            <a:r>
              <a:rPr lang="en-GB" sz="1300" dirty="0">
                <a:latin typeface="HSE Sans" panose="02000000000000000000" pitchFamily="2" charset="0"/>
              </a:rPr>
              <a:t>, sunt in culpa qui </a:t>
            </a:r>
            <a:r>
              <a:rPr lang="en-GB" sz="1300" dirty="0" err="1">
                <a:latin typeface="HSE Sans" panose="02000000000000000000" pitchFamily="2" charset="0"/>
              </a:rPr>
              <a:t>officia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deserunt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mollit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anim</a:t>
            </a:r>
            <a:r>
              <a:rPr lang="en-GB" sz="1300" dirty="0">
                <a:latin typeface="HSE Sans" panose="02000000000000000000" pitchFamily="2" charset="0"/>
              </a:rPr>
              <a:t> id </a:t>
            </a:r>
            <a:r>
              <a:rPr lang="en-GB" sz="1300" dirty="0" err="1">
                <a:latin typeface="HSE Sans" panose="02000000000000000000" pitchFamily="2" charset="0"/>
              </a:rPr>
              <a:t>est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laborum</a:t>
            </a:r>
            <a:r>
              <a:rPr lang="en-GB" sz="1300" dirty="0">
                <a:latin typeface="HSE Sans" panose="02000000000000000000" pitchFamily="2" charset="0"/>
              </a:rPr>
              <a:t>.</a:t>
            </a:r>
            <a:endParaRPr lang="ru-RU" sz="13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4889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фры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Icon&#10;&#10;Description automatically generated">
            <a:extLst>
              <a:ext uri="{FF2B5EF4-FFF2-40B4-BE49-F238E27FC236}">
                <a16:creationId xmlns:a16="http://schemas.microsoft.com/office/drawing/2014/main" id="{E9A64721-E55E-8749-B29E-51DD8955936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7" name="Straight Connector 19">
            <a:extLst>
              <a:ext uri="{FF2B5EF4-FFF2-40B4-BE49-F238E27FC236}">
                <a16:creationId xmlns:a16="http://schemas.microsoft.com/office/drawing/2014/main" id="{B0C162B7-B84F-874A-960E-31F512518C6E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21">
            <a:extLst>
              <a:ext uri="{FF2B5EF4-FFF2-40B4-BE49-F238E27FC236}">
                <a16:creationId xmlns:a16="http://schemas.microsoft.com/office/drawing/2014/main" id="{1CB321BB-9FE3-294F-85D8-AA7DC75CA4AF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5">
            <a:extLst>
              <a:ext uri="{FF2B5EF4-FFF2-40B4-BE49-F238E27FC236}">
                <a16:creationId xmlns:a16="http://schemas.microsoft.com/office/drawing/2014/main" id="{0A610A45-8712-8A45-AFB3-931CF468EC32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0460EF6-ECAD-8941-8132-1B3E005D6067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1" name="Straight Connector 59">
            <a:extLst>
              <a:ext uri="{FF2B5EF4-FFF2-40B4-BE49-F238E27FC236}">
                <a16:creationId xmlns:a16="http://schemas.microsoft.com/office/drawing/2014/main" id="{41AE56A2-5FAA-FD44-AE1A-338E1E304184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Текст 37">
            <a:extLst>
              <a:ext uri="{FF2B5EF4-FFF2-40B4-BE49-F238E27FC236}">
                <a16:creationId xmlns:a16="http://schemas.microsoft.com/office/drawing/2014/main" id="{D9986185-6D5E-FD48-A5CA-AF2D5B58A3E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3" name="Текст 39">
            <a:extLst>
              <a:ext uri="{FF2B5EF4-FFF2-40B4-BE49-F238E27FC236}">
                <a16:creationId xmlns:a16="http://schemas.microsoft.com/office/drawing/2014/main" id="{5DBFD327-E3A8-944A-AABF-7D813AD0F13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39">
            <a:extLst>
              <a:ext uri="{FF2B5EF4-FFF2-40B4-BE49-F238E27FC236}">
                <a16:creationId xmlns:a16="http://schemas.microsoft.com/office/drawing/2014/main" id="{D206FCE0-05C3-2C45-A7D6-1FC287C017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Заголовок 31">
            <a:extLst>
              <a:ext uri="{FF2B5EF4-FFF2-40B4-BE49-F238E27FC236}">
                <a16:creationId xmlns:a16="http://schemas.microsoft.com/office/drawing/2014/main" id="{3B28B62E-5EE9-834C-9BB6-BD66079B81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7" y="1447790"/>
            <a:ext cx="11057955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 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24" name="Текст 35">
            <a:extLst>
              <a:ext uri="{FF2B5EF4-FFF2-40B4-BE49-F238E27FC236}">
                <a16:creationId xmlns:a16="http://schemas.microsoft.com/office/drawing/2014/main" id="{621215DE-C1FD-2B4C-B236-AF679CF906B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5076" y="4103994"/>
            <a:ext cx="2758143" cy="156966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300" dirty="0">
                <a:latin typeface="HSE Sans" panose="02000000000000000000" pitchFamily="2" charset="0"/>
              </a:rPr>
              <a:t>Если у вас мало данных, то не переживайте. Сделайте несколько крупных цифр и аккуратные подписи к ним, это позволит подать информацию красиво и аккуратно.</a:t>
            </a:r>
          </a:p>
        </p:txBody>
      </p:sp>
      <p:sp>
        <p:nvSpPr>
          <p:cNvPr id="25" name="Текст 35">
            <a:extLst>
              <a:ext uri="{FF2B5EF4-FFF2-40B4-BE49-F238E27FC236}">
                <a16:creationId xmlns:a16="http://schemas.microsoft.com/office/drawing/2014/main" id="{8BC2F90D-0CE0-574C-A7C1-EAA3E6F1AB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047007" y="4103994"/>
            <a:ext cx="2757612" cy="156966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300" dirty="0">
                <a:latin typeface="HSE Sans" panose="02000000000000000000" pitchFamily="2" charset="0"/>
              </a:rPr>
              <a:t>Если у вас мало данных, то не переживайте. Сделайте несколько крупных цифр и аккуратные подписи к ним, это позволит подать информацию красиво и аккуратно.</a:t>
            </a:r>
          </a:p>
        </p:txBody>
      </p:sp>
      <p:sp>
        <p:nvSpPr>
          <p:cNvPr id="26" name="Текст 35">
            <a:extLst>
              <a:ext uri="{FF2B5EF4-FFF2-40B4-BE49-F238E27FC236}">
                <a16:creationId xmlns:a16="http://schemas.microsoft.com/office/drawing/2014/main" id="{239E188B-2696-8A48-9F8A-36223EEF61E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18938" y="4103994"/>
            <a:ext cx="2757612" cy="156966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300" dirty="0">
                <a:latin typeface="HSE Sans" panose="02000000000000000000" pitchFamily="2" charset="0"/>
              </a:rPr>
              <a:t>Если у вас мало данных, то не переживайте. Сделайте несколько крупных цифр и аккуратные подписи к ним, это позволит подать информацию красиво и аккуратно.</a:t>
            </a:r>
          </a:p>
        </p:txBody>
      </p:sp>
      <p:sp>
        <p:nvSpPr>
          <p:cNvPr id="28" name="Текст 27">
            <a:extLst>
              <a:ext uri="{FF2B5EF4-FFF2-40B4-BE49-F238E27FC236}">
                <a16:creationId xmlns:a16="http://schemas.microsoft.com/office/drawing/2014/main" id="{379BF4C6-F899-294C-B88E-8363AFBEEC2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5076" y="2710235"/>
            <a:ext cx="2758143" cy="116411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9600">
                <a:latin typeface="HSE Sans" panose="02000000000000000000" pitchFamily="2" charset="0"/>
              </a:defRPr>
            </a:lvl1pPr>
            <a:lvl2pPr>
              <a:defRPr sz="9600">
                <a:latin typeface="HSE Sans" panose="02000000000000000000" pitchFamily="2" charset="0"/>
              </a:defRPr>
            </a:lvl2pPr>
            <a:lvl3pPr>
              <a:defRPr sz="9600">
                <a:latin typeface="HSE Sans" panose="02000000000000000000" pitchFamily="2" charset="0"/>
              </a:defRPr>
            </a:lvl3pPr>
            <a:lvl4pPr>
              <a:defRPr sz="9600">
                <a:latin typeface="HSE Sans" panose="02000000000000000000" pitchFamily="2" charset="0"/>
              </a:defRPr>
            </a:lvl4pPr>
            <a:lvl5pPr>
              <a:defRPr sz="9600">
                <a:latin typeface="HSE Sans" panose="02000000000000000000" pitchFamily="2" charset="0"/>
              </a:defRPr>
            </a:lvl5pPr>
          </a:lstStyle>
          <a:p>
            <a:pPr lvl="0"/>
            <a:r>
              <a:rPr lang="ru-RU" sz="9600" dirty="0">
                <a:solidFill>
                  <a:srgbClr val="102D69"/>
                </a:solidFill>
                <a:latin typeface="HSE Sans" panose="02000000000000000000" pitchFamily="2" charset="0"/>
              </a:rPr>
              <a:t>152</a:t>
            </a:r>
            <a:endParaRPr lang="ru-RU" dirty="0"/>
          </a:p>
        </p:txBody>
      </p:sp>
      <p:sp>
        <p:nvSpPr>
          <p:cNvPr id="29" name="Текст 27">
            <a:extLst>
              <a:ext uri="{FF2B5EF4-FFF2-40B4-BE49-F238E27FC236}">
                <a16:creationId xmlns:a16="http://schemas.microsoft.com/office/drawing/2014/main" id="{DE7F352B-F6D9-B545-A835-443A55956E7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047007" y="2710235"/>
            <a:ext cx="2758143" cy="116411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9600">
                <a:latin typeface="HSE Sans" panose="02000000000000000000" pitchFamily="2" charset="0"/>
              </a:defRPr>
            </a:lvl1pPr>
            <a:lvl2pPr>
              <a:defRPr sz="9600">
                <a:latin typeface="HSE Sans" panose="02000000000000000000" pitchFamily="2" charset="0"/>
              </a:defRPr>
            </a:lvl2pPr>
            <a:lvl3pPr>
              <a:defRPr sz="9600">
                <a:latin typeface="HSE Sans" panose="02000000000000000000" pitchFamily="2" charset="0"/>
              </a:defRPr>
            </a:lvl3pPr>
            <a:lvl4pPr>
              <a:defRPr sz="9600">
                <a:latin typeface="HSE Sans" panose="02000000000000000000" pitchFamily="2" charset="0"/>
              </a:defRPr>
            </a:lvl4pPr>
            <a:lvl5pPr>
              <a:defRPr sz="9600">
                <a:latin typeface="HSE Sans" panose="02000000000000000000" pitchFamily="2" charset="0"/>
              </a:defRPr>
            </a:lvl5pPr>
          </a:lstStyle>
          <a:p>
            <a:pPr lvl="0"/>
            <a:r>
              <a:rPr lang="ru-RU" sz="9600" dirty="0">
                <a:solidFill>
                  <a:srgbClr val="102D69"/>
                </a:solidFill>
                <a:latin typeface="HSE Sans" panose="02000000000000000000" pitchFamily="2" charset="0"/>
              </a:rPr>
              <a:t>95</a:t>
            </a:r>
            <a:endParaRPr lang="ru-RU" dirty="0"/>
          </a:p>
        </p:txBody>
      </p:sp>
      <p:sp>
        <p:nvSpPr>
          <p:cNvPr id="30" name="Текст 27">
            <a:extLst>
              <a:ext uri="{FF2B5EF4-FFF2-40B4-BE49-F238E27FC236}">
                <a16:creationId xmlns:a16="http://schemas.microsoft.com/office/drawing/2014/main" id="{D1D5AF9F-C1B0-7842-8789-1DB8963D981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518938" y="2710235"/>
            <a:ext cx="2758143" cy="116411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9600">
                <a:latin typeface="HSE Sans" panose="02000000000000000000" pitchFamily="2" charset="0"/>
              </a:defRPr>
            </a:lvl1pPr>
            <a:lvl2pPr>
              <a:defRPr sz="9600">
                <a:latin typeface="HSE Sans" panose="02000000000000000000" pitchFamily="2" charset="0"/>
              </a:defRPr>
            </a:lvl2pPr>
            <a:lvl3pPr>
              <a:defRPr sz="9600">
                <a:latin typeface="HSE Sans" panose="02000000000000000000" pitchFamily="2" charset="0"/>
              </a:defRPr>
            </a:lvl3pPr>
            <a:lvl4pPr>
              <a:defRPr sz="9600">
                <a:latin typeface="HSE Sans" panose="02000000000000000000" pitchFamily="2" charset="0"/>
              </a:defRPr>
            </a:lvl4pPr>
            <a:lvl5pPr>
              <a:defRPr sz="9600">
                <a:latin typeface="HSE Sans" panose="02000000000000000000" pitchFamily="2" charset="0"/>
              </a:defRPr>
            </a:lvl5pPr>
          </a:lstStyle>
          <a:p>
            <a:pPr lvl="0"/>
            <a:r>
              <a:rPr lang="ru-RU" sz="9600" dirty="0">
                <a:solidFill>
                  <a:srgbClr val="102D69"/>
                </a:solidFill>
                <a:latin typeface="HSE Sans" panose="02000000000000000000" pitchFamily="2" charset="0"/>
              </a:rPr>
              <a:t>284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7052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аблица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C5425806-16DD-844E-927C-26E7143A9ED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6" name="Straight Connector 19">
            <a:extLst>
              <a:ext uri="{FF2B5EF4-FFF2-40B4-BE49-F238E27FC236}">
                <a16:creationId xmlns:a16="http://schemas.microsoft.com/office/drawing/2014/main" id="{479746FF-3282-DF46-9D7C-D80431604A55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21">
            <a:extLst>
              <a:ext uri="{FF2B5EF4-FFF2-40B4-BE49-F238E27FC236}">
                <a16:creationId xmlns:a16="http://schemas.microsoft.com/office/drawing/2014/main" id="{51B44297-B0E7-D74D-B291-D39A0D468B42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25">
            <a:extLst>
              <a:ext uri="{FF2B5EF4-FFF2-40B4-BE49-F238E27FC236}">
                <a16:creationId xmlns:a16="http://schemas.microsoft.com/office/drawing/2014/main" id="{0EA4A057-F0CB-E04F-B472-4A1ABFB64C66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64502F5-56EE-354B-A3B1-E79F8B005172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0" name="Straight Connector 59">
            <a:extLst>
              <a:ext uri="{FF2B5EF4-FFF2-40B4-BE49-F238E27FC236}">
                <a16:creationId xmlns:a16="http://schemas.microsoft.com/office/drawing/2014/main" id="{A80E0956-5C10-CC40-A426-CBD2E0C4158E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Текст 37">
            <a:extLst>
              <a:ext uri="{FF2B5EF4-FFF2-40B4-BE49-F238E27FC236}">
                <a16:creationId xmlns:a16="http://schemas.microsoft.com/office/drawing/2014/main" id="{6EC59AAD-5962-8D49-BF4D-7DA5D573073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2" name="Текст 39">
            <a:extLst>
              <a:ext uri="{FF2B5EF4-FFF2-40B4-BE49-F238E27FC236}">
                <a16:creationId xmlns:a16="http://schemas.microsoft.com/office/drawing/2014/main" id="{49041ACC-EEF4-D34B-A7DE-87B1AF2ED38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BF93B2CC-81A4-0943-AF6C-C8657679299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22">
            <a:extLst>
              <a:ext uri="{FF2B5EF4-FFF2-40B4-BE49-F238E27FC236}">
                <a16:creationId xmlns:a16="http://schemas.microsoft.com/office/drawing/2014/main" id="{51340CB4-0355-3640-A212-F684523CDCC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85787" y="1447065"/>
            <a:ext cx="11058065" cy="307778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6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таблицы. Обратите внимание, что название графика набирается меньшим кеглем, чем заголовок (16</a:t>
            </a:r>
            <a:r>
              <a:rPr lang="en-GB" sz="16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16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16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17" name="Текст 16">
            <a:extLst>
              <a:ext uri="{FF2B5EF4-FFF2-40B4-BE49-F238E27FC236}">
                <a16:creationId xmlns:a16="http://schemas.microsoft.com/office/drawing/2014/main" id="{8C6F2EA4-CEDC-324C-9C06-8713118041E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85788" y="5739189"/>
            <a:ext cx="6824303" cy="703205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300" b="0" dirty="0">
                <a:ln>
                  <a:noFill/>
                </a:ln>
                <a:latin typeface="HSE Sans" panose="02000000000000000000" pitchFamily="2" charset="0"/>
              </a:rPr>
              <a:t>Мы рекомендуем очень аккуратно использовать жирное начертание, старайтесь выделять жирным самое важное. </a:t>
            </a:r>
            <a:r>
              <a:rPr lang="ru-RU" sz="1300" dirty="0">
                <a:latin typeface="HSE Sans" panose="02000000000000000000" pitchFamily="2" charset="0"/>
              </a:rPr>
              <a:t>Также старайтесь не использовать выделение жирным начертанием вместе с заливкой ячеек каким-либо цветом, достаточно и одного акцента.</a:t>
            </a:r>
            <a:endParaRPr lang="en-RU" sz="1300" b="0">
              <a:ln>
                <a:noFill/>
              </a:ln>
              <a:latin typeface="HSE Sans" panose="02000000000000000000" pitchFamily="2" charset="0"/>
            </a:endParaRPr>
          </a:p>
        </p:txBody>
      </p:sp>
      <p:sp>
        <p:nvSpPr>
          <p:cNvPr id="19" name="Таблица 18">
            <a:extLst>
              <a:ext uri="{FF2B5EF4-FFF2-40B4-BE49-F238E27FC236}">
                <a16:creationId xmlns:a16="http://schemas.microsoft.com/office/drawing/2014/main" id="{7B291085-A9B9-D842-B1A7-96258FAF012C}"/>
              </a:ext>
            </a:extLst>
          </p:cNvPr>
          <p:cNvSpPr>
            <a:spLocks noGrp="1"/>
          </p:cNvSpPr>
          <p:nvPr>
            <p:ph type="tbl" sz="quarter" idx="19"/>
          </p:nvPr>
        </p:nvSpPr>
        <p:spPr>
          <a:xfrm>
            <a:off x="585787" y="1984076"/>
            <a:ext cx="11058527" cy="3519576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0160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аблица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Icon&#10;&#10;Description automatically generated">
            <a:extLst>
              <a:ext uri="{FF2B5EF4-FFF2-40B4-BE49-F238E27FC236}">
                <a16:creationId xmlns:a16="http://schemas.microsoft.com/office/drawing/2014/main" id="{259ABC72-D738-1143-BF2A-D85AE9A4F73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9" name="Straight Connector 19">
            <a:extLst>
              <a:ext uri="{FF2B5EF4-FFF2-40B4-BE49-F238E27FC236}">
                <a16:creationId xmlns:a16="http://schemas.microsoft.com/office/drawing/2014/main" id="{237A1E42-2FC3-8841-8C41-992C5BC2368D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1">
            <a:extLst>
              <a:ext uri="{FF2B5EF4-FFF2-40B4-BE49-F238E27FC236}">
                <a16:creationId xmlns:a16="http://schemas.microsoft.com/office/drawing/2014/main" id="{47503EA0-3883-E24D-9EB8-7B6175182929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25">
            <a:extLst>
              <a:ext uri="{FF2B5EF4-FFF2-40B4-BE49-F238E27FC236}">
                <a16:creationId xmlns:a16="http://schemas.microsoft.com/office/drawing/2014/main" id="{E0144DF2-9891-324D-B34E-AFA025FBCBF9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33F65D6-1072-F140-B6A5-758D7B595A92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3" name="Straight Connector 59">
            <a:extLst>
              <a:ext uri="{FF2B5EF4-FFF2-40B4-BE49-F238E27FC236}">
                <a16:creationId xmlns:a16="http://schemas.microsoft.com/office/drawing/2014/main" id="{5F1F09D4-22FA-7B4B-9488-F8FDDCC2D447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37">
            <a:extLst>
              <a:ext uri="{FF2B5EF4-FFF2-40B4-BE49-F238E27FC236}">
                <a16:creationId xmlns:a16="http://schemas.microsoft.com/office/drawing/2014/main" id="{44D0326E-FD7A-3541-A998-62A1C30E273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39">
            <a:extLst>
              <a:ext uri="{FF2B5EF4-FFF2-40B4-BE49-F238E27FC236}">
                <a16:creationId xmlns:a16="http://schemas.microsoft.com/office/drawing/2014/main" id="{279CCCA0-F959-5245-8321-106D3C5E837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Текст 39">
            <a:extLst>
              <a:ext uri="{FF2B5EF4-FFF2-40B4-BE49-F238E27FC236}">
                <a16:creationId xmlns:a16="http://schemas.microsoft.com/office/drawing/2014/main" id="{8B839C6B-8494-8841-9714-4C8F710F840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8" name="Текст 22">
            <a:extLst>
              <a:ext uri="{FF2B5EF4-FFF2-40B4-BE49-F238E27FC236}">
                <a16:creationId xmlns:a16="http://schemas.microsoft.com/office/drawing/2014/main" id="{4D940599-2B77-CE47-91E6-CDB51ADE184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85787" y="1447064"/>
            <a:ext cx="7617877" cy="53701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6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таблицы. Обратите внимание, что название графика набирается меньшим кеглем, чем заголовок (16</a:t>
            </a:r>
            <a:r>
              <a:rPr lang="en-GB" sz="16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16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16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19" name="Текст 16">
            <a:extLst>
              <a:ext uri="{FF2B5EF4-FFF2-40B4-BE49-F238E27FC236}">
                <a16:creationId xmlns:a16="http://schemas.microsoft.com/office/drawing/2014/main" id="{A7333712-9DED-4F4B-B209-2F13075EDB3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85788" y="5739189"/>
            <a:ext cx="6824303" cy="703205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300" b="0" dirty="0">
                <a:ln>
                  <a:noFill/>
                </a:ln>
                <a:latin typeface="HSE Sans" panose="02000000000000000000" pitchFamily="2" charset="0"/>
              </a:rPr>
              <a:t>Мы рекомендуем очень аккуратно использовать жирное начертание, старайтесь выделять жирным самое важное. </a:t>
            </a:r>
            <a:r>
              <a:rPr lang="ru-RU" sz="1300" dirty="0">
                <a:latin typeface="HSE Sans" panose="02000000000000000000" pitchFamily="2" charset="0"/>
              </a:rPr>
              <a:t>Также старайтесь не использовать выделение жирным начертанием вместе с заливкой ячеек каким-либо цветом, достаточно и одного акцента.</a:t>
            </a:r>
            <a:endParaRPr lang="en-RU" sz="1300" b="0">
              <a:ln>
                <a:noFill/>
              </a:ln>
              <a:latin typeface="HSE Sans" panose="02000000000000000000" pitchFamily="2" charset="0"/>
            </a:endParaRPr>
          </a:p>
        </p:txBody>
      </p:sp>
      <p:sp>
        <p:nvSpPr>
          <p:cNvPr id="20" name="Таблица 18">
            <a:extLst>
              <a:ext uri="{FF2B5EF4-FFF2-40B4-BE49-F238E27FC236}">
                <a16:creationId xmlns:a16="http://schemas.microsoft.com/office/drawing/2014/main" id="{DD467C42-8209-B740-8419-DBB6A6F7D5EE}"/>
              </a:ext>
            </a:extLst>
          </p:cNvPr>
          <p:cNvSpPr>
            <a:spLocks noGrp="1"/>
          </p:cNvSpPr>
          <p:nvPr>
            <p:ph type="tbl" sz="quarter" idx="19"/>
          </p:nvPr>
        </p:nvSpPr>
        <p:spPr>
          <a:xfrm>
            <a:off x="585787" y="2208362"/>
            <a:ext cx="7617895" cy="3295290"/>
          </a:xfrm>
        </p:spPr>
        <p:txBody>
          <a:bodyPr/>
          <a:lstStyle/>
          <a:p>
            <a:endParaRPr lang="ru-RU"/>
          </a:p>
        </p:txBody>
      </p:sp>
      <p:sp>
        <p:nvSpPr>
          <p:cNvPr id="21" name="Текст 35">
            <a:extLst>
              <a:ext uri="{FF2B5EF4-FFF2-40B4-BE49-F238E27FC236}">
                <a16:creationId xmlns:a16="http://schemas.microsoft.com/office/drawing/2014/main" id="{B4309850-76EA-224C-A9E2-B6BBDBF99DE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686807" y="2208363"/>
            <a:ext cx="2930666" cy="2570672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en-GB" sz="1300" dirty="0">
                <a:latin typeface="HSE Sans" panose="02000000000000000000" pitchFamily="2" charset="0"/>
              </a:rPr>
              <a:t>Lorem ipsum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sit </a:t>
            </a:r>
            <a:r>
              <a:rPr lang="en-GB" sz="1300" dirty="0" err="1">
                <a:latin typeface="HSE Sans" panose="02000000000000000000" pitchFamily="2" charset="0"/>
              </a:rPr>
              <a:t>amet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consectetur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adipiscing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elit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sed</a:t>
            </a:r>
            <a:r>
              <a:rPr lang="en-GB" sz="1300" dirty="0">
                <a:latin typeface="HSE Sans" panose="02000000000000000000" pitchFamily="2" charset="0"/>
              </a:rPr>
              <a:t> do </a:t>
            </a:r>
            <a:r>
              <a:rPr lang="en-GB" sz="1300" dirty="0" err="1">
                <a:latin typeface="HSE Sans" panose="02000000000000000000" pitchFamily="2" charset="0"/>
              </a:rPr>
              <a:t>eiusmod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tempor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incididunt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labore</a:t>
            </a:r>
            <a:r>
              <a:rPr lang="en-GB" sz="1300" dirty="0">
                <a:latin typeface="HSE Sans" panose="02000000000000000000" pitchFamily="2" charset="0"/>
              </a:rPr>
              <a:t> et dolore magna </a:t>
            </a:r>
            <a:r>
              <a:rPr lang="en-GB" sz="1300" dirty="0" err="1">
                <a:latin typeface="HSE Sans" panose="02000000000000000000" pitchFamily="2" charset="0"/>
              </a:rPr>
              <a:t>aliqua</a:t>
            </a:r>
            <a:r>
              <a:rPr lang="en-GB" sz="1300" dirty="0">
                <a:latin typeface="HSE Sans" panose="02000000000000000000" pitchFamily="2" charset="0"/>
              </a:rPr>
              <a:t>. Ut </a:t>
            </a:r>
            <a:r>
              <a:rPr lang="en-GB" sz="1300" dirty="0" err="1">
                <a:latin typeface="HSE Sans" panose="02000000000000000000" pitchFamily="2" charset="0"/>
              </a:rPr>
              <a:t>enim</a:t>
            </a:r>
            <a:r>
              <a:rPr lang="en-GB" sz="1300" dirty="0">
                <a:latin typeface="HSE Sans" panose="02000000000000000000" pitchFamily="2" charset="0"/>
              </a:rPr>
              <a:t> ad minim </a:t>
            </a:r>
            <a:r>
              <a:rPr lang="en-GB" sz="1300" dirty="0" err="1">
                <a:latin typeface="HSE Sans" panose="02000000000000000000" pitchFamily="2" charset="0"/>
              </a:rPr>
              <a:t>veniam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quis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nostrud</a:t>
            </a:r>
            <a:r>
              <a:rPr lang="en-GB" sz="1300" dirty="0">
                <a:latin typeface="HSE Sans" panose="02000000000000000000" pitchFamily="2" charset="0"/>
              </a:rPr>
              <a:t> exercitation </a:t>
            </a:r>
            <a:r>
              <a:rPr lang="en-GB" sz="1300" dirty="0" err="1">
                <a:latin typeface="HSE Sans" panose="02000000000000000000" pitchFamily="2" charset="0"/>
              </a:rPr>
              <a:t>ullamco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laboris</a:t>
            </a:r>
            <a:r>
              <a:rPr lang="en-GB" sz="1300" dirty="0">
                <a:latin typeface="HSE Sans" panose="02000000000000000000" pitchFamily="2" charset="0"/>
              </a:rPr>
              <a:t> nisi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aliquip</a:t>
            </a:r>
            <a:r>
              <a:rPr lang="en-GB" sz="1300" dirty="0">
                <a:latin typeface="HSE Sans" panose="02000000000000000000" pitchFamily="2" charset="0"/>
              </a:rPr>
              <a:t> ex </a:t>
            </a:r>
            <a:r>
              <a:rPr lang="en-GB" sz="1300" dirty="0" err="1">
                <a:latin typeface="HSE Sans" panose="02000000000000000000" pitchFamily="2" charset="0"/>
              </a:rPr>
              <a:t>ea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commodo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consequat</a:t>
            </a:r>
            <a:r>
              <a:rPr lang="en-GB" sz="1300" dirty="0">
                <a:latin typeface="HSE Sans" panose="02000000000000000000" pitchFamily="2" charset="0"/>
              </a:rPr>
              <a:t>. Duis </a:t>
            </a:r>
            <a:r>
              <a:rPr lang="en-GB" sz="1300" dirty="0" err="1">
                <a:latin typeface="HSE Sans" panose="02000000000000000000" pitchFamily="2" charset="0"/>
              </a:rPr>
              <a:t>aute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irure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reprehenderit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voluptate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velit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esse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cillum</a:t>
            </a:r>
            <a:r>
              <a:rPr lang="en-GB" sz="1300" dirty="0">
                <a:latin typeface="HSE Sans" panose="02000000000000000000" pitchFamily="2" charset="0"/>
              </a:rPr>
              <a:t> dolore </a:t>
            </a:r>
            <a:r>
              <a:rPr lang="en-GB" sz="1300" dirty="0" err="1">
                <a:latin typeface="HSE Sans" panose="02000000000000000000" pitchFamily="2" charset="0"/>
              </a:rPr>
              <a:t>eu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fugiat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nulla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pariatur</a:t>
            </a:r>
            <a:r>
              <a:rPr lang="en-GB" sz="1300" dirty="0">
                <a:latin typeface="HSE Sans" panose="02000000000000000000" pitchFamily="2" charset="0"/>
              </a:rPr>
              <a:t>. </a:t>
            </a:r>
            <a:r>
              <a:rPr lang="en-GB" sz="1300" dirty="0" err="1">
                <a:latin typeface="HSE Sans" panose="02000000000000000000" pitchFamily="2" charset="0"/>
              </a:rPr>
              <a:t>Excepteur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sint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occaecat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cupidatat</a:t>
            </a:r>
            <a:r>
              <a:rPr lang="en-GB" sz="1300" dirty="0">
                <a:latin typeface="HSE Sans" panose="02000000000000000000" pitchFamily="2" charset="0"/>
              </a:rPr>
              <a:t> non </a:t>
            </a:r>
            <a:r>
              <a:rPr lang="en-GB" sz="1300" dirty="0" err="1">
                <a:latin typeface="HSE Sans" panose="02000000000000000000" pitchFamily="2" charset="0"/>
              </a:rPr>
              <a:t>proident</a:t>
            </a:r>
            <a:r>
              <a:rPr lang="en-GB" sz="1300" dirty="0">
                <a:latin typeface="HSE Sans" panose="02000000000000000000" pitchFamily="2" charset="0"/>
              </a:rPr>
              <a:t>, sunt in culpa qui </a:t>
            </a:r>
            <a:r>
              <a:rPr lang="en-GB" sz="1300" dirty="0" err="1">
                <a:latin typeface="HSE Sans" panose="02000000000000000000" pitchFamily="2" charset="0"/>
              </a:rPr>
              <a:t>officia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deserunt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mollit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anim</a:t>
            </a:r>
            <a:r>
              <a:rPr lang="en-GB" sz="1300" dirty="0">
                <a:latin typeface="HSE Sans" panose="02000000000000000000" pitchFamily="2" charset="0"/>
              </a:rPr>
              <a:t> id </a:t>
            </a:r>
            <a:r>
              <a:rPr lang="en-GB" sz="1300" dirty="0" err="1">
                <a:latin typeface="HSE Sans" panose="02000000000000000000" pitchFamily="2" charset="0"/>
              </a:rPr>
              <a:t>est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laborum</a:t>
            </a:r>
            <a:r>
              <a:rPr lang="en-GB" sz="1300" dirty="0">
                <a:latin typeface="HSE Sans" panose="02000000000000000000" pitchFamily="2" charset="0"/>
              </a:rPr>
              <a:t>.</a:t>
            </a:r>
            <a:endParaRPr lang="ru-RU" sz="13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677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3F8FDE-7383-E947-8568-FF6B7A776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8E6541-45CA-8B42-98B4-D42737B850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0645B-C5D9-8544-BBF2-E4A13F8E40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63DFB-8595-A44B-9F09-A50FA310E559}" type="datetimeFigureOut">
              <a:rPr lang="en-RU" smtClean="0"/>
              <a:t>5/15/24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52289-7F57-544F-95EE-F8B2E10627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C5F56-F795-5643-ABE3-DDED218698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0F133-126C-5944-A0E4-6A9616EDC0DA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578506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50" r:id="rId4"/>
    <p:sldLayoutId id="2147483651" r:id="rId5"/>
    <p:sldLayoutId id="2147483652" r:id="rId6"/>
    <p:sldLayoutId id="2147483654" r:id="rId7"/>
    <p:sldLayoutId id="2147483655" r:id="rId8"/>
    <p:sldLayoutId id="2147483656" r:id="rId9"/>
    <p:sldLayoutId id="2147483658" r:id="rId10"/>
    <p:sldLayoutId id="2147483657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esearchgate.net/publication/326303899_Arrhythmia_Classification_Using_Long_Short-Term_Memory_with_Adaptive_Learning_Rate" TargetMode="Externa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D95C0D-D7DC-EF40-9E45-F5F0A4817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7967" y="2439838"/>
            <a:ext cx="7634059" cy="1978323"/>
          </a:xfrm>
        </p:spPr>
        <p:txBody>
          <a:bodyPr>
            <a:normAutofit/>
          </a:bodyPr>
          <a:lstStyle/>
          <a:p>
            <a:r>
              <a:rPr lang="ru-RU" sz="4000" b="0" i="0" u="none" strike="noStrike" dirty="0">
                <a:effectLst/>
                <a:highlight>
                  <a:srgbClr val="FFFFFF"/>
                </a:highlight>
              </a:rPr>
              <a:t>Анализ </a:t>
            </a:r>
            <a:r>
              <a:rPr lang="ru-RU" sz="4000" b="0" i="0" u="none" strike="noStrike" dirty="0">
                <a:solidFill>
                  <a:schemeClr val="tx1"/>
                </a:solidFill>
                <a:effectLst/>
                <a:highlight>
                  <a:srgbClr val="FFFFFF"/>
                </a:highlight>
              </a:rPr>
              <a:t>ЭКГ на основе </a:t>
            </a:r>
            <a:r>
              <a:rPr lang="en" sz="4000" b="0" i="0" u="none" strike="noStrike" dirty="0">
                <a:effectLst/>
                <a:highlight>
                  <a:srgbClr val="FFFFFF"/>
                </a:highlight>
              </a:rPr>
              <a:t>M</a:t>
            </a:r>
            <a:r>
              <a:rPr lang="en-US" sz="4000" dirty="0">
                <a:highlight>
                  <a:srgbClr val="FFFFFF"/>
                </a:highlight>
              </a:rPr>
              <a:t>L</a:t>
            </a:r>
            <a:br>
              <a:rPr lang="en-US" sz="4000" dirty="0">
                <a:highlight>
                  <a:srgbClr val="FFFFFF"/>
                </a:highlight>
              </a:rPr>
            </a:br>
            <a:r>
              <a:rPr lang="en-US" sz="4000" dirty="0"/>
              <a:t>ECG Analysis on the ML Algorithms</a:t>
            </a:r>
            <a:endParaRPr lang="ru-RU" sz="4000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B85EA7E-BEC4-B745-B2A8-D4E4AFC614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Факультет</a:t>
            </a:r>
          </a:p>
          <a:p>
            <a:r>
              <a:rPr lang="ru-RU" dirty="0"/>
              <a:t>компьютерных наук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B8D49EC-434A-5443-AC3F-85F01995E63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/>
              <a:t>ОП Прикладная математика</a:t>
            </a:r>
          </a:p>
          <a:p>
            <a:r>
              <a:rPr lang="ru-RU" dirty="0"/>
              <a:t>и информатика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6FAE0FA-3CAF-BA4B-8F9F-5FEF3C2F3CC6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lang="ru-RU" dirty="0"/>
              <a:t>Москва</a:t>
            </a:r>
          </a:p>
          <a:p>
            <a:r>
              <a:rPr lang="ru-RU" dirty="0"/>
              <a:t>2024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44AFB2BF-A7AB-5648-ADCD-2A7F1BD358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27967" y="4274288"/>
            <a:ext cx="7625267" cy="1584252"/>
          </a:xfrm>
        </p:spPr>
        <p:txBody>
          <a:bodyPr>
            <a:normAutofit/>
          </a:bodyPr>
          <a:lstStyle/>
          <a:p>
            <a:r>
              <a:rPr lang="ru-RU" dirty="0"/>
              <a:t>Индивидуальный исследовательский проект</a:t>
            </a:r>
          </a:p>
          <a:p>
            <a:endParaRPr lang="ru-RU" dirty="0"/>
          </a:p>
          <a:p>
            <a:r>
              <a:rPr lang="ru-RU" dirty="0"/>
              <a:t>Выполнил: Ковыляев Александр Максимович, группа 228</a:t>
            </a:r>
            <a:r>
              <a:rPr lang="en-US" dirty="0"/>
              <a:t>, </a:t>
            </a:r>
            <a:r>
              <a:rPr lang="ru-RU" dirty="0"/>
              <a:t>курс 2</a:t>
            </a:r>
          </a:p>
          <a:p>
            <a:endParaRPr lang="ru-RU" dirty="0"/>
          </a:p>
          <a:p>
            <a:r>
              <a:rPr lang="ru-RU" dirty="0"/>
              <a:t>Научный руководитель: </a:t>
            </a:r>
            <a:r>
              <a:rPr lang="ru-RU" dirty="0" err="1"/>
              <a:t>Хельвас</a:t>
            </a:r>
            <a:r>
              <a:rPr lang="ru-RU" dirty="0"/>
              <a:t> Александр Валериевич</a:t>
            </a:r>
            <a:endParaRPr lang="en-US" dirty="0"/>
          </a:p>
          <a:p>
            <a:r>
              <a:rPr lang="ru-RU" dirty="0"/>
              <a:t>старший преподаватель, МФТИ</a:t>
            </a:r>
          </a:p>
        </p:txBody>
      </p:sp>
    </p:spTree>
    <p:extLst>
      <p:ext uri="{BB962C8B-B14F-4D97-AF65-F5344CB8AC3E}">
        <p14:creationId xmlns:p14="http://schemas.microsoft.com/office/powerpoint/2010/main" val="982325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DA33D5D5-13C7-8644-8CD8-A04CCCE7369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ОП Прикладная математика</a:t>
            </a:r>
          </a:p>
          <a:p>
            <a:r>
              <a:rPr lang="ru-RU" dirty="0"/>
              <a:t>и информатика</a:t>
            </a:r>
          </a:p>
          <a:p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8095CB-94DB-754D-A4ED-35EBDDB3F74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sz="1000" b="0" i="0" u="none" strike="noStrike" dirty="0">
                <a:effectLst/>
                <a:highlight>
                  <a:srgbClr val="FFFFFF"/>
                </a:highlight>
              </a:rPr>
              <a:t>Анализ </a:t>
            </a:r>
            <a:r>
              <a:rPr lang="ru-RU" sz="1000" b="0" i="0" u="none" strike="noStrike" dirty="0">
                <a:solidFill>
                  <a:schemeClr val="tx1"/>
                </a:solidFill>
                <a:effectLst/>
                <a:highlight>
                  <a:srgbClr val="FFFFFF"/>
                </a:highlight>
              </a:rPr>
              <a:t>ЭКГ на основе </a:t>
            </a:r>
            <a:r>
              <a:rPr lang="en" sz="1000" b="0" i="0" u="none" strike="noStrike" dirty="0">
                <a:effectLst/>
                <a:highlight>
                  <a:srgbClr val="FFFFFF"/>
                </a:highlight>
              </a:rPr>
              <a:t>M</a:t>
            </a:r>
            <a:r>
              <a:rPr lang="en-US" sz="1000" dirty="0">
                <a:highlight>
                  <a:srgbClr val="FFFFFF"/>
                </a:highlight>
              </a:rPr>
              <a:t>L</a:t>
            </a:r>
            <a:endParaRPr lang="ru-RU" dirty="0"/>
          </a:p>
          <a:p>
            <a:endParaRPr lang="ru-RU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DEBFC62C-9588-F544-918B-2104A12C9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898" y="1447790"/>
            <a:ext cx="10714699" cy="777025"/>
          </a:xfrm>
        </p:spPr>
        <p:txBody>
          <a:bodyPr/>
          <a:lstStyle/>
          <a:p>
            <a:r>
              <a:rPr lang="ru-RU" dirty="0"/>
              <a:t>Функция </a:t>
            </a:r>
            <a:r>
              <a:rPr lang="en-US" dirty="0" err="1"/>
              <a:t>cut_n_fill</a:t>
            </a:r>
            <a:endParaRPr lang="ru-RU" dirty="0"/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5FE4DD9E-D443-AF4F-A072-F5C4D494A05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>
                <a:ea typeface="Calibri" panose="020F0502020204030204" pitchFamily="34" charset="0"/>
              </a:rPr>
              <a:t>И</a:t>
            </a:r>
            <a:r>
              <a:rPr lang="ru-RU" dirty="0">
                <a:effectLst/>
                <a:ea typeface="Calibri" panose="020F0502020204030204" pitchFamily="34" charset="0"/>
              </a:rPr>
              <a:t>спользуемые в работе методы и алгоритмы</a:t>
            </a:r>
            <a:endParaRPr lang="ru-RU" dirty="0"/>
          </a:p>
          <a:p>
            <a:endParaRPr lang="ru-RU" dirty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4B929BE7-2F37-1DB5-EF54-BC9AABBEE9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3070" y="2715776"/>
            <a:ext cx="8687737" cy="3909481"/>
          </a:xfrm>
          <a:prstGeom prst="rect">
            <a:avLst/>
          </a:prstGeom>
        </p:spPr>
      </p:pic>
      <p:sp>
        <p:nvSpPr>
          <p:cNvPr id="5" name="Текст 4">
            <a:extLst>
              <a:ext uri="{FF2B5EF4-FFF2-40B4-BE49-F238E27FC236}">
                <a16:creationId xmlns:a16="http://schemas.microsoft.com/office/drawing/2014/main" id="{A6622317-DCC7-F945-8031-3E7F389B987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5899" y="2379663"/>
            <a:ext cx="6971040" cy="2399371"/>
          </a:xfrm>
        </p:spPr>
        <p:txBody>
          <a:bodyPr>
            <a:normAutofit/>
          </a:bodyPr>
          <a:lstStyle/>
          <a:p>
            <a:r>
              <a:rPr lang="ru-RU" dirty="0"/>
              <a:t>На графике можно увидеть изображённый синим цветом исходный сигнал, жёлтым – сигнал после</a:t>
            </a:r>
            <a:r>
              <a:rPr lang="en-US" dirty="0"/>
              <a:t> </a:t>
            </a:r>
            <a:r>
              <a:rPr lang="ru-RU" dirty="0"/>
              <a:t>функции корреляции и отмеченные красным найденные пики</a:t>
            </a:r>
          </a:p>
        </p:txBody>
      </p:sp>
    </p:spTree>
    <p:extLst>
      <p:ext uri="{BB962C8B-B14F-4D97-AF65-F5344CB8AC3E}">
        <p14:creationId xmlns:p14="http://schemas.microsoft.com/office/powerpoint/2010/main" val="12078774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624B1319-FC6D-9AB3-7C8D-EF4E1ED1E0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7569" y="3280848"/>
            <a:ext cx="9795756" cy="3306067"/>
          </a:xfrm>
          <a:prstGeom prst="rect">
            <a:avLst/>
          </a:prstGeom>
        </p:spPr>
      </p:pic>
      <p:sp>
        <p:nvSpPr>
          <p:cNvPr id="2" name="Текст 1">
            <a:extLst>
              <a:ext uri="{FF2B5EF4-FFF2-40B4-BE49-F238E27FC236}">
                <a16:creationId xmlns:a16="http://schemas.microsoft.com/office/drawing/2014/main" id="{DA33D5D5-13C7-8644-8CD8-A04CCCE7369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ОП Прикладная математика</a:t>
            </a:r>
          </a:p>
          <a:p>
            <a:r>
              <a:rPr lang="ru-RU" dirty="0"/>
              <a:t>и информатика</a:t>
            </a:r>
          </a:p>
          <a:p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8095CB-94DB-754D-A4ED-35EBDDB3F74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sz="1000" b="0" i="0" u="none" strike="noStrike" dirty="0">
                <a:effectLst/>
                <a:highlight>
                  <a:srgbClr val="FFFFFF"/>
                </a:highlight>
              </a:rPr>
              <a:t>Анализ </a:t>
            </a:r>
            <a:r>
              <a:rPr lang="ru-RU" sz="1000" b="0" i="0" u="none" strike="noStrike" dirty="0">
                <a:solidFill>
                  <a:schemeClr val="tx1"/>
                </a:solidFill>
                <a:effectLst/>
                <a:highlight>
                  <a:srgbClr val="FFFFFF"/>
                </a:highlight>
              </a:rPr>
              <a:t>ЭКГ на основе </a:t>
            </a:r>
            <a:r>
              <a:rPr lang="en" sz="1000" b="0" i="0" u="none" strike="noStrike" dirty="0">
                <a:effectLst/>
                <a:highlight>
                  <a:srgbClr val="FFFFFF"/>
                </a:highlight>
              </a:rPr>
              <a:t>M</a:t>
            </a:r>
            <a:r>
              <a:rPr lang="en-US" sz="1000" dirty="0">
                <a:highlight>
                  <a:srgbClr val="FFFFFF"/>
                </a:highlight>
              </a:rPr>
              <a:t>L</a:t>
            </a:r>
            <a:endParaRPr lang="ru-RU" dirty="0"/>
          </a:p>
          <a:p>
            <a:endParaRPr lang="ru-RU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DEBFC62C-9588-F544-918B-2104A12C9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898" y="1447790"/>
            <a:ext cx="10714699" cy="777025"/>
          </a:xfrm>
        </p:spPr>
        <p:txBody>
          <a:bodyPr/>
          <a:lstStyle/>
          <a:p>
            <a:r>
              <a:rPr lang="ru-RU" dirty="0"/>
              <a:t>Функция </a:t>
            </a:r>
            <a:r>
              <a:rPr lang="en-US" dirty="0" err="1"/>
              <a:t>cut_n_fill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6622317-DCC7-F945-8031-3E7F389B987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5899" y="2379663"/>
            <a:ext cx="6971040" cy="2399371"/>
          </a:xfrm>
        </p:spPr>
        <p:txBody>
          <a:bodyPr>
            <a:normAutofit/>
          </a:bodyPr>
          <a:lstStyle/>
          <a:p>
            <a:r>
              <a:rPr lang="ru-RU" dirty="0"/>
              <a:t>Другая часть рассматриваемой функции </a:t>
            </a:r>
            <a:r>
              <a:rPr lang="en-US" dirty="0"/>
              <a:t>- </a:t>
            </a:r>
            <a:r>
              <a:rPr lang="ru-RU" dirty="0"/>
              <a:t>обрезка ударов сердца, находящихся слишком близко или слишком далеко от края. </a:t>
            </a:r>
          </a:p>
          <a:p>
            <a:r>
              <a:rPr lang="ru-RU" dirty="0"/>
              <a:t>На графике синем изображён исходный сигнал, а жёлтым – обрезанный.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5FE4DD9E-D443-AF4F-A072-F5C4D494A05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>
                <a:ea typeface="Calibri" panose="020F0502020204030204" pitchFamily="34" charset="0"/>
              </a:rPr>
              <a:t>И</a:t>
            </a:r>
            <a:r>
              <a:rPr lang="ru-RU" dirty="0">
                <a:effectLst/>
                <a:ea typeface="Calibri" panose="020F0502020204030204" pitchFamily="34" charset="0"/>
              </a:rPr>
              <a:t>спользуемые в работе методы и алгоритмы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10869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DA33D5D5-13C7-8644-8CD8-A04CCCE7369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ОП Прикладная математика</a:t>
            </a:r>
          </a:p>
          <a:p>
            <a:r>
              <a:rPr lang="ru-RU" dirty="0"/>
              <a:t>и информатика</a:t>
            </a:r>
          </a:p>
          <a:p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8095CB-94DB-754D-A4ED-35EBDDB3F74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sz="1000" b="0" i="0" u="none" strike="noStrike" dirty="0">
                <a:effectLst/>
                <a:highlight>
                  <a:srgbClr val="FFFFFF"/>
                </a:highlight>
              </a:rPr>
              <a:t>Анализ </a:t>
            </a:r>
            <a:r>
              <a:rPr lang="ru-RU" sz="1000" b="0" i="0" u="none" strike="noStrike" dirty="0">
                <a:solidFill>
                  <a:schemeClr val="tx1"/>
                </a:solidFill>
                <a:effectLst/>
                <a:highlight>
                  <a:srgbClr val="FFFFFF"/>
                </a:highlight>
              </a:rPr>
              <a:t>ЭКГ на основе </a:t>
            </a:r>
            <a:r>
              <a:rPr lang="en" sz="1000" b="0" i="0" u="none" strike="noStrike" dirty="0">
                <a:effectLst/>
                <a:highlight>
                  <a:srgbClr val="FFFFFF"/>
                </a:highlight>
              </a:rPr>
              <a:t>M</a:t>
            </a:r>
            <a:r>
              <a:rPr lang="en-US" sz="1000" dirty="0">
                <a:highlight>
                  <a:srgbClr val="FFFFFF"/>
                </a:highlight>
              </a:rPr>
              <a:t>L</a:t>
            </a:r>
            <a:endParaRPr lang="ru-RU" dirty="0"/>
          </a:p>
          <a:p>
            <a:endParaRPr lang="ru-RU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DEBFC62C-9588-F544-918B-2104A12C9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898" y="1447790"/>
            <a:ext cx="10714699" cy="777025"/>
          </a:xfrm>
        </p:spPr>
        <p:txBody>
          <a:bodyPr/>
          <a:lstStyle/>
          <a:p>
            <a:r>
              <a:rPr lang="ru-RU" sz="2400" dirty="0"/>
              <a:t>Модель </a:t>
            </a:r>
            <a:r>
              <a:rPr lang="en-US" sz="2400" dirty="0"/>
              <a:t>LSTM</a:t>
            </a:r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A25E05A5-31FE-6744-BC43-4BB36CF7471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5FE4DD9E-D443-AF4F-A072-F5C4D494A05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>
                <a:ea typeface="Calibri" panose="020F0502020204030204" pitchFamily="34" charset="0"/>
              </a:rPr>
              <a:t>И</a:t>
            </a:r>
            <a:r>
              <a:rPr lang="ru-RU" dirty="0">
                <a:effectLst/>
                <a:ea typeface="Calibri" panose="020F0502020204030204" pitchFamily="34" charset="0"/>
              </a:rPr>
              <a:t>спользуемые в работе методы и алгоритмы</a:t>
            </a:r>
            <a:endParaRPr lang="ru-RU" dirty="0"/>
          </a:p>
        </p:txBody>
      </p:sp>
      <p:sp>
        <p:nvSpPr>
          <p:cNvPr id="11" name="Скругленный прямоугольник 10">
            <a:extLst>
              <a:ext uri="{FF2B5EF4-FFF2-40B4-BE49-F238E27FC236}">
                <a16:creationId xmlns:a16="http://schemas.microsoft.com/office/drawing/2014/main" id="{A3DFC18F-A77E-930E-D3FD-9A6EC3EEFE4F}"/>
              </a:ext>
            </a:extLst>
          </p:cNvPr>
          <p:cNvSpPr/>
          <p:nvPr/>
        </p:nvSpPr>
        <p:spPr>
          <a:xfrm>
            <a:off x="2266713" y="2224815"/>
            <a:ext cx="1138321" cy="933724"/>
          </a:xfrm>
          <a:prstGeom prst="roundRect">
            <a:avLst/>
          </a:prstGeom>
          <a:solidFill>
            <a:srgbClr val="D8EBB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SE Sans" panose="02000000000000000000" pitchFamily="2" charset="0"/>
              </a:rPr>
              <a:t>LSTM</a:t>
            </a:r>
            <a:endParaRPr lang="ru-RU" dirty="0">
              <a:solidFill>
                <a:schemeClr val="tx1"/>
              </a:solidFill>
              <a:latin typeface="HSE Sans" panose="02000000000000000000" pitchFamily="2" charset="0"/>
            </a:endParaRPr>
          </a:p>
        </p:txBody>
      </p:sp>
      <p:sp>
        <p:nvSpPr>
          <p:cNvPr id="12" name="Скругленный прямоугольник 11">
            <a:extLst>
              <a:ext uri="{FF2B5EF4-FFF2-40B4-BE49-F238E27FC236}">
                <a16:creationId xmlns:a16="http://schemas.microsoft.com/office/drawing/2014/main" id="{F945A9AC-5BF8-8F5C-0FA8-986E2BD1E04E}"/>
              </a:ext>
            </a:extLst>
          </p:cNvPr>
          <p:cNvSpPr/>
          <p:nvPr/>
        </p:nvSpPr>
        <p:spPr>
          <a:xfrm>
            <a:off x="2573648" y="3767768"/>
            <a:ext cx="522715" cy="522715"/>
          </a:xfrm>
          <a:prstGeom prst="roundRect">
            <a:avLst/>
          </a:prstGeom>
          <a:solidFill>
            <a:srgbClr val="FFDD9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HSE Sans" panose="02000000000000000000" pitchFamily="2" charset="0"/>
              </a:rPr>
              <a:t>X</a:t>
            </a:r>
            <a:r>
              <a:rPr lang="en-US" sz="1300" baseline="-25000" dirty="0">
                <a:solidFill>
                  <a:schemeClr val="tx1"/>
                </a:solidFill>
                <a:latin typeface="HSE Sans" panose="02000000000000000000" pitchFamily="2" charset="0"/>
              </a:rPr>
              <a:t>1</a:t>
            </a:r>
            <a:endParaRPr lang="ru-RU" sz="1300" dirty="0">
              <a:solidFill>
                <a:schemeClr val="tx1"/>
              </a:solidFill>
              <a:latin typeface="HSE Sans" panose="02000000000000000000" pitchFamily="2" charset="0"/>
            </a:endParaRPr>
          </a:p>
        </p:txBody>
      </p: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1D569516-4206-AFF2-7C7F-2E37A2D616CF}"/>
              </a:ext>
            </a:extLst>
          </p:cNvPr>
          <p:cNvCxnSpPr>
            <a:stCxn id="12" idx="0"/>
            <a:endCxn id="11" idx="2"/>
          </p:cNvCxnSpPr>
          <p:nvPr/>
        </p:nvCxnSpPr>
        <p:spPr>
          <a:xfrm flipV="1">
            <a:off x="2835006" y="3158539"/>
            <a:ext cx="868" cy="6092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Скругленный прямоугольник 14">
            <a:extLst>
              <a:ext uri="{FF2B5EF4-FFF2-40B4-BE49-F238E27FC236}">
                <a16:creationId xmlns:a16="http://schemas.microsoft.com/office/drawing/2014/main" id="{C55A7B3B-DCA8-66E1-2D23-7980DA448895}"/>
              </a:ext>
            </a:extLst>
          </p:cNvPr>
          <p:cNvSpPr/>
          <p:nvPr/>
        </p:nvSpPr>
        <p:spPr>
          <a:xfrm>
            <a:off x="4089003" y="2224815"/>
            <a:ext cx="1138321" cy="933724"/>
          </a:xfrm>
          <a:prstGeom prst="roundRect">
            <a:avLst/>
          </a:prstGeom>
          <a:solidFill>
            <a:srgbClr val="D8EBB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SE Sans" panose="02000000000000000000" pitchFamily="2" charset="0"/>
              </a:rPr>
              <a:t>LSTM</a:t>
            </a:r>
            <a:endParaRPr lang="ru-RU" dirty="0">
              <a:solidFill>
                <a:schemeClr val="tx1"/>
              </a:solidFill>
              <a:latin typeface="HSE Sans" panose="02000000000000000000" pitchFamily="2" charset="0"/>
            </a:endParaRPr>
          </a:p>
        </p:txBody>
      </p:sp>
      <p:sp>
        <p:nvSpPr>
          <p:cNvPr id="16" name="Скругленный прямоугольник 15">
            <a:extLst>
              <a:ext uri="{FF2B5EF4-FFF2-40B4-BE49-F238E27FC236}">
                <a16:creationId xmlns:a16="http://schemas.microsoft.com/office/drawing/2014/main" id="{2B5777A2-AEB3-7A0A-4F94-3F6DFD467BDE}"/>
              </a:ext>
            </a:extLst>
          </p:cNvPr>
          <p:cNvSpPr/>
          <p:nvPr/>
        </p:nvSpPr>
        <p:spPr>
          <a:xfrm>
            <a:off x="4395939" y="3767768"/>
            <a:ext cx="522715" cy="522715"/>
          </a:xfrm>
          <a:prstGeom prst="roundRect">
            <a:avLst/>
          </a:prstGeom>
          <a:solidFill>
            <a:srgbClr val="FFDD9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HSE Sans" panose="02000000000000000000" pitchFamily="2" charset="0"/>
              </a:rPr>
              <a:t>X</a:t>
            </a:r>
            <a:r>
              <a:rPr lang="en-US" sz="1300" baseline="-25000" dirty="0">
                <a:solidFill>
                  <a:schemeClr val="tx1"/>
                </a:solidFill>
                <a:latin typeface="HSE Sans" panose="02000000000000000000" pitchFamily="2" charset="0"/>
              </a:rPr>
              <a:t>2</a:t>
            </a:r>
            <a:endParaRPr lang="ru-RU" sz="1300" dirty="0">
              <a:solidFill>
                <a:schemeClr val="tx1"/>
              </a:solidFill>
              <a:latin typeface="HSE Sans" panose="02000000000000000000" pitchFamily="2" charset="0"/>
            </a:endParaRPr>
          </a:p>
        </p:txBody>
      </p: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556387DD-D24C-7944-5E51-973E88E96729}"/>
              </a:ext>
            </a:extLst>
          </p:cNvPr>
          <p:cNvCxnSpPr>
            <a:stCxn id="16" idx="0"/>
            <a:endCxn id="15" idx="2"/>
          </p:cNvCxnSpPr>
          <p:nvPr/>
        </p:nvCxnSpPr>
        <p:spPr>
          <a:xfrm flipV="1">
            <a:off x="4657297" y="3158539"/>
            <a:ext cx="867" cy="6092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3E5B0A0A-F3E3-6490-55DB-08470C2C061E}"/>
              </a:ext>
            </a:extLst>
          </p:cNvPr>
          <p:cNvCxnSpPr>
            <a:cxnSpLocks/>
            <a:stCxn id="11" idx="3"/>
            <a:endCxn id="15" idx="1"/>
          </p:cNvCxnSpPr>
          <p:nvPr/>
        </p:nvCxnSpPr>
        <p:spPr>
          <a:xfrm>
            <a:off x="3405034" y="2691677"/>
            <a:ext cx="68396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46CB2B3F-69A1-EE6D-19E2-9E9762C38FE0}"/>
              </a:ext>
            </a:extLst>
          </p:cNvPr>
          <p:cNvCxnSpPr>
            <a:cxnSpLocks/>
            <a:stCxn id="15" idx="3"/>
            <a:endCxn id="26" idx="1"/>
          </p:cNvCxnSpPr>
          <p:nvPr/>
        </p:nvCxnSpPr>
        <p:spPr>
          <a:xfrm>
            <a:off x="5227324" y="2691677"/>
            <a:ext cx="1297843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Скругленный прямоугольник 25">
            <a:extLst>
              <a:ext uri="{FF2B5EF4-FFF2-40B4-BE49-F238E27FC236}">
                <a16:creationId xmlns:a16="http://schemas.microsoft.com/office/drawing/2014/main" id="{FA200F01-5C59-4C65-A8DA-EA1A06922A87}"/>
              </a:ext>
            </a:extLst>
          </p:cNvPr>
          <p:cNvSpPr/>
          <p:nvPr/>
        </p:nvSpPr>
        <p:spPr>
          <a:xfrm>
            <a:off x="6525167" y="2224815"/>
            <a:ext cx="1138321" cy="933724"/>
          </a:xfrm>
          <a:prstGeom prst="roundRect">
            <a:avLst/>
          </a:prstGeom>
          <a:solidFill>
            <a:srgbClr val="D8EBB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SE Sans" panose="02000000000000000000" pitchFamily="2" charset="0"/>
              </a:rPr>
              <a:t>LSTM</a:t>
            </a:r>
            <a:endParaRPr lang="ru-RU" dirty="0">
              <a:solidFill>
                <a:schemeClr val="tx1"/>
              </a:solidFill>
              <a:latin typeface="HSE Sans" panose="02000000000000000000" pitchFamily="2" charset="0"/>
            </a:endParaRPr>
          </a:p>
        </p:txBody>
      </p:sp>
      <p:sp>
        <p:nvSpPr>
          <p:cNvPr id="27" name="Скругленный прямоугольник 26">
            <a:extLst>
              <a:ext uri="{FF2B5EF4-FFF2-40B4-BE49-F238E27FC236}">
                <a16:creationId xmlns:a16="http://schemas.microsoft.com/office/drawing/2014/main" id="{63843C71-6F46-E71A-5327-DF16BEC5F261}"/>
              </a:ext>
            </a:extLst>
          </p:cNvPr>
          <p:cNvSpPr/>
          <p:nvPr/>
        </p:nvSpPr>
        <p:spPr>
          <a:xfrm>
            <a:off x="6832102" y="3767768"/>
            <a:ext cx="522715" cy="522715"/>
          </a:xfrm>
          <a:prstGeom prst="roundRect">
            <a:avLst/>
          </a:prstGeom>
          <a:solidFill>
            <a:srgbClr val="FFDD9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HSE Sans" panose="02000000000000000000" pitchFamily="2" charset="0"/>
              </a:rPr>
              <a:t>X</a:t>
            </a:r>
            <a:r>
              <a:rPr lang="en-US" sz="1300" baseline="-25000" dirty="0">
                <a:solidFill>
                  <a:schemeClr val="tx1"/>
                </a:solidFill>
                <a:latin typeface="HSE Sans" panose="02000000000000000000" pitchFamily="2" charset="0"/>
              </a:rPr>
              <a:t>t-1</a:t>
            </a:r>
            <a:endParaRPr lang="ru-RU" sz="1300" dirty="0">
              <a:solidFill>
                <a:schemeClr val="tx1"/>
              </a:solidFill>
              <a:latin typeface="HSE Sans" panose="02000000000000000000" pitchFamily="2" charset="0"/>
            </a:endParaRPr>
          </a:p>
        </p:txBody>
      </p: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1ED8FBBA-D0D1-5532-7C3F-765CBF298581}"/>
              </a:ext>
            </a:extLst>
          </p:cNvPr>
          <p:cNvCxnSpPr>
            <a:stCxn id="27" idx="0"/>
            <a:endCxn id="26" idx="2"/>
          </p:cNvCxnSpPr>
          <p:nvPr/>
        </p:nvCxnSpPr>
        <p:spPr>
          <a:xfrm flipV="1">
            <a:off x="7093460" y="3158539"/>
            <a:ext cx="868" cy="6092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Скругленный прямоугольник 31">
            <a:extLst>
              <a:ext uri="{FF2B5EF4-FFF2-40B4-BE49-F238E27FC236}">
                <a16:creationId xmlns:a16="http://schemas.microsoft.com/office/drawing/2014/main" id="{39A7F87A-07BE-012F-309B-FBDA829DC05B}"/>
              </a:ext>
            </a:extLst>
          </p:cNvPr>
          <p:cNvSpPr/>
          <p:nvPr/>
        </p:nvSpPr>
        <p:spPr>
          <a:xfrm>
            <a:off x="8347457" y="2224815"/>
            <a:ext cx="1138321" cy="933724"/>
          </a:xfrm>
          <a:prstGeom prst="roundRect">
            <a:avLst/>
          </a:prstGeom>
          <a:solidFill>
            <a:srgbClr val="D8EBB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SE Sans" panose="02000000000000000000" pitchFamily="2" charset="0"/>
              </a:rPr>
              <a:t>LSTM</a:t>
            </a:r>
            <a:endParaRPr lang="ru-RU" dirty="0">
              <a:solidFill>
                <a:schemeClr val="tx1"/>
              </a:solidFill>
              <a:latin typeface="HSE Sans" panose="02000000000000000000" pitchFamily="2" charset="0"/>
            </a:endParaRPr>
          </a:p>
        </p:txBody>
      </p:sp>
      <p:sp>
        <p:nvSpPr>
          <p:cNvPr id="33" name="Скругленный прямоугольник 32">
            <a:extLst>
              <a:ext uri="{FF2B5EF4-FFF2-40B4-BE49-F238E27FC236}">
                <a16:creationId xmlns:a16="http://schemas.microsoft.com/office/drawing/2014/main" id="{2C7FABA3-9136-6F88-0BE0-B32C4E324439}"/>
              </a:ext>
            </a:extLst>
          </p:cNvPr>
          <p:cNvSpPr/>
          <p:nvPr/>
        </p:nvSpPr>
        <p:spPr>
          <a:xfrm>
            <a:off x="8654392" y="3767768"/>
            <a:ext cx="522715" cy="522715"/>
          </a:xfrm>
          <a:prstGeom prst="roundRect">
            <a:avLst/>
          </a:prstGeom>
          <a:solidFill>
            <a:srgbClr val="FFDD9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SE Sans" panose="02000000000000000000" pitchFamily="2" charset="0"/>
              </a:rPr>
              <a:t>X</a:t>
            </a:r>
            <a:r>
              <a:rPr lang="en-US" sz="1300" baseline="-25000" dirty="0">
                <a:solidFill>
                  <a:schemeClr val="tx1"/>
                </a:solidFill>
                <a:latin typeface="HSE Sans" panose="02000000000000000000" pitchFamily="2" charset="0"/>
              </a:rPr>
              <a:t>t</a:t>
            </a:r>
            <a:endParaRPr lang="ru-RU" sz="1300" dirty="0">
              <a:solidFill>
                <a:schemeClr val="tx1"/>
              </a:solidFill>
              <a:latin typeface="HSE Sans" panose="02000000000000000000" pitchFamily="2" charset="0"/>
            </a:endParaRPr>
          </a:p>
        </p:txBody>
      </p: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B2717F57-9B26-EDCC-6628-0B114FD81C91}"/>
              </a:ext>
            </a:extLst>
          </p:cNvPr>
          <p:cNvCxnSpPr>
            <a:stCxn id="33" idx="0"/>
            <a:endCxn id="32" idx="2"/>
          </p:cNvCxnSpPr>
          <p:nvPr/>
        </p:nvCxnSpPr>
        <p:spPr>
          <a:xfrm flipV="1">
            <a:off x="8915750" y="3158539"/>
            <a:ext cx="868" cy="6092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7F9E22D6-3BF4-25EC-2871-2EC16FB13832}"/>
              </a:ext>
            </a:extLst>
          </p:cNvPr>
          <p:cNvCxnSpPr>
            <a:cxnSpLocks/>
            <a:endCxn id="32" idx="1"/>
          </p:cNvCxnSpPr>
          <p:nvPr/>
        </p:nvCxnSpPr>
        <p:spPr>
          <a:xfrm flipV="1">
            <a:off x="7660284" y="2691677"/>
            <a:ext cx="687173" cy="13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Закрывающая квадратная скобка 50">
            <a:extLst>
              <a:ext uri="{FF2B5EF4-FFF2-40B4-BE49-F238E27FC236}">
                <a16:creationId xmlns:a16="http://schemas.microsoft.com/office/drawing/2014/main" id="{EE815470-0ACC-93C8-8525-EF41762AD196}"/>
              </a:ext>
            </a:extLst>
          </p:cNvPr>
          <p:cNvSpPr/>
          <p:nvPr/>
        </p:nvSpPr>
        <p:spPr>
          <a:xfrm>
            <a:off x="9482574" y="2691677"/>
            <a:ext cx="635620" cy="1841613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3" name="Прямая соединительная линия 52">
            <a:extLst>
              <a:ext uri="{FF2B5EF4-FFF2-40B4-BE49-F238E27FC236}">
                <a16:creationId xmlns:a16="http://schemas.microsoft.com/office/drawing/2014/main" id="{9274B952-6B8D-4299-0A75-B7481B29C711}"/>
              </a:ext>
            </a:extLst>
          </p:cNvPr>
          <p:cNvCxnSpPr>
            <a:cxnSpLocks/>
            <a:stCxn id="51" idx="1"/>
          </p:cNvCxnSpPr>
          <p:nvPr/>
        </p:nvCxnSpPr>
        <p:spPr>
          <a:xfrm flipH="1">
            <a:off x="2266713" y="4533290"/>
            <a:ext cx="7215861" cy="133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Закрывающая квадратная скобка 53">
            <a:extLst>
              <a:ext uri="{FF2B5EF4-FFF2-40B4-BE49-F238E27FC236}">
                <a16:creationId xmlns:a16="http://schemas.microsoft.com/office/drawing/2014/main" id="{4CF7B7B1-F344-3640-EFA1-E087BCABBDFE}"/>
              </a:ext>
            </a:extLst>
          </p:cNvPr>
          <p:cNvSpPr/>
          <p:nvPr/>
        </p:nvSpPr>
        <p:spPr>
          <a:xfrm flipH="1">
            <a:off x="1665925" y="4546431"/>
            <a:ext cx="600788" cy="1051482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0" name="Прямая со стрелкой 59">
            <a:extLst>
              <a:ext uri="{FF2B5EF4-FFF2-40B4-BE49-F238E27FC236}">
                <a16:creationId xmlns:a16="http://schemas.microsoft.com/office/drawing/2014/main" id="{357E2ABD-9B56-483B-2A16-7EFEFBCF0E69}"/>
              </a:ext>
            </a:extLst>
          </p:cNvPr>
          <p:cNvCxnSpPr>
            <a:stCxn id="54" idx="1"/>
          </p:cNvCxnSpPr>
          <p:nvPr/>
        </p:nvCxnSpPr>
        <p:spPr>
          <a:xfrm>
            <a:off x="2266713" y="5597913"/>
            <a:ext cx="22000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Трапеция 60">
            <a:extLst>
              <a:ext uri="{FF2B5EF4-FFF2-40B4-BE49-F238E27FC236}">
                <a16:creationId xmlns:a16="http://schemas.microsoft.com/office/drawing/2014/main" id="{C4526259-FBFA-465F-CDFA-16ECF4D3DCC2}"/>
              </a:ext>
            </a:extLst>
          </p:cNvPr>
          <p:cNvSpPr/>
          <p:nvPr/>
        </p:nvSpPr>
        <p:spPr>
          <a:xfrm rot="5400000">
            <a:off x="2491751" y="5044501"/>
            <a:ext cx="1084812" cy="1106825"/>
          </a:xfrm>
          <a:prstGeom prst="trapezoid">
            <a:avLst/>
          </a:prstGeom>
          <a:solidFill>
            <a:srgbClr val="F6C3C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SE Sans" panose="02000000000000000000" pitchFamily="2" charset="0"/>
              </a:rPr>
              <a:t>Linear</a:t>
            </a:r>
            <a:endParaRPr lang="ru-RU" dirty="0">
              <a:solidFill>
                <a:schemeClr val="tx1"/>
              </a:solidFill>
              <a:latin typeface="HSE Sans" panose="02000000000000000000" pitchFamily="2" charset="0"/>
            </a:endParaRPr>
          </a:p>
        </p:txBody>
      </p:sp>
      <p:cxnSp>
        <p:nvCxnSpPr>
          <p:cNvPr id="64" name="Прямая со стрелкой 63">
            <a:extLst>
              <a:ext uri="{FF2B5EF4-FFF2-40B4-BE49-F238E27FC236}">
                <a16:creationId xmlns:a16="http://schemas.microsoft.com/office/drawing/2014/main" id="{2C468DD4-D833-F361-768C-7D8989DA642E}"/>
              </a:ext>
            </a:extLst>
          </p:cNvPr>
          <p:cNvCxnSpPr>
            <a:stCxn id="61" idx="0"/>
          </p:cNvCxnSpPr>
          <p:nvPr/>
        </p:nvCxnSpPr>
        <p:spPr>
          <a:xfrm flipV="1">
            <a:off x="3587570" y="5597913"/>
            <a:ext cx="1941693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Параллелограмм 65">
            <a:extLst>
              <a:ext uri="{FF2B5EF4-FFF2-40B4-BE49-F238E27FC236}">
                <a16:creationId xmlns:a16="http://schemas.microsoft.com/office/drawing/2014/main" id="{6419301A-8CC2-ADE9-D53F-8EB2EBE7B7DF}"/>
              </a:ext>
            </a:extLst>
          </p:cNvPr>
          <p:cNvSpPr/>
          <p:nvPr/>
        </p:nvSpPr>
        <p:spPr>
          <a:xfrm>
            <a:off x="5477374" y="5242229"/>
            <a:ext cx="1877443" cy="711367"/>
          </a:xfrm>
          <a:prstGeom prst="parallelogram">
            <a:avLst/>
          </a:prstGeom>
          <a:solidFill>
            <a:srgbClr val="FFF17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Predictions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3985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DA33D5D5-13C7-8644-8CD8-A04CCCE7369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ОП Прикладная математика</a:t>
            </a:r>
          </a:p>
          <a:p>
            <a:r>
              <a:rPr lang="ru-RU" dirty="0"/>
              <a:t>и информатика</a:t>
            </a:r>
          </a:p>
          <a:p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8095CB-94DB-754D-A4ED-35EBDDB3F74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sz="1000" b="0" i="0" u="none" strike="noStrike" dirty="0">
                <a:effectLst/>
                <a:highlight>
                  <a:srgbClr val="FFFFFF"/>
                </a:highlight>
              </a:rPr>
              <a:t>Анализ </a:t>
            </a:r>
            <a:r>
              <a:rPr lang="ru-RU" sz="1000" b="0" i="0" u="none" strike="noStrike" dirty="0">
                <a:solidFill>
                  <a:schemeClr val="tx1"/>
                </a:solidFill>
                <a:effectLst/>
                <a:highlight>
                  <a:srgbClr val="FFFFFF"/>
                </a:highlight>
              </a:rPr>
              <a:t>ЭКГ на основе </a:t>
            </a:r>
            <a:r>
              <a:rPr lang="en" sz="1000" b="0" i="0" u="none" strike="noStrike" dirty="0">
                <a:effectLst/>
                <a:highlight>
                  <a:srgbClr val="FFFFFF"/>
                </a:highlight>
              </a:rPr>
              <a:t>M</a:t>
            </a:r>
            <a:r>
              <a:rPr lang="en-US" sz="1000" dirty="0">
                <a:highlight>
                  <a:srgbClr val="FFFFFF"/>
                </a:highlight>
              </a:rPr>
              <a:t>L</a:t>
            </a:r>
            <a:endParaRPr lang="ru-RU" dirty="0"/>
          </a:p>
          <a:p>
            <a:endParaRPr lang="ru-RU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DEBFC62C-9588-F544-918B-2104A12C9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898" y="1447790"/>
            <a:ext cx="10714699" cy="777025"/>
          </a:xfrm>
        </p:spPr>
        <p:txBody>
          <a:bodyPr/>
          <a:lstStyle/>
          <a:p>
            <a:r>
              <a:rPr lang="ru-RU" sz="2400" dirty="0"/>
              <a:t>Результат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6622317-DCC7-F945-8031-3E7F389B987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5898" y="2379663"/>
            <a:ext cx="10096970" cy="2399371"/>
          </a:xfrm>
        </p:spPr>
        <p:txBody>
          <a:bodyPr numCol="2">
            <a:normAutofit/>
          </a:bodyPr>
          <a:lstStyle/>
          <a:p>
            <a:r>
              <a:rPr lang="ru-RU" dirty="0"/>
              <a:t>На тестовой выборке</a:t>
            </a:r>
            <a:r>
              <a:rPr lang="en-US" dirty="0"/>
              <a:t>:</a:t>
            </a:r>
            <a:endParaRPr lang="ru-RU" dirty="0"/>
          </a:p>
          <a:p>
            <a:r>
              <a:rPr lang="en" dirty="0"/>
              <a:t>TP - 89.4% - </a:t>
            </a:r>
            <a:r>
              <a:rPr lang="ru-RU" dirty="0"/>
              <a:t>вероятность верного определения аритмии, при условии её наличия.</a:t>
            </a:r>
          </a:p>
          <a:p>
            <a:r>
              <a:rPr lang="en" dirty="0"/>
              <a:t>TN - 77.2% - </a:t>
            </a:r>
            <a:r>
              <a:rPr lang="ru-RU" dirty="0"/>
              <a:t>вероятность верного определения нормы, при условии здоровья пациента.</a:t>
            </a:r>
          </a:p>
          <a:p>
            <a:r>
              <a:rPr lang="en-US" dirty="0"/>
              <a:t>Accuracy – 87.8</a:t>
            </a:r>
            <a:r>
              <a:rPr lang="ru-RU" dirty="0"/>
              <a:t>%</a:t>
            </a:r>
          </a:p>
          <a:p>
            <a:r>
              <a:rPr lang="en-US" dirty="0"/>
              <a:t>F-</a:t>
            </a:r>
            <a:r>
              <a:rPr lang="ru-RU" dirty="0"/>
              <a:t>метрика – 84.7%</a:t>
            </a:r>
          </a:p>
          <a:p>
            <a:endParaRPr lang="ru-RU" dirty="0"/>
          </a:p>
          <a:p>
            <a:r>
              <a:rPr lang="ru-RU" dirty="0"/>
              <a:t>В процессе исследования была достигнута и большая точность (91.8% и 83.8% соответственно), но состояние модели, их показывающей, было утеряно.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A25E05A5-31FE-6744-BC43-4BB36CF7471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5FE4DD9E-D443-AF4F-A072-F5C4D494A05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sz="1000" dirty="0"/>
              <a:t>Результат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93124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DA33D5D5-13C7-8644-8CD8-A04CCCE7369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ОП Прикладная математика</a:t>
            </a:r>
          </a:p>
          <a:p>
            <a:r>
              <a:rPr lang="ru-RU" dirty="0"/>
              <a:t>и информатика</a:t>
            </a:r>
          </a:p>
          <a:p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8095CB-94DB-754D-A4ED-35EBDDB3F74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sz="1000" b="0" i="0" u="none" strike="noStrike" dirty="0">
                <a:effectLst/>
                <a:highlight>
                  <a:srgbClr val="FFFFFF"/>
                </a:highlight>
              </a:rPr>
              <a:t>Анализ </a:t>
            </a:r>
            <a:r>
              <a:rPr lang="ru-RU" sz="1000" b="0" i="0" u="none" strike="noStrike" dirty="0">
                <a:solidFill>
                  <a:schemeClr val="tx1"/>
                </a:solidFill>
                <a:effectLst/>
                <a:highlight>
                  <a:srgbClr val="FFFFFF"/>
                </a:highlight>
              </a:rPr>
              <a:t>ЭКГ на основе </a:t>
            </a:r>
            <a:r>
              <a:rPr lang="en" sz="1000" b="0" i="0" u="none" strike="noStrike" dirty="0">
                <a:effectLst/>
                <a:highlight>
                  <a:srgbClr val="FFFFFF"/>
                </a:highlight>
              </a:rPr>
              <a:t>M</a:t>
            </a:r>
            <a:r>
              <a:rPr lang="en-US" sz="1000" dirty="0">
                <a:highlight>
                  <a:srgbClr val="FFFFFF"/>
                </a:highlight>
              </a:rPr>
              <a:t>L</a:t>
            </a:r>
            <a:endParaRPr lang="ru-RU" dirty="0"/>
          </a:p>
          <a:p>
            <a:endParaRPr lang="ru-RU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DEBFC62C-9588-F544-918B-2104A12C9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898" y="1447790"/>
            <a:ext cx="10714699" cy="777025"/>
          </a:xfrm>
        </p:spPr>
        <p:txBody>
          <a:bodyPr/>
          <a:lstStyle/>
          <a:p>
            <a:r>
              <a:rPr lang="ru-RU" sz="2400" dirty="0"/>
              <a:t>Выводы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6622317-DCC7-F945-8031-3E7F389B987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5898" y="2379663"/>
            <a:ext cx="10096970" cy="2399371"/>
          </a:xfrm>
        </p:spPr>
        <p:txBody>
          <a:bodyPr numCol="1">
            <a:normAutofit/>
          </a:bodyPr>
          <a:lstStyle/>
          <a:p>
            <a:r>
              <a:rPr lang="ru-RU" dirty="0"/>
              <a:t>Из представленных результатов работы можно сделать вывод, что </a:t>
            </a:r>
            <a:r>
              <a:rPr lang="en-US" dirty="0"/>
              <a:t>LSTM </a:t>
            </a:r>
            <a:r>
              <a:rPr lang="ru-RU" dirty="0"/>
              <a:t>подходит для диагностирования аритмии на краткосрочных ЭКГ в 12 отведениях.</a:t>
            </a:r>
          </a:p>
          <a:p>
            <a:r>
              <a:rPr lang="ru-RU" dirty="0"/>
              <a:t>Также необходимы дальнейшие исследования для увеличения значений точности предсказаний.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A25E05A5-31FE-6744-BC43-4BB36CF7471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5FE4DD9E-D443-AF4F-A072-F5C4D494A05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sz="1000" dirty="0"/>
              <a:t>Выводы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121647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DA33D5D5-13C7-8644-8CD8-A04CCCE7369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ОП Прикладная математика</a:t>
            </a:r>
          </a:p>
          <a:p>
            <a:r>
              <a:rPr lang="ru-RU" dirty="0"/>
              <a:t>и информатика</a:t>
            </a:r>
          </a:p>
          <a:p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8095CB-94DB-754D-A4ED-35EBDDB3F74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sz="1000" b="0" i="0" u="none" strike="noStrike" dirty="0">
                <a:effectLst/>
                <a:highlight>
                  <a:srgbClr val="FFFFFF"/>
                </a:highlight>
              </a:rPr>
              <a:t>Анализ </a:t>
            </a:r>
            <a:r>
              <a:rPr lang="ru-RU" sz="1000" b="0" i="0" u="none" strike="noStrike" dirty="0">
                <a:solidFill>
                  <a:schemeClr val="tx1"/>
                </a:solidFill>
                <a:effectLst/>
                <a:highlight>
                  <a:srgbClr val="FFFFFF"/>
                </a:highlight>
              </a:rPr>
              <a:t>ЭКГ на основе </a:t>
            </a:r>
            <a:r>
              <a:rPr lang="en" sz="1000" b="0" i="0" u="none" strike="noStrike" dirty="0">
                <a:effectLst/>
                <a:highlight>
                  <a:srgbClr val="FFFFFF"/>
                </a:highlight>
              </a:rPr>
              <a:t>M</a:t>
            </a:r>
            <a:r>
              <a:rPr lang="en-US" sz="1000" dirty="0">
                <a:highlight>
                  <a:srgbClr val="FFFFFF"/>
                </a:highlight>
              </a:rPr>
              <a:t>L</a:t>
            </a:r>
            <a:endParaRPr lang="ru-RU" dirty="0"/>
          </a:p>
          <a:p>
            <a:endParaRPr lang="ru-RU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DEBFC62C-9588-F544-918B-2104A12C9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898" y="1447790"/>
            <a:ext cx="10714699" cy="777025"/>
          </a:xfrm>
        </p:spPr>
        <p:txBody>
          <a:bodyPr/>
          <a:lstStyle/>
          <a:p>
            <a:r>
              <a:rPr lang="ru-RU" sz="2400" dirty="0"/>
              <a:t>Перспективы дальнейшей разработки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6622317-DCC7-F945-8031-3E7F389B987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5898" y="2379663"/>
            <a:ext cx="5391156" cy="2399371"/>
          </a:xfrm>
        </p:spPr>
        <p:txBody>
          <a:bodyPr>
            <a:normAutofit/>
          </a:bodyPr>
          <a:lstStyle/>
          <a:p>
            <a:r>
              <a:rPr lang="ru-RU" dirty="0"/>
              <a:t>Использование </a:t>
            </a:r>
            <a:r>
              <a:rPr lang="en-US" dirty="0" err="1"/>
              <a:t>Nadam</a:t>
            </a:r>
            <a:r>
              <a:rPr lang="ru-RU" dirty="0"/>
              <a:t> – улучшенный метод адаптации скорости обучения модели.</a:t>
            </a:r>
          </a:p>
          <a:p>
            <a:r>
              <a:rPr lang="ru-RU" dirty="0"/>
              <a:t>Увеличение количества слоёв нейронной сети, поскольку в схожих задачах такие сети показывали высокие характеристики точности.</a:t>
            </a:r>
          </a:p>
          <a:p>
            <a:r>
              <a:rPr lang="ru-RU" dirty="0"/>
              <a:t>Поиск большего количества записей нормальных ЭКГ для более сбалансированных классов данных.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A25E05A5-31FE-6744-BC43-4BB36CF7471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5FE4DD9E-D443-AF4F-A072-F5C4D494A05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sz="1000" dirty="0"/>
              <a:t>Перспективы дальнейшей разработки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16960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DA33D5D5-13C7-8644-8CD8-A04CCCE7369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ОП Прикладная математика</a:t>
            </a:r>
          </a:p>
          <a:p>
            <a:r>
              <a:rPr lang="ru-RU" dirty="0"/>
              <a:t>и информатика</a:t>
            </a:r>
          </a:p>
          <a:p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8095CB-94DB-754D-A4ED-35EBDDB3F74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sz="1000" b="0" i="0" u="none" strike="noStrike" dirty="0">
                <a:effectLst/>
                <a:highlight>
                  <a:srgbClr val="FFFFFF"/>
                </a:highlight>
              </a:rPr>
              <a:t>Анализ </a:t>
            </a:r>
            <a:r>
              <a:rPr lang="ru-RU" sz="1000" b="0" i="0" u="none" strike="noStrike" dirty="0">
                <a:solidFill>
                  <a:schemeClr val="tx1"/>
                </a:solidFill>
                <a:effectLst/>
                <a:highlight>
                  <a:srgbClr val="FFFFFF"/>
                </a:highlight>
              </a:rPr>
              <a:t>ЭКГ на основе </a:t>
            </a:r>
            <a:r>
              <a:rPr lang="en" sz="1000" b="0" i="0" u="none" strike="noStrike" dirty="0">
                <a:effectLst/>
                <a:highlight>
                  <a:srgbClr val="FFFFFF"/>
                </a:highlight>
              </a:rPr>
              <a:t>M</a:t>
            </a:r>
            <a:r>
              <a:rPr lang="en-US" sz="1000" dirty="0">
                <a:highlight>
                  <a:srgbClr val="FFFFFF"/>
                </a:highlight>
              </a:rPr>
              <a:t>L</a:t>
            </a:r>
            <a:endParaRPr lang="ru-RU" dirty="0"/>
          </a:p>
          <a:p>
            <a:endParaRPr lang="ru-RU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DEBFC62C-9588-F544-918B-2104A12C9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898" y="1447790"/>
            <a:ext cx="10714699" cy="777025"/>
          </a:xfrm>
        </p:spPr>
        <p:txBody>
          <a:bodyPr/>
          <a:lstStyle/>
          <a:p>
            <a:r>
              <a:rPr lang="ru-RU" sz="2400" dirty="0"/>
              <a:t>Список источников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6622317-DCC7-F945-8031-3E7F389B987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5898" y="2379663"/>
            <a:ext cx="9724750" cy="3632254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" b="0" i="0" u="none" strike="noStrike" dirty="0" err="1">
                <a:solidFill>
                  <a:schemeClr val="tx1"/>
                </a:solidFill>
                <a:effectLst/>
              </a:rPr>
              <a:t>Hilmy</a:t>
            </a:r>
            <a:r>
              <a:rPr lang="en" b="0" i="0" u="none" strike="noStrike" dirty="0">
                <a:solidFill>
                  <a:schemeClr val="tx1"/>
                </a:solidFill>
                <a:effectLst/>
              </a:rPr>
              <a:t> </a:t>
            </a:r>
            <a:r>
              <a:rPr lang="en" b="0" i="0" u="none" strike="noStrike" dirty="0" err="1">
                <a:solidFill>
                  <a:schemeClr val="tx1"/>
                </a:solidFill>
                <a:effectLst/>
              </a:rPr>
              <a:t>Assodiky</a:t>
            </a:r>
            <a:r>
              <a:rPr lang="en" b="0" i="0" u="none" strike="noStrike" dirty="0">
                <a:solidFill>
                  <a:schemeClr val="tx1"/>
                </a:solidFill>
                <a:effectLst/>
              </a:rPr>
              <a:t>, </a:t>
            </a:r>
            <a:r>
              <a:rPr lang="en" b="0" i="0" u="none" strike="noStrike" dirty="0" err="1">
                <a:solidFill>
                  <a:schemeClr val="tx1"/>
                </a:solidFill>
                <a:effectLst/>
              </a:rPr>
              <a:t>Iwan</a:t>
            </a:r>
            <a:r>
              <a:rPr lang="en" b="0" i="0" u="none" strike="noStrike" dirty="0">
                <a:solidFill>
                  <a:schemeClr val="tx1"/>
                </a:solidFill>
                <a:effectLst/>
              </a:rPr>
              <a:t> </a:t>
            </a:r>
            <a:r>
              <a:rPr lang="en" b="0" i="0" u="none" strike="noStrike" dirty="0" err="1">
                <a:solidFill>
                  <a:schemeClr val="tx1"/>
                </a:solidFill>
                <a:effectLst/>
              </a:rPr>
              <a:t>SyarifI</a:t>
            </a:r>
            <a:r>
              <a:rPr lang="en" b="0" i="0" u="none" strike="noStrike" dirty="0">
                <a:solidFill>
                  <a:schemeClr val="tx1"/>
                </a:solidFill>
                <a:effectLst/>
              </a:rPr>
              <a:t>, </a:t>
            </a:r>
            <a:r>
              <a:rPr lang="en" b="0" i="0" u="none" strike="noStrike" dirty="0" err="1">
                <a:solidFill>
                  <a:schemeClr val="tx1"/>
                </a:solidFill>
                <a:effectLst/>
              </a:rPr>
              <a:t>Tessy</a:t>
            </a:r>
            <a:r>
              <a:rPr lang="en" b="0" i="0" u="none" strike="noStrike" dirty="0">
                <a:solidFill>
                  <a:schemeClr val="tx1"/>
                </a:solidFill>
                <a:effectLst/>
              </a:rPr>
              <a:t> </a:t>
            </a:r>
            <a:r>
              <a:rPr lang="en" b="0" i="0" u="none" strike="noStrike" dirty="0" err="1">
                <a:solidFill>
                  <a:schemeClr val="tx1"/>
                </a:solidFill>
                <a:effectLst/>
              </a:rPr>
              <a:t>Badriyah</a:t>
            </a:r>
            <a:r>
              <a:rPr lang="en" b="0" i="0" u="none" strike="noStrike" dirty="0">
                <a:solidFill>
                  <a:schemeClr val="tx1"/>
                </a:solidFill>
                <a:effectLst/>
              </a:rPr>
              <a:t> </a:t>
            </a:r>
            <a:r>
              <a:rPr lang="en" b="0" i="0" u="none" strike="noStrike" dirty="0">
                <a:solidFill>
                  <a:schemeClr val="tx1"/>
                </a:solidFill>
                <a:effectLst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Arrhythmia</a:t>
            </a:r>
            <a:br>
              <a:rPr lang="en" b="0" i="0" u="none" strike="noStrike" dirty="0">
                <a:solidFill>
                  <a:schemeClr val="tx1"/>
                </a:solidFill>
                <a:effectLst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</a:br>
            <a:r>
              <a:rPr lang="en" b="0" i="0" u="none" strike="noStrike" dirty="0">
                <a:solidFill>
                  <a:schemeClr val="tx1"/>
                </a:solidFill>
                <a:effectLst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Classification Using Long Short-Term Memory with Adaptive Learning</a:t>
            </a:r>
            <a:br>
              <a:rPr lang="en" b="0" i="0" u="none" strike="noStrike" dirty="0">
                <a:solidFill>
                  <a:schemeClr val="tx1"/>
                </a:solidFill>
                <a:effectLst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</a:br>
            <a:r>
              <a:rPr lang="en" b="0" i="0" u="none" strike="noStrike" dirty="0">
                <a:solidFill>
                  <a:schemeClr val="tx1"/>
                </a:solidFill>
                <a:effectLst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Rate </a:t>
            </a:r>
            <a:r>
              <a:rPr lang="en" b="0" i="0" u="none" strike="noStrike" dirty="0">
                <a:solidFill>
                  <a:schemeClr val="tx1"/>
                </a:solidFill>
                <a:effectLst/>
              </a:rPr>
              <a:t>// ResearchGate. - 2018. - 07. - </a:t>
            </a:r>
            <a:r>
              <a:rPr lang="ru-RU" b="0" i="0" u="none" strike="noStrike" dirty="0">
                <a:solidFill>
                  <a:schemeClr val="tx1"/>
                </a:solidFill>
                <a:effectLst/>
              </a:rPr>
              <a:t>Ст. </a:t>
            </a:r>
            <a:r>
              <a:rPr lang="en" b="0" i="0" u="none" strike="noStrike" dirty="0">
                <a:solidFill>
                  <a:schemeClr val="tx1"/>
                </a:solidFill>
                <a:effectLst/>
              </a:rPr>
              <a:t>DOI: 10.24003/emitter.v6i1.265 </a:t>
            </a:r>
            <a:endParaRPr lang="ru-RU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" i="0" u="none" strike="noStrike" dirty="0" err="1">
                <a:solidFill>
                  <a:schemeClr val="tx1"/>
                </a:solidFill>
                <a:effectLst/>
              </a:rPr>
              <a:t>Jianwei</a:t>
            </a:r>
            <a:r>
              <a:rPr lang="en" i="0" u="none" strike="noStrike" dirty="0">
                <a:solidFill>
                  <a:schemeClr val="tx1"/>
                </a:solidFill>
                <a:effectLst/>
              </a:rPr>
              <a:t> Zheng  ,  </a:t>
            </a:r>
            <a:r>
              <a:rPr lang="en" i="0" u="none" strike="noStrike" dirty="0" err="1">
                <a:solidFill>
                  <a:schemeClr val="tx1"/>
                </a:solidFill>
                <a:effectLst/>
              </a:rPr>
              <a:t>Hangyuan</a:t>
            </a:r>
            <a:r>
              <a:rPr lang="en" i="0" u="none" strike="noStrike" dirty="0">
                <a:solidFill>
                  <a:schemeClr val="tx1"/>
                </a:solidFill>
                <a:effectLst/>
              </a:rPr>
              <a:t> Guo  ,  </a:t>
            </a:r>
            <a:r>
              <a:rPr lang="en" i="0" u="none" strike="noStrike" dirty="0" err="1">
                <a:solidFill>
                  <a:schemeClr val="tx1"/>
                </a:solidFill>
                <a:effectLst/>
              </a:rPr>
              <a:t>Huimin</a:t>
            </a:r>
            <a:r>
              <a:rPr lang="en" i="0" u="none" strike="noStrike" dirty="0">
                <a:solidFill>
                  <a:schemeClr val="tx1"/>
                </a:solidFill>
                <a:effectLst/>
              </a:rPr>
              <a:t> Chu </a:t>
            </a:r>
            <a:r>
              <a:rPr lang="en" b="0" i="0" u="none" strike="noStrike" dirty="0">
                <a:solidFill>
                  <a:schemeClr val="tx1"/>
                </a:solidFill>
                <a:effectLst/>
              </a:rPr>
              <a:t>A large scale 12-lead electrocardiogram database</a:t>
            </a:r>
            <a:br>
              <a:rPr lang="en" b="0" i="0" u="none" strike="noStrike" dirty="0">
                <a:solidFill>
                  <a:schemeClr val="tx1"/>
                </a:solidFill>
                <a:effectLst/>
              </a:rPr>
            </a:br>
            <a:r>
              <a:rPr lang="en" b="0" i="0" u="none" strike="noStrike" dirty="0">
                <a:solidFill>
                  <a:schemeClr val="tx1"/>
                </a:solidFill>
                <a:effectLst/>
              </a:rPr>
              <a:t>for arrhythmia study // </a:t>
            </a:r>
            <a:r>
              <a:rPr lang="en" dirty="0" err="1">
                <a:solidFill>
                  <a:schemeClr val="tx1"/>
                </a:solidFill>
              </a:rPr>
              <a:t>P</a:t>
            </a:r>
            <a:r>
              <a:rPr lang="en" b="0" i="0" u="none" strike="noStrike" dirty="0" err="1">
                <a:solidFill>
                  <a:schemeClr val="tx1"/>
                </a:solidFill>
                <a:effectLst/>
              </a:rPr>
              <a:t>hysioNet</a:t>
            </a:r>
            <a:r>
              <a:rPr lang="en" b="0" i="0" u="none" strike="noStrike" dirty="0">
                <a:solidFill>
                  <a:schemeClr val="tx1"/>
                </a:solidFill>
                <a:effectLst/>
              </a:rPr>
              <a:t> URL: https://</a:t>
            </a:r>
            <a:r>
              <a:rPr lang="en" b="0" i="0" u="none" strike="noStrike" dirty="0" err="1">
                <a:solidFill>
                  <a:schemeClr val="tx1"/>
                </a:solidFill>
                <a:effectLst/>
              </a:rPr>
              <a:t>www.physionet.org</a:t>
            </a:r>
            <a:r>
              <a:rPr lang="en" b="0" i="0" u="none" strike="noStrike" dirty="0">
                <a:solidFill>
                  <a:schemeClr val="tx1"/>
                </a:solidFill>
                <a:effectLst/>
              </a:rPr>
              <a:t>/content/</a:t>
            </a:r>
            <a:r>
              <a:rPr lang="en" b="0" i="0" u="none" strike="noStrike" dirty="0" err="1">
                <a:solidFill>
                  <a:schemeClr val="tx1"/>
                </a:solidFill>
                <a:effectLst/>
              </a:rPr>
              <a:t>ecg</a:t>
            </a:r>
            <a:r>
              <a:rPr lang="en" b="0" i="0" u="none" strike="noStrike" dirty="0">
                <a:solidFill>
                  <a:schemeClr val="tx1"/>
                </a:solidFill>
                <a:effectLst/>
              </a:rPr>
              <a:t>-arrhythmia/1.0.0/</a:t>
            </a:r>
            <a:r>
              <a:rPr lang="en" b="0" i="0" u="none" strike="noStrike" dirty="0" err="1">
                <a:solidFill>
                  <a:schemeClr val="tx1"/>
                </a:solidFill>
                <a:effectLst/>
              </a:rPr>
              <a:t>WFDBRecords</a:t>
            </a:r>
            <a:r>
              <a:rPr lang="en" b="0" i="0" u="none" strike="noStrike" dirty="0">
                <a:solidFill>
                  <a:schemeClr val="tx1"/>
                </a:solidFill>
                <a:effectLst/>
              </a:rPr>
              <a:t>/01/010/#files-panel (</a:t>
            </a:r>
            <a:r>
              <a:rPr lang="ru-RU" b="0" i="0" u="none" strike="noStrike" dirty="0">
                <a:solidFill>
                  <a:schemeClr val="tx1"/>
                </a:solidFill>
                <a:effectLst/>
              </a:rPr>
              <a:t>дата обращения: 23.01.2024).</a:t>
            </a:r>
            <a:endParaRPr lang="en-US" b="0" i="0" u="none" strike="noStrike" dirty="0">
              <a:solidFill>
                <a:schemeClr val="tx1"/>
              </a:solidFill>
              <a:effectLst/>
            </a:endParaRPr>
          </a:p>
          <a:p>
            <a:pPr marL="342900" indent="-342900">
              <a:buAutoNum type="arabicPeriod"/>
            </a:pPr>
            <a:r>
              <a:rPr lang="en" b="0" i="0" u="none" strike="noStrike" dirty="0" err="1">
                <a:solidFill>
                  <a:schemeClr val="tx1"/>
                </a:solidFill>
                <a:effectLst/>
              </a:rPr>
              <a:t>Konyagin</a:t>
            </a:r>
            <a:r>
              <a:rPr lang="en" b="0" i="0" u="none" strike="noStrike" dirty="0">
                <a:solidFill>
                  <a:schemeClr val="tx1"/>
                </a:solidFill>
                <a:effectLst/>
              </a:rPr>
              <a:t> </a:t>
            </a:r>
            <a:r>
              <a:rPr lang="en" b="0" i="0" u="none" strike="noStrike" dirty="0" err="1">
                <a:solidFill>
                  <a:schemeClr val="tx1"/>
                </a:solidFill>
                <a:effectLst/>
              </a:rPr>
              <a:t>Egor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b="0" i="0" u="none" strike="noStrike" dirty="0">
                <a:solidFill>
                  <a:schemeClr val="tx1"/>
                </a:solidFill>
                <a:effectLst/>
              </a:rPr>
              <a:t>DL-EGOR // </a:t>
            </a:r>
            <a:r>
              <a:rPr lang="ru-RU" b="0" i="0" u="none" strike="noStrike" dirty="0">
                <a:solidFill>
                  <a:schemeClr val="tx1"/>
                </a:solidFill>
                <a:effectLst/>
              </a:rPr>
              <a:t>Яндекс Диск </a:t>
            </a:r>
            <a:r>
              <a:rPr lang="en" b="0" i="0" u="none" strike="noStrike" dirty="0">
                <a:solidFill>
                  <a:schemeClr val="tx1"/>
                </a:solidFill>
                <a:effectLst/>
              </a:rPr>
              <a:t>URL: https://</a:t>
            </a:r>
            <a:r>
              <a:rPr lang="en" b="0" i="0" u="none" strike="noStrike" dirty="0" err="1">
                <a:solidFill>
                  <a:schemeClr val="tx1"/>
                </a:solidFill>
                <a:effectLst/>
              </a:rPr>
              <a:t>disk.yandex.ru</a:t>
            </a:r>
            <a:r>
              <a:rPr lang="en" b="0" i="0" u="none" strike="noStrike" dirty="0">
                <a:solidFill>
                  <a:schemeClr val="tx1"/>
                </a:solidFill>
                <a:effectLst/>
              </a:rPr>
              <a:t>/d/6BkVj6Dy5XC0PQ. (</a:t>
            </a:r>
            <a:r>
              <a:rPr lang="ru-RU" b="0" i="0" u="none" strike="noStrike" dirty="0">
                <a:solidFill>
                  <a:schemeClr val="tx1"/>
                </a:solidFill>
                <a:effectLst/>
              </a:rPr>
              <a:t>дата обращения: 3.01.2024).</a:t>
            </a:r>
            <a:br>
              <a:rPr lang="en" dirty="0">
                <a:solidFill>
                  <a:schemeClr val="tx1"/>
                </a:solidFill>
              </a:rPr>
            </a:br>
            <a:endParaRPr lang="ru-RU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" b="0" i="0" u="none" strike="noStrike" dirty="0">
                <a:solidFill>
                  <a:schemeClr val="tx1"/>
                </a:solidFill>
                <a:effectLst/>
              </a:rPr>
              <a:t>Phillip Lippe Tutorial 4: Optimization and Initialization // </a:t>
            </a:r>
            <a:r>
              <a:rPr lang="en" b="0" i="0" u="none" strike="noStrike" dirty="0" err="1">
                <a:solidFill>
                  <a:schemeClr val="tx1"/>
                </a:solidFill>
                <a:effectLst/>
              </a:rPr>
              <a:t>UvA</a:t>
            </a:r>
            <a:r>
              <a:rPr lang="en" b="0" i="0" u="none" strike="noStrike" dirty="0">
                <a:solidFill>
                  <a:schemeClr val="tx1"/>
                </a:solidFill>
                <a:effectLst/>
              </a:rPr>
              <a:t> Deep Learning Tutorials! URL: https://</a:t>
            </a:r>
            <a:r>
              <a:rPr lang="en" b="0" i="0" u="none" strike="noStrike" dirty="0" err="1">
                <a:solidFill>
                  <a:schemeClr val="tx1"/>
                </a:solidFill>
                <a:effectLst/>
              </a:rPr>
              <a:t>uvadlc-notebooks.readthedocs.io</a:t>
            </a:r>
            <a:r>
              <a:rPr lang="en" b="0" i="0" u="none" strike="noStrike" dirty="0">
                <a:solidFill>
                  <a:schemeClr val="tx1"/>
                </a:solidFill>
                <a:effectLst/>
              </a:rPr>
              <a:t>/</a:t>
            </a:r>
            <a:r>
              <a:rPr lang="en" b="0" i="0" u="none" strike="noStrike" dirty="0" err="1">
                <a:solidFill>
                  <a:schemeClr val="tx1"/>
                </a:solidFill>
                <a:effectLst/>
              </a:rPr>
              <a:t>en</a:t>
            </a:r>
            <a:r>
              <a:rPr lang="en" b="0" i="0" u="none" strike="noStrike" dirty="0">
                <a:solidFill>
                  <a:schemeClr val="tx1"/>
                </a:solidFill>
                <a:effectLst/>
              </a:rPr>
              <a:t>/latest/</a:t>
            </a:r>
            <a:r>
              <a:rPr lang="en" b="0" i="0" u="none" strike="noStrike" dirty="0" err="1">
                <a:solidFill>
                  <a:schemeClr val="tx1"/>
                </a:solidFill>
                <a:effectLst/>
              </a:rPr>
              <a:t>tutorial_notebooks</a:t>
            </a:r>
            <a:r>
              <a:rPr lang="en" b="0" i="0" u="none" strike="noStrike" dirty="0">
                <a:solidFill>
                  <a:schemeClr val="tx1"/>
                </a:solidFill>
                <a:effectLst/>
              </a:rPr>
              <a:t>/tutorial4/</a:t>
            </a:r>
            <a:r>
              <a:rPr lang="en" b="0" i="0" u="none" strike="noStrike" dirty="0" err="1">
                <a:solidFill>
                  <a:schemeClr val="tx1"/>
                </a:solidFill>
                <a:effectLst/>
              </a:rPr>
              <a:t>Optimization_and_Initialization.html</a:t>
            </a:r>
            <a:r>
              <a:rPr lang="en" b="0" i="0" u="none" strike="noStrike" dirty="0">
                <a:solidFill>
                  <a:schemeClr val="tx1"/>
                </a:solidFill>
                <a:effectLst/>
              </a:rPr>
              <a:t> (</a:t>
            </a:r>
            <a:r>
              <a:rPr lang="ru-RU" b="0" i="0" u="none" strike="noStrike" dirty="0">
                <a:solidFill>
                  <a:schemeClr val="tx1"/>
                </a:solidFill>
                <a:effectLst/>
              </a:rPr>
              <a:t>дата обращения: 22.04.2024).</a:t>
            </a:r>
            <a:br>
              <a:rPr lang="en" dirty="0">
                <a:solidFill>
                  <a:schemeClr val="tx1"/>
                </a:solidFill>
              </a:rPr>
            </a:br>
            <a:endParaRPr lang="en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" b="0" i="0" u="none" strike="noStrike" dirty="0" err="1">
                <a:solidFill>
                  <a:schemeClr val="tx1"/>
                </a:solidFill>
                <a:effectLst/>
              </a:rPr>
              <a:t>Yared</a:t>
            </a:r>
            <a:r>
              <a:rPr lang="en" b="0" i="0" u="none" strike="noStrike" dirty="0">
                <a:solidFill>
                  <a:schemeClr val="tx1"/>
                </a:solidFill>
                <a:effectLst/>
              </a:rPr>
              <a:t> Daniel </a:t>
            </a:r>
            <a:r>
              <a:rPr lang="en" b="0" i="0" u="none" strike="noStrike" dirty="0" err="1">
                <a:solidFill>
                  <a:schemeClr val="tx1"/>
                </a:solidFill>
                <a:effectLst/>
              </a:rPr>
              <a:t>Daydulo</a:t>
            </a:r>
            <a:r>
              <a:rPr lang="en" b="0" i="0" u="none" strike="noStrike" dirty="0">
                <a:solidFill>
                  <a:schemeClr val="tx1"/>
                </a:solidFill>
                <a:effectLst/>
              </a:rPr>
              <a:t>, Bheema Lingaiah </a:t>
            </a:r>
            <a:r>
              <a:rPr lang="en" b="0" i="0" u="none" strike="noStrike" dirty="0" err="1">
                <a:solidFill>
                  <a:schemeClr val="tx1"/>
                </a:solidFill>
                <a:effectLst/>
              </a:rPr>
              <a:t>Thamineni</a:t>
            </a:r>
            <a:r>
              <a:rPr lang="en" b="0" i="0" u="none" strike="noStrike" dirty="0">
                <a:solidFill>
                  <a:schemeClr val="tx1"/>
                </a:solidFill>
                <a:effectLst/>
              </a:rPr>
              <a:t>, Ahmed Ali Dawud Cardiac arrhythmia detection using deep learning approach and time frequency representation of ECG signals // BMC Medical Informatics and Decision Making. - 2023. - №23. - Article number</a:t>
            </a:r>
            <a:r>
              <a:rPr lang="ru-RU" b="0" i="0" u="none" strike="noStrike" dirty="0">
                <a:solidFill>
                  <a:schemeClr val="tx1"/>
                </a:solidFill>
                <a:effectLst/>
              </a:rPr>
              <a:t>. 232.</a:t>
            </a:r>
          </a:p>
          <a:p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5FE4DD9E-D443-AF4F-A072-F5C4D494A05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sz="1000" dirty="0"/>
              <a:t>Список источников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825114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21619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2FF74A83-394A-E64F-B26C-8B288BF617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208E74D-9D70-3B41-9778-E6E8B05CDF2D}"/>
              </a:ext>
            </a:extLst>
          </p:cNvPr>
          <p:cNvCxnSpPr>
            <a:cxnSpLocks/>
          </p:cNvCxnSpPr>
          <p:nvPr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9B3484F-8C76-694C-8CD1-F1F8262BD87E}"/>
              </a:ext>
            </a:extLst>
          </p:cNvPr>
          <p:cNvCxnSpPr>
            <a:cxnSpLocks/>
          </p:cNvCxnSpPr>
          <p:nvPr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571D10A-0DDC-9847-BD1B-712A3C9F3055}"/>
              </a:ext>
            </a:extLst>
          </p:cNvPr>
          <p:cNvCxnSpPr>
            <a:cxnSpLocks/>
          </p:cNvCxnSpPr>
          <p:nvPr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E64125C-F6DE-1F4A-A554-9F1C35EAFB8C}"/>
              </a:ext>
            </a:extLst>
          </p:cNvPr>
          <p:cNvSpPr txBox="1"/>
          <p:nvPr/>
        </p:nvSpPr>
        <p:spPr>
          <a:xfrm>
            <a:off x="10337843" y="497315"/>
            <a:ext cx="6719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18</a:t>
            </a:fld>
            <a:endParaRPr lang="ru-RU" sz="200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2E2D9CC-0CF4-324B-BFF1-AC830802DEEB}"/>
              </a:ext>
            </a:extLst>
          </p:cNvPr>
          <p:cNvCxnSpPr>
            <a:cxnSpLocks/>
          </p:cNvCxnSpPr>
          <p:nvPr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44444CA-9D6F-284E-98D3-495FED2BD6B6}"/>
              </a:ext>
            </a:extLst>
          </p:cNvPr>
          <p:cNvSpPr txBox="1"/>
          <p:nvPr/>
        </p:nvSpPr>
        <p:spPr>
          <a:xfrm>
            <a:off x="489975" y="1396903"/>
            <a:ext cx="10132991" cy="830997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ru-RU" sz="2400">
                <a:solidFill>
                  <a:srgbClr val="102D69"/>
                </a:solidFill>
                <a:latin typeface="HSE Sans" panose="02000000000000000000" pitchFamily="2" charset="0"/>
              </a:rPr>
              <a:t>Дополнительная </a:t>
            </a:r>
            <a:br>
              <a:rPr lang="ru-RU" sz="240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2400">
                <a:solidFill>
                  <a:srgbClr val="102D69"/>
                </a:solidFill>
                <a:latin typeface="HSE Sans" panose="02000000000000000000" pitchFamily="2" charset="0"/>
              </a:rPr>
              <a:t>цветовая гамма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D8FC5D1-C06C-E849-9E8B-5E67DDC48923}"/>
              </a:ext>
            </a:extLst>
          </p:cNvPr>
          <p:cNvSpPr txBox="1"/>
          <p:nvPr/>
        </p:nvSpPr>
        <p:spPr>
          <a:xfrm>
            <a:off x="517199" y="2367263"/>
            <a:ext cx="2808710" cy="1692771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ru-RU" sz="1300" dirty="0">
                <a:latin typeface="HSE Sans" panose="02000000000000000000" pitchFamily="2" charset="0"/>
              </a:rPr>
              <a:t>Для оформления графиков, таблиц, диаграмм могут потребоваться дополнительные цвета и вы совершенно правы, задавая вопрос, какие цвета использовать и где их взять. Мы предлагаем использовать палитру цветов Вышки для этих целей.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A83BFAB-DEA4-5E45-92C4-E5AF0FE3E415}"/>
              </a:ext>
            </a:extLst>
          </p:cNvPr>
          <p:cNvSpPr/>
          <p:nvPr/>
        </p:nvSpPr>
        <p:spPr>
          <a:xfrm>
            <a:off x="5392982" y="1539363"/>
            <a:ext cx="830997" cy="830997"/>
          </a:xfrm>
          <a:prstGeom prst="ellipse">
            <a:avLst/>
          </a:prstGeom>
          <a:solidFill>
            <a:srgbClr val="0E2D69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DE0A4AB-A313-3D40-B5AD-E5C8DC95DB74}"/>
              </a:ext>
            </a:extLst>
          </p:cNvPr>
          <p:cNvSpPr/>
          <p:nvPr/>
        </p:nvSpPr>
        <p:spPr>
          <a:xfrm>
            <a:off x="6742925" y="1539363"/>
            <a:ext cx="830997" cy="830997"/>
          </a:xfrm>
          <a:prstGeom prst="ellipse">
            <a:avLst/>
          </a:prstGeom>
          <a:solidFill>
            <a:srgbClr val="234A9B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78E7781-F2DE-D74E-9B7F-C8C6D0D61522}"/>
              </a:ext>
            </a:extLst>
          </p:cNvPr>
          <p:cNvSpPr/>
          <p:nvPr/>
        </p:nvSpPr>
        <p:spPr>
          <a:xfrm>
            <a:off x="8092868" y="1539363"/>
            <a:ext cx="830997" cy="830997"/>
          </a:xfrm>
          <a:prstGeom prst="ellipse">
            <a:avLst/>
          </a:prstGeom>
          <a:solidFill>
            <a:srgbClr val="11A0D7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7827DCE-02F9-5143-BDEA-B106C5917739}"/>
              </a:ext>
            </a:extLst>
          </p:cNvPr>
          <p:cNvSpPr/>
          <p:nvPr/>
        </p:nvSpPr>
        <p:spPr>
          <a:xfrm>
            <a:off x="9442811" y="1539363"/>
            <a:ext cx="830997" cy="830997"/>
          </a:xfrm>
          <a:prstGeom prst="ellipse">
            <a:avLst/>
          </a:prstGeom>
          <a:solidFill>
            <a:srgbClr val="029C6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13482E6-4D29-2A46-BB3E-589A6F246F89}"/>
              </a:ext>
            </a:extLst>
          </p:cNvPr>
          <p:cNvSpPr/>
          <p:nvPr/>
        </p:nvSpPr>
        <p:spPr>
          <a:xfrm>
            <a:off x="10792754" y="1539363"/>
            <a:ext cx="830997" cy="830997"/>
          </a:xfrm>
          <a:prstGeom prst="ellipse">
            <a:avLst/>
          </a:prstGeom>
          <a:solidFill>
            <a:srgbClr val="EB681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51925AB-6C21-5A46-9F9B-1CA8099188A8}"/>
              </a:ext>
            </a:extLst>
          </p:cNvPr>
          <p:cNvSpPr/>
          <p:nvPr/>
        </p:nvSpPr>
        <p:spPr>
          <a:xfrm>
            <a:off x="5392982" y="2800272"/>
            <a:ext cx="830997" cy="830997"/>
          </a:xfrm>
          <a:prstGeom prst="ellipse">
            <a:avLst/>
          </a:prstGeom>
          <a:solidFill>
            <a:srgbClr val="7D4EBA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02F69A0-A988-4242-A9E8-880848B00B03}"/>
              </a:ext>
            </a:extLst>
          </p:cNvPr>
          <p:cNvSpPr/>
          <p:nvPr/>
        </p:nvSpPr>
        <p:spPr>
          <a:xfrm>
            <a:off x="6742925" y="2800272"/>
            <a:ext cx="830997" cy="830997"/>
          </a:xfrm>
          <a:prstGeom prst="ellipse">
            <a:avLst/>
          </a:prstGeom>
          <a:solidFill>
            <a:srgbClr val="E61F3D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A6A957B-BB32-3240-89BD-33052ADA9ABF}"/>
              </a:ext>
            </a:extLst>
          </p:cNvPr>
          <p:cNvSpPr/>
          <p:nvPr/>
        </p:nvSpPr>
        <p:spPr>
          <a:xfrm>
            <a:off x="8092868" y="2800272"/>
            <a:ext cx="830997" cy="830997"/>
          </a:xfrm>
          <a:prstGeom prst="ellipse">
            <a:avLst/>
          </a:prstGeom>
          <a:solidFill>
            <a:srgbClr val="FBBA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AE87591-F9D6-6344-9807-0B35DF0B2062}"/>
              </a:ext>
            </a:extLst>
          </p:cNvPr>
          <p:cNvSpPr/>
          <p:nvPr/>
        </p:nvSpPr>
        <p:spPr>
          <a:xfrm>
            <a:off x="9442811" y="2800272"/>
            <a:ext cx="830997" cy="830997"/>
          </a:xfrm>
          <a:prstGeom prst="ellipse">
            <a:avLst/>
          </a:prstGeom>
          <a:solidFill>
            <a:srgbClr val="7DA0D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8769F254-2DAF-F84D-832D-24A3D0003AAB}"/>
              </a:ext>
            </a:extLst>
          </p:cNvPr>
          <p:cNvSpPr/>
          <p:nvPr/>
        </p:nvSpPr>
        <p:spPr>
          <a:xfrm>
            <a:off x="10792754" y="2800272"/>
            <a:ext cx="830997" cy="830997"/>
          </a:xfrm>
          <a:prstGeom prst="ellipse">
            <a:avLst/>
          </a:prstGeom>
          <a:solidFill>
            <a:srgbClr val="47A0A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21E739E-B51D-C142-BDEB-28AD4BA9CA01}"/>
              </a:ext>
            </a:extLst>
          </p:cNvPr>
          <p:cNvSpPr/>
          <p:nvPr/>
        </p:nvSpPr>
        <p:spPr>
          <a:xfrm>
            <a:off x="5392982" y="4061182"/>
            <a:ext cx="830997" cy="830997"/>
          </a:xfrm>
          <a:prstGeom prst="ellipse">
            <a:avLst/>
          </a:prstGeom>
          <a:solidFill>
            <a:srgbClr val="EB8C3C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F99637E-2D27-9242-AFF4-A09F1DDC431E}"/>
              </a:ext>
            </a:extLst>
          </p:cNvPr>
          <p:cNvSpPr/>
          <p:nvPr/>
        </p:nvSpPr>
        <p:spPr>
          <a:xfrm>
            <a:off x="6742925" y="4061182"/>
            <a:ext cx="830997" cy="830997"/>
          </a:xfrm>
          <a:prstGeom prst="ellipse">
            <a:avLst/>
          </a:prstGeom>
          <a:solidFill>
            <a:srgbClr val="96628C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D3F586A1-643C-B345-9ADE-799A215A0217}"/>
              </a:ext>
            </a:extLst>
          </p:cNvPr>
          <p:cNvSpPr/>
          <p:nvPr/>
        </p:nvSpPr>
        <p:spPr>
          <a:xfrm>
            <a:off x="8092868" y="4061182"/>
            <a:ext cx="830997" cy="830997"/>
          </a:xfrm>
          <a:prstGeom prst="ellipse">
            <a:avLst/>
          </a:prstGeom>
          <a:solidFill>
            <a:srgbClr val="CD5A5A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D1DFB083-9056-1444-9A0D-2C325BC82455}"/>
              </a:ext>
            </a:extLst>
          </p:cNvPr>
          <p:cNvSpPr/>
          <p:nvPr/>
        </p:nvSpPr>
        <p:spPr>
          <a:xfrm>
            <a:off x="9442811" y="4061182"/>
            <a:ext cx="830997" cy="830997"/>
          </a:xfrm>
          <a:prstGeom prst="ellipse">
            <a:avLst/>
          </a:prstGeom>
          <a:solidFill>
            <a:srgbClr val="FFD746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F34B6D0A-E0DA-6544-B438-0448F952579B}"/>
              </a:ext>
            </a:extLst>
          </p:cNvPr>
          <p:cNvSpPr/>
          <p:nvPr/>
        </p:nvSpPr>
        <p:spPr>
          <a:xfrm>
            <a:off x="10792754" y="4061182"/>
            <a:ext cx="830997" cy="830997"/>
          </a:xfrm>
          <a:prstGeom prst="ellipse">
            <a:avLst/>
          </a:prstGeom>
          <a:solidFill>
            <a:srgbClr val="CDDDF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A0ADF3E-E144-3748-847C-21566C272BC7}"/>
              </a:ext>
            </a:extLst>
          </p:cNvPr>
          <p:cNvSpPr/>
          <p:nvPr/>
        </p:nvSpPr>
        <p:spPr>
          <a:xfrm>
            <a:off x="5392982" y="5341342"/>
            <a:ext cx="830997" cy="830997"/>
          </a:xfrm>
          <a:prstGeom prst="ellipse">
            <a:avLst/>
          </a:prstGeom>
          <a:solidFill>
            <a:srgbClr val="D7EBB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B345C75-AE5D-2640-AA19-BA885DDC38A2}"/>
              </a:ext>
            </a:extLst>
          </p:cNvPr>
          <p:cNvSpPr/>
          <p:nvPr/>
        </p:nvSpPr>
        <p:spPr>
          <a:xfrm>
            <a:off x="6742925" y="5341342"/>
            <a:ext cx="830997" cy="830997"/>
          </a:xfrm>
          <a:prstGeom prst="ellipse">
            <a:avLst/>
          </a:prstGeom>
          <a:solidFill>
            <a:srgbClr val="FFDC9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6F2F2A4F-FBE1-7149-9E3D-BFEB7D66D50D}"/>
              </a:ext>
            </a:extLst>
          </p:cNvPr>
          <p:cNvSpPr/>
          <p:nvPr/>
        </p:nvSpPr>
        <p:spPr>
          <a:xfrm>
            <a:off x="8092868" y="5341342"/>
            <a:ext cx="830997" cy="830997"/>
          </a:xfrm>
          <a:prstGeom prst="ellipse">
            <a:avLst/>
          </a:prstGeom>
          <a:solidFill>
            <a:srgbClr val="D7C3F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1E3DF2C-C678-544A-9859-37315568A0F1}"/>
              </a:ext>
            </a:extLst>
          </p:cNvPr>
          <p:cNvSpPr/>
          <p:nvPr/>
        </p:nvSpPr>
        <p:spPr>
          <a:xfrm>
            <a:off x="9442811" y="5341342"/>
            <a:ext cx="830997" cy="830997"/>
          </a:xfrm>
          <a:prstGeom prst="ellipse">
            <a:avLst/>
          </a:prstGeom>
          <a:solidFill>
            <a:srgbClr val="F6C3C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E4896C9-4AB9-D643-B3ED-7FAD81A68D76}"/>
              </a:ext>
            </a:extLst>
          </p:cNvPr>
          <p:cNvSpPr/>
          <p:nvPr/>
        </p:nvSpPr>
        <p:spPr>
          <a:xfrm>
            <a:off x="10792754" y="5341342"/>
            <a:ext cx="830997" cy="830997"/>
          </a:xfrm>
          <a:prstGeom prst="ellipse">
            <a:avLst/>
          </a:prstGeom>
          <a:solidFill>
            <a:srgbClr val="FFF07D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EC66643-1ABC-3D4D-9BCC-76A74AE83A92}"/>
              </a:ext>
            </a:extLst>
          </p:cNvPr>
          <p:cNvSpPr txBox="1"/>
          <p:nvPr/>
        </p:nvSpPr>
        <p:spPr>
          <a:xfrm>
            <a:off x="1057816" y="497315"/>
            <a:ext cx="23467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D5912A7-8DCC-AF4C-82B2-7283ED0B4053}"/>
              </a:ext>
            </a:extLst>
          </p:cNvPr>
          <p:cNvSpPr txBox="1"/>
          <p:nvPr/>
        </p:nvSpPr>
        <p:spPr>
          <a:xfrm>
            <a:off x="3365627" y="497315"/>
            <a:ext cx="23467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B16C3C5-5235-EC47-85FA-7C1895E625F8}"/>
              </a:ext>
            </a:extLst>
          </p:cNvPr>
          <p:cNvSpPr txBox="1"/>
          <p:nvPr/>
        </p:nvSpPr>
        <p:spPr>
          <a:xfrm>
            <a:off x="6158118" y="497315"/>
            <a:ext cx="23467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9108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dirty="0"/>
              <a:t>Описание предметной области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3356540-7218-FF4B-B6BC-5BD291A372E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ru-RU" b="0" i="0" u="none" strike="noStrike" dirty="0">
                <a:effectLst/>
              </a:rPr>
              <a:t>ЭКГ - электрокардиограмма - является одним из показателей сердечной активности. Заболевания сердца вызывают на ЭКГ отклонение от нормы, это называется аритмией сердца.</a:t>
            </a:r>
            <a:br>
              <a:rPr lang="ru-RU" dirty="0"/>
            </a:br>
            <a:endParaRPr lang="ru-RU" dirty="0"/>
          </a:p>
          <a:p>
            <a:r>
              <a:rPr lang="ru-RU" dirty="0"/>
              <a:t>В данной работе были использовались краткосрочные записи ЭКГ в 12 отведениях.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ОП Прикладная математика</a:t>
            </a:r>
          </a:p>
          <a:p>
            <a:r>
              <a:rPr lang="ru-RU" dirty="0"/>
              <a:t>и информатика</a:t>
            </a:r>
          </a:p>
          <a:p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sz="1000" b="0" i="0" u="none" strike="noStrike" dirty="0">
                <a:effectLst/>
                <a:highlight>
                  <a:srgbClr val="FFFFFF"/>
                </a:highlight>
              </a:rPr>
              <a:t>Анализ </a:t>
            </a:r>
            <a:r>
              <a:rPr lang="ru-RU" sz="1000" b="0" i="0" u="none" strike="noStrike" dirty="0">
                <a:solidFill>
                  <a:schemeClr val="tx1"/>
                </a:solidFill>
                <a:effectLst/>
                <a:highlight>
                  <a:srgbClr val="FFFFFF"/>
                </a:highlight>
              </a:rPr>
              <a:t>ЭКГ на основе </a:t>
            </a:r>
            <a:r>
              <a:rPr lang="en" sz="1000" b="0" i="0" u="none" strike="noStrike" dirty="0">
                <a:effectLst/>
                <a:highlight>
                  <a:srgbClr val="FFFFFF"/>
                </a:highlight>
              </a:rPr>
              <a:t>M</a:t>
            </a:r>
            <a:r>
              <a:rPr lang="en-US" sz="1000" dirty="0">
                <a:highlight>
                  <a:srgbClr val="FFFFFF"/>
                </a:highlight>
              </a:rPr>
              <a:t>L</a:t>
            </a:r>
            <a:endParaRPr lang="ru-RU" dirty="0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sz="1000" dirty="0"/>
              <a:t>Описание предметной области</a:t>
            </a:r>
            <a:endParaRPr lang="ru-RU" dirty="0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75BD804E-CE9A-964D-414E-1DE4576754F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 l="5702" r="16006"/>
          <a:stretch/>
        </p:blipFill>
        <p:spPr>
          <a:xfrm>
            <a:off x="6096001" y="1447790"/>
            <a:ext cx="5510102" cy="4861490"/>
          </a:xfrm>
        </p:spPr>
      </p:pic>
    </p:spTree>
    <p:extLst>
      <p:ext uri="{BB962C8B-B14F-4D97-AF65-F5344CB8AC3E}">
        <p14:creationId xmlns:p14="http://schemas.microsoft.com/office/powerpoint/2010/main" val="843577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DA33D5D5-13C7-8644-8CD8-A04CCCE7369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ОП Прикладная математика</a:t>
            </a:r>
          </a:p>
          <a:p>
            <a:r>
              <a:rPr lang="ru-RU" dirty="0"/>
              <a:t>и информатика</a:t>
            </a:r>
          </a:p>
          <a:p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8095CB-94DB-754D-A4ED-35EBDDB3F74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sz="1000" b="0" i="0" u="none" strike="noStrike" dirty="0">
                <a:effectLst/>
                <a:highlight>
                  <a:srgbClr val="FFFFFF"/>
                </a:highlight>
              </a:rPr>
              <a:t>Анализ </a:t>
            </a:r>
            <a:r>
              <a:rPr lang="ru-RU" sz="1000" b="0" i="0" u="none" strike="noStrike" dirty="0">
                <a:solidFill>
                  <a:schemeClr val="tx1"/>
                </a:solidFill>
                <a:effectLst/>
                <a:highlight>
                  <a:srgbClr val="FFFFFF"/>
                </a:highlight>
              </a:rPr>
              <a:t>ЭКГ на основе </a:t>
            </a:r>
            <a:r>
              <a:rPr lang="en" sz="1000" b="0" i="0" u="none" strike="noStrike" dirty="0">
                <a:effectLst/>
                <a:highlight>
                  <a:srgbClr val="FFFFFF"/>
                </a:highlight>
              </a:rPr>
              <a:t>M</a:t>
            </a:r>
            <a:r>
              <a:rPr lang="en-US" sz="1000" dirty="0">
                <a:highlight>
                  <a:srgbClr val="FFFFFF"/>
                </a:highlight>
              </a:rPr>
              <a:t>L</a:t>
            </a:r>
            <a:endParaRPr lang="ru-RU" dirty="0"/>
          </a:p>
          <a:p>
            <a:endParaRPr lang="ru-RU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DEBFC62C-9588-F544-918B-2104A12C9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898" y="1447790"/>
            <a:ext cx="10714699" cy="777025"/>
          </a:xfrm>
        </p:spPr>
        <p:txBody>
          <a:bodyPr/>
          <a:lstStyle/>
          <a:p>
            <a:r>
              <a:rPr lang="ru-RU" sz="2400" dirty="0"/>
              <a:t>Актуальность работы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6622317-DCC7-F945-8031-3E7F389B987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ru-RU" dirty="0"/>
              <a:t>Внедрение анализа ЭКГ при помощи компьютерных технологий, а именно машинного обучения способствует увеличению точности диагнозов, уменьшению нагрузки на врачей и возможности выявления заболеваний на более ранних стадиях по ещё маловыраженным, незримым для человеческого глаза, характеристикам.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A25E05A5-31FE-6744-BC43-4BB36CF7471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B46BB51F-3F05-3C42-B510-D008849890A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/>
          </a:bodyPr>
          <a:lstStyle/>
          <a:p>
            <a:r>
              <a:rPr lang="ru-RU" sz="2000" b="0" i="0" u="none" strike="noStrike" dirty="0">
                <a:solidFill>
                  <a:schemeClr val="tx1"/>
                </a:solidFill>
                <a:effectLst/>
              </a:rPr>
              <a:t>Директор института экономики здравоохранения НИУ ВШЭ </a:t>
            </a:r>
            <a:r>
              <a:rPr lang="ru-RU" sz="2000" i="1" u="none" strike="noStrike" dirty="0">
                <a:solidFill>
                  <a:schemeClr val="tx1"/>
                </a:solidFill>
                <a:effectLst/>
              </a:rPr>
              <a:t>Лариса Попович </a:t>
            </a:r>
            <a:r>
              <a:rPr lang="ru-RU" sz="2000" u="none" strike="noStrike" dirty="0">
                <a:solidFill>
                  <a:schemeClr val="tx1"/>
                </a:solidFill>
                <a:effectLst/>
              </a:rPr>
              <a:t>считает</a:t>
            </a:r>
            <a:r>
              <a:rPr lang="en-US" sz="2000" dirty="0">
                <a:solidFill>
                  <a:schemeClr val="tx1"/>
                </a:solidFill>
              </a:rPr>
              <a:t>:</a:t>
            </a:r>
            <a:endParaRPr lang="ru-RU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”</a:t>
            </a:r>
            <a:r>
              <a:rPr lang="ru-RU" sz="2000" dirty="0">
                <a:solidFill>
                  <a:schemeClr val="tx1"/>
                </a:solidFill>
              </a:rPr>
              <a:t>…</a:t>
            </a:r>
            <a:r>
              <a:rPr lang="ru-RU" sz="2000" b="0" i="1" u="none" strike="noStrike" dirty="0">
                <a:solidFill>
                  <a:schemeClr val="tx1"/>
                </a:solidFill>
                <a:effectLst/>
              </a:rPr>
              <a:t>В мире сейчас не хватает около 13 миллионов врачей — во всех странах, это общая проблема…</a:t>
            </a:r>
            <a:r>
              <a:rPr lang="en-US" sz="2000" dirty="0">
                <a:solidFill>
                  <a:schemeClr val="tx1"/>
                </a:solidFill>
              </a:rPr>
              <a:t>”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5FE4DD9E-D443-AF4F-A072-F5C4D494A05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sz="1000" dirty="0"/>
              <a:t>Актуальность работы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12383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DA33D5D5-13C7-8644-8CD8-A04CCCE7369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ОП Прикладная математика</a:t>
            </a:r>
          </a:p>
          <a:p>
            <a:r>
              <a:rPr lang="ru-RU" dirty="0"/>
              <a:t>и информатика</a:t>
            </a:r>
          </a:p>
          <a:p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8095CB-94DB-754D-A4ED-35EBDDB3F74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sz="1000" b="0" i="0" u="none" strike="noStrike" dirty="0">
                <a:effectLst/>
                <a:highlight>
                  <a:srgbClr val="FFFFFF"/>
                </a:highlight>
              </a:rPr>
              <a:t>Анализ </a:t>
            </a:r>
            <a:r>
              <a:rPr lang="ru-RU" sz="1000" b="0" i="0" u="none" strike="noStrike" dirty="0">
                <a:solidFill>
                  <a:schemeClr val="tx1"/>
                </a:solidFill>
                <a:effectLst/>
                <a:highlight>
                  <a:srgbClr val="FFFFFF"/>
                </a:highlight>
              </a:rPr>
              <a:t>ЭКГ на основе </a:t>
            </a:r>
            <a:r>
              <a:rPr lang="en" sz="1000" b="0" i="0" u="none" strike="noStrike" dirty="0">
                <a:effectLst/>
                <a:highlight>
                  <a:srgbClr val="FFFFFF"/>
                </a:highlight>
              </a:rPr>
              <a:t>M</a:t>
            </a:r>
            <a:r>
              <a:rPr lang="en-US" sz="1000" dirty="0">
                <a:highlight>
                  <a:srgbClr val="FFFFFF"/>
                </a:highlight>
              </a:rPr>
              <a:t>L</a:t>
            </a:r>
            <a:endParaRPr lang="ru-RU" dirty="0"/>
          </a:p>
          <a:p>
            <a:endParaRPr lang="ru-RU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DEBFC62C-9588-F544-918B-2104A12C9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898" y="1447790"/>
            <a:ext cx="10714699" cy="777025"/>
          </a:xfrm>
        </p:spPr>
        <p:txBody>
          <a:bodyPr/>
          <a:lstStyle/>
          <a:p>
            <a:r>
              <a:rPr lang="ru-RU" sz="2400" dirty="0"/>
              <a:t>Цель и задачи работы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6622317-DCC7-F945-8031-3E7F389B987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5898" y="2379663"/>
            <a:ext cx="10714699" cy="3432558"/>
          </a:xfrm>
        </p:spPr>
        <p:txBody>
          <a:bodyPr>
            <a:noAutofit/>
          </a:bodyPr>
          <a:lstStyle/>
          <a:p>
            <a:r>
              <a:rPr lang="ru-RU" dirty="0"/>
              <a:t>Целью этой работы является исследование возможности детекции аритмии на краткосрочных (10-секундных) ЭКГ в 12-ти отведениях с помощью нейросети.</a:t>
            </a:r>
            <a:endParaRPr lang="en-US" dirty="0"/>
          </a:p>
          <a:p>
            <a:endParaRPr lang="ru-RU" dirty="0"/>
          </a:p>
          <a:p>
            <a:r>
              <a:rPr lang="ru-RU" dirty="0"/>
              <a:t>Постановка задачи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200" dirty="0"/>
              <a:t>Создать программу для определения ЧСС</a:t>
            </a:r>
            <a:r>
              <a:rPr lang="ru-RU" sz="1200" baseline="30000" dirty="0"/>
              <a:t>1</a:t>
            </a:r>
            <a:r>
              <a:rPr lang="ru-RU" sz="1200" dirty="0"/>
              <a:t> на одной записи ЭКГ для обучения работе с </a:t>
            </a:r>
            <a:r>
              <a:rPr lang="en-US" sz="1200" dirty="0"/>
              <a:t>WFDB</a:t>
            </a:r>
            <a:r>
              <a:rPr lang="ru-RU" sz="1200" baseline="30000" dirty="0"/>
              <a:t>2</a:t>
            </a:r>
            <a:r>
              <a:rPr lang="en-US" sz="1200" dirty="0"/>
              <a:t> </a:t>
            </a:r>
            <a:r>
              <a:rPr lang="ru-RU" sz="1200" dirty="0"/>
              <a:t>данными.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200" dirty="0"/>
              <a:t>Изучить статьи и видеоматериалы, связанные с ЭКГ, нейросетями, преимущественно </a:t>
            </a:r>
            <a:r>
              <a:rPr lang="en" sz="1200" dirty="0"/>
              <a:t>LSTM</a:t>
            </a:r>
            <a:r>
              <a:rPr lang="ru-RU" sz="1200" baseline="30000" dirty="0"/>
              <a:t>3</a:t>
            </a:r>
            <a:r>
              <a:rPr lang="en" sz="1200" dirty="0"/>
              <a:t> </a:t>
            </a:r>
            <a:r>
              <a:rPr lang="ru-RU" sz="1200" dirty="0"/>
              <a:t>типа, и различными способами оценки качества предсказаний алгоритмов.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200" dirty="0"/>
              <a:t>Написать функцию для предобработки данных.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200" dirty="0"/>
              <a:t>Написать функции обучения, валидации и оценочных метрик, а также интерфейс, предоставляющий доступ к записям ЭКГ и разметке - диагнозам.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200" dirty="0"/>
              <a:t>Написать и обучить модель для бинарной классификации записей.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200" dirty="0"/>
              <a:t>Оценить модель на тестовой выборке данных.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200" dirty="0"/>
              <a:t>Сделать выводы о дальнейших перспективах исследований.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A25E05A5-31FE-6744-BC43-4BB36CF7471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635496" y="5686097"/>
            <a:ext cx="2970606" cy="914399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 – </a:t>
            </a:r>
            <a:r>
              <a:rPr lang="ru-RU" dirty="0">
                <a:solidFill>
                  <a:schemeClr val="tx1"/>
                </a:solidFill>
              </a:rPr>
              <a:t>частота сердечных сокращений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ru-RU" dirty="0">
                <a:solidFill>
                  <a:schemeClr val="tx1"/>
                </a:solidFill>
              </a:rPr>
              <a:t>2 </a:t>
            </a:r>
            <a:r>
              <a:rPr lang="en-US" dirty="0">
                <a:solidFill>
                  <a:schemeClr val="tx1"/>
                </a:solidFill>
              </a:rPr>
              <a:t>-  </a:t>
            </a:r>
            <a:r>
              <a:rPr lang="ru-RU" dirty="0">
                <a:solidFill>
                  <a:schemeClr val="tx1"/>
                </a:solidFill>
              </a:rPr>
              <a:t>формат данных </a:t>
            </a:r>
            <a:r>
              <a:rPr lang="en" dirty="0">
                <a:solidFill>
                  <a:schemeClr val="tx1"/>
                </a:solidFill>
                <a:highlight>
                  <a:srgbClr val="FFFFFF"/>
                </a:highlight>
              </a:rPr>
              <a:t>W</a:t>
            </a:r>
            <a:r>
              <a:rPr lang="en" b="0" i="0" u="none" strike="noStrike" dirty="0">
                <a:solidFill>
                  <a:schemeClr val="tx1"/>
                </a:solidFill>
                <a:effectLst/>
                <a:highlight>
                  <a:srgbClr val="FFFFFF"/>
                </a:highlight>
              </a:rPr>
              <a:t>aveform Database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ru-RU" dirty="0">
                <a:solidFill>
                  <a:schemeClr val="tx1"/>
                </a:solidFill>
              </a:rPr>
              <a:t>3</a:t>
            </a:r>
            <a:r>
              <a:rPr lang="en-US" dirty="0">
                <a:solidFill>
                  <a:schemeClr val="tx1"/>
                </a:solidFill>
              </a:rPr>
              <a:t> - </a:t>
            </a:r>
            <a:r>
              <a:rPr lang="en" b="0" i="0" u="none" strike="noStrike" dirty="0">
                <a:solidFill>
                  <a:schemeClr val="tx1"/>
                </a:solidFill>
                <a:effectLst/>
                <a:highlight>
                  <a:srgbClr val="FFFFFF"/>
                </a:highlight>
              </a:rPr>
              <a:t>Long short-term memory</a:t>
            </a:r>
            <a:r>
              <a:rPr lang="ru-RU" b="0" i="0" u="none" strike="noStrike" dirty="0">
                <a:solidFill>
                  <a:schemeClr val="tx1"/>
                </a:solidFill>
                <a:effectLst/>
                <a:highlight>
                  <a:srgbClr val="FFFFFF"/>
                </a:highlight>
              </a:rPr>
              <a:t> (</a:t>
            </a:r>
            <a:r>
              <a:rPr lang="ru-RU" dirty="0">
                <a:solidFill>
                  <a:schemeClr val="tx1"/>
                </a:solidFill>
                <a:highlight>
                  <a:srgbClr val="FFFFFF"/>
                </a:highlight>
              </a:rPr>
              <a:t>длинная краткосрочная память</a:t>
            </a:r>
            <a:r>
              <a:rPr lang="ru-RU" b="0" i="0" u="none" strike="noStrike" dirty="0">
                <a:solidFill>
                  <a:schemeClr val="tx1"/>
                </a:solidFill>
                <a:effectLst/>
                <a:highlight>
                  <a:srgbClr val="FFFFFF"/>
                </a:highlight>
              </a:rPr>
              <a:t>)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5FE4DD9E-D443-AF4F-A072-F5C4D494A05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sz="1000" dirty="0"/>
              <a:t>Цель и задачи работы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82243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DA33D5D5-13C7-8644-8CD8-A04CCCE7369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ОП Прикладная математика</a:t>
            </a:r>
          </a:p>
          <a:p>
            <a:r>
              <a:rPr lang="ru-RU" dirty="0"/>
              <a:t>и информатика</a:t>
            </a:r>
          </a:p>
          <a:p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8095CB-94DB-754D-A4ED-35EBDDB3F74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sz="1000" b="0" i="0" u="none" strike="noStrike" dirty="0">
                <a:effectLst/>
                <a:highlight>
                  <a:srgbClr val="FFFFFF"/>
                </a:highlight>
              </a:rPr>
              <a:t>Анализ </a:t>
            </a:r>
            <a:r>
              <a:rPr lang="ru-RU" sz="1000" b="0" i="0" u="none" strike="noStrike" dirty="0">
                <a:solidFill>
                  <a:schemeClr val="tx1"/>
                </a:solidFill>
                <a:effectLst/>
                <a:highlight>
                  <a:srgbClr val="FFFFFF"/>
                </a:highlight>
              </a:rPr>
              <a:t>ЭКГ на основе </a:t>
            </a:r>
            <a:r>
              <a:rPr lang="en" sz="1000" b="0" i="0" u="none" strike="noStrike" dirty="0">
                <a:effectLst/>
                <a:highlight>
                  <a:srgbClr val="FFFFFF"/>
                </a:highlight>
              </a:rPr>
              <a:t>M</a:t>
            </a:r>
            <a:r>
              <a:rPr lang="en-US" sz="1000" dirty="0">
                <a:highlight>
                  <a:srgbClr val="FFFFFF"/>
                </a:highlight>
              </a:rPr>
              <a:t>L</a:t>
            </a:r>
            <a:endParaRPr lang="ru-RU" dirty="0"/>
          </a:p>
          <a:p>
            <a:endParaRPr lang="ru-RU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DEBFC62C-9588-F544-918B-2104A12C9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898" y="1447790"/>
            <a:ext cx="10714699" cy="777025"/>
          </a:xfrm>
        </p:spPr>
        <p:txBody>
          <a:bodyPr/>
          <a:lstStyle/>
          <a:p>
            <a:r>
              <a:rPr lang="ru-RU" sz="2400" dirty="0"/>
              <a:t>Анализ существующих решений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6622317-DCC7-F945-8031-3E7F389B987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5898" y="2379663"/>
            <a:ext cx="10714699" cy="4060326"/>
          </a:xfrm>
        </p:spPr>
        <p:txBody>
          <a:bodyPr>
            <a:noAutofit/>
          </a:bodyPr>
          <a:lstStyle/>
          <a:p>
            <a:r>
              <a:rPr lang="ru-RU" dirty="0">
                <a:solidFill>
                  <a:schemeClr val="tx1"/>
                </a:solidFill>
              </a:rPr>
              <a:t>Наиболее близкая работа по тематике и содержанию – </a:t>
            </a:r>
            <a:r>
              <a:rPr lang="en" b="0" i="1" u="none" strike="noStrike" dirty="0">
                <a:solidFill>
                  <a:schemeClr val="tx1"/>
                </a:solidFill>
                <a:effectLst/>
              </a:rPr>
              <a:t>Arrhythmia</a:t>
            </a:r>
            <a:r>
              <a:rPr lang="ru-RU" b="0" i="1" u="none" strike="noStrike" dirty="0">
                <a:solidFill>
                  <a:schemeClr val="tx1"/>
                </a:solidFill>
                <a:effectLst/>
              </a:rPr>
              <a:t> </a:t>
            </a:r>
            <a:r>
              <a:rPr lang="en" b="0" i="1" u="none" strike="noStrike" dirty="0">
                <a:solidFill>
                  <a:schemeClr val="tx1"/>
                </a:solidFill>
                <a:effectLst/>
              </a:rPr>
              <a:t>Classification Using Long Short-Term Memory with Adaptive Learning</a:t>
            </a:r>
            <a:r>
              <a:rPr lang="ru-RU" b="0" i="1" u="none" strike="noStrike" dirty="0">
                <a:solidFill>
                  <a:schemeClr val="tx1"/>
                </a:solidFill>
                <a:effectLst/>
              </a:rPr>
              <a:t> </a:t>
            </a:r>
            <a:r>
              <a:rPr lang="en" b="0" i="1" u="none" strike="noStrike" dirty="0">
                <a:solidFill>
                  <a:schemeClr val="tx1"/>
                </a:solidFill>
                <a:effectLst/>
              </a:rPr>
              <a:t>Rate </a:t>
            </a:r>
            <a:r>
              <a:rPr lang="en-US" dirty="0">
                <a:solidFill>
                  <a:schemeClr val="tx1"/>
                </a:solidFill>
              </a:rPr>
              <a:t>[</a:t>
            </a:r>
            <a:r>
              <a:rPr lang="en-US" dirty="0">
                <a:solidFill>
                  <a:schemeClr val="tx1"/>
                </a:solid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</a:t>
            </a:r>
            <a:r>
              <a:rPr lang="en-US" dirty="0">
                <a:solidFill>
                  <a:schemeClr val="tx1"/>
                </a:solidFill>
              </a:rPr>
              <a:t>].</a:t>
            </a:r>
          </a:p>
          <a:p>
            <a:r>
              <a:rPr lang="ru-RU" dirty="0">
                <a:solidFill>
                  <a:schemeClr val="tx1"/>
                </a:solidFill>
              </a:rPr>
              <a:t>В этой работе исследовалось применение нейронной сети на основе </a:t>
            </a:r>
            <a:r>
              <a:rPr lang="en" dirty="0">
                <a:solidFill>
                  <a:schemeClr val="tx1"/>
                </a:solidFill>
              </a:rPr>
              <a:t>LSTM </a:t>
            </a:r>
            <a:r>
              <a:rPr lang="ru-RU" dirty="0">
                <a:solidFill>
                  <a:schemeClr val="tx1"/>
                </a:solidFill>
              </a:rPr>
              <a:t>для классификации 3 различных типов сердечных сокращений. Наилучших результатов в статья удалось добиться при таких характеристиках модели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</a:rPr>
              <a:t>Количество слоёв –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</a:rPr>
              <a:t>Размерность скрытых слоёв – 100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</a:rPr>
              <a:t>Использование </a:t>
            </a:r>
            <a:r>
              <a:rPr lang="en-US" dirty="0" err="1">
                <a:solidFill>
                  <a:schemeClr val="tx1"/>
                </a:solidFill>
              </a:rPr>
              <a:t>AdaDelta</a:t>
            </a:r>
            <a:r>
              <a:rPr lang="ru-RU" dirty="0">
                <a:solidFill>
                  <a:schemeClr val="tx1"/>
                </a:solidFill>
              </a:rPr>
              <a:t> – да</a:t>
            </a:r>
          </a:p>
          <a:p>
            <a:r>
              <a:rPr lang="ru-RU" dirty="0">
                <a:solidFill>
                  <a:schemeClr val="tx1"/>
                </a:solidFill>
              </a:rPr>
              <a:t>Достигнутая точность – </a:t>
            </a:r>
            <a:r>
              <a:rPr lang="en-US" dirty="0">
                <a:solidFill>
                  <a:schemeClr val="tx1"/>
                </a:solidFill>
              </a:rPr>
              <a:t>accuracy </a:t>
            </a:r>
            <a:r>
              <a:rPr lang="ru-RU" dirty="0">
                <a:solidFill>
                  <a:schemeClr val="tx1"/>
                </a:solidFill>
              </a:rPr>
              <a:t>97</a:t>
            </a:r>
            <a:r>
              <a:rPr lang="en-US" dirty="0">
                <a:solidFill>
                  <a:schemeClr val="tx1"/>
                </a:solidFill>
              </a:rPr>
              <a:t>%</a:t>
            </a:r>
            <a:r>
              <a:rPr lang="ru-RU" dirty="0">
                <a:solidFill>
                  <a:schemeClr val="tx1"/>
                </a:solidFill>
              </a:rPr>
              <a:t> </a:t>
            </a:r>
          </a:p>
          <a:p>
            <a:endParaRPr lang="ru-RU" dirty="0">
              <a:solidFill>
                <a:schemeClr val="tx1"/>
              </a:solidFill>
            </a:endParaRPr>
          </a:p>
          <a:p>
            <a:r>
              <a:rPr lang="ru-RU" i="1" u="none" strike="noStrike" dirty="0">
                <a:solidFill>
                  <a:schemeClr val="tx1"/>
                </a:solidFill>
                <a:effectLst/>
              </a:rPr>
              <a:t>Также аналогом можно считать</a:t>
            </a:r>
            <a:r>
              <a:rPr lang="en-US" i="1" u="none" strike="noStrike" dirty="0">
                <a:solidFill>
                  <a:schemeClr val="tx1"/>
                </a:solidFill>
                <a:effectLst/>
              </a:rPr>
              <a:t>: </a:t>
            </a:r>
            <a:r>
              <a:rPr lang="en" i="1" u="none" strike="noStrike" dirty="0">
                <a:solidFill>
                  <a:schemeClr val="tx1"/>
                </a:solidFill>
                <a:effectLst/>
              </a:rPr>
              <a:t>Cardiac arrhythmia detection using deep learning approach and time frequency representation of ECG signals[</a:t>
            </a:r>
            <a:r>
              <a:rPr lang="en" i="1" u="none" strike="noStrike" dirty="0">
                <a:solidFill>
                  <a:schemeClr val="tx1"/>
                </a:solidFill>
                <a:effectLst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5</a:t>
            </a:r>
            <a:r>
              <a:rPr lang="en" i="1" u="none" strike="noStrike" dirty="0">
                <a:solidFill>
                  <a:schemeClr val="tx1"/>
                </a:solidFill>
                <a:effectLst/>
              </a:rPr>
              <a:t>]</a:t>
            </a:r>
            <a:r>
              <a:rPr lang="ru-RU" i="1" u="none" strike="noStrike" dirty="0">
                <a:solidFill>
                  <a:schemeClr val="tx1"/>
                </a:solidFill>
                <a:effectLst/>
              </a:rPr>
              <a:t>.</a:t>
            </a:r>
            <a:endParaRPr lang="en-US" i="1" dirty="0">
              <a:solidFill>
                <a:schemeClr val="tx1"/>
              </a:solidFill>
            </a:endParaRPr>
          </a:p>
          <a:p>
            <a:r>
              <a:rPr lang="ru-RU" i="1" dirty="0">
                <a:solidFill>
                  <a:schemeClr val="tx1"/>
                </a:solidFill>
              </a:rPr>
              <a:t>Использовались </a:t>
            </a:r>
            <a:r>
              <a:rPr lang="ru-RU" i="1" dirty="0" err="1">
                <a:solidFill>
                  <a:schemeClr val="tx1"/>
                </a:solidFill>
              </a:rPr>
              <a:t>предобученные</a:t>
            </a:r>
            <a:r>
              <a:rPr lang="en-US" i="1" dirty="0">
                <a:solidFill>
                  <a:schemeClr val="tx1"/>
                </a:solidFill>
              </a:rPr>
              <a:t>:</a:t>
            </a:r>
            <a:r>
              <a:rPr lang="ru-RU" i="1" dirty="0">
                <a:solidFill>
                  <a:schemeClr val="tx1"/>
                </a:solidFill>
              </a:rPr>
              <a:t> </a:t>
            </a:r>
            <a:r>
              <a:rPr lang="en" b="0" i="0" u="none" strike="noStrike" dirty="0" err="1">
                <a:solidFill>
                  <a:schemeClr val="tx1"/>
                </a:solidFill>
                <a:effectLst/>
                <a:highlight>
                  <a:srgbClr val="FFFFFF"/>
                </a:highlight>
              </a:rPr>
              <a:t>AlexNet</a:t>
            </a:r>
            <a:r>
              <a:rPr lang="en-US" b="0" i="1" dirty="0">
                <a:solidFill>
                  <a:schemeClr val="tx1"/>
                </a:solidFill>
                <a:highlight>
                  <a:srgbClr val="FFFFFF"/>
                </a:highlight>
              </a:rPr>
              <a:t> </a:t>
            </a:r>
            <a:r>
              <a:rPr lang="ru-RU" i="1" dirty="0">
                <a:solidFill>
                  <a:schemeClr val="tx1"/>
                </a:solidFill>
                <a:highlight>
                  <a:srgbClr val="FFFFFF"/>
                </a:highlight>
              </a:rPr>
              <a:t>и </a:t>
            </a:r>
            <a:r>
              <a:rPr lang="en" b="0" i="0" u="none" strike="noStrike" dirty="0">
                <a:solidFill>
                  <a:schemeClr val="tx1"/>
                </a:solidFill>
                <a:effectLst/>
                <a:highlight>
                  <a:srgbClr val="FFFFFF"/>
                </a:highlight>
              </a:rPr>
              <a:t>ResNet50</a:t>
            </a:r>
            <a:endParaRPr lang="ru-RU" b="0" i="0" u="none" strike="noStrike" dirty="0">
              <a:solidFill>
                <a:schemeClr val="tx1"/>
              </a:solidFill>
              <a:effectLst/>
              <a:highlight>
                <a:srgbClr val="FFFFFF"/>
              </a:highlight>
            </a:endParaRPr>
          </a:p>
          <a:p>
            <a:r>
              <a:rPr lang="ru-RU" dirty="0">
                <a:solidFill>
                  <a:schemeClr val="tx1"/>
                </a:solidFill>
                <a:highlight>
                  <a:srgbClr val="FFFFFF"/>
                </a:highlight>
              </a:rPr>
              <a:t>Достигнутая точность – </a:t>
            </a:r>
            <a:r>
              <a:rPr lang="en-US" dirty="0">
                <a:solidFill>
                  <a:schemeClr val="tx1"/>
                </a:solidFill>
                <a:highlight>
                  <a:srgbClr val="FFFFFF"/>
                </a:highlight>
              </a:rPr>
              <a:t>accuracy </a:t>
            </a:r>
            <a:r>
              <a:rPr lang="ru-RU" dirty="0">
                <a:solidFill>
                  <a:schemeClr val="tx1"/>
                </a:solidFill>
                <a:highlight>
                  <a:srgbClr val="FFFFFF"/>
                </a:highlight>
              </a:rPr>
              <a:t>99.2%</a:t>
            </a:r>
            <a:r>
              <a:rPr lang="en-US" dirty="0">
                <a:solidFill>
                  <a:schemeClr val="tx1"/>
                </a:solidFill>
                <a:highlight>
                  <a:srgbClr val="FFFFFF"/>
                </a:highlight>
              </a:rPr>
              <a:t>, F-score 99.2%</a:t>
            </a:r>
            <a:endParaRPr lang="en" i="1" u="none" strike="noStrike" dirty="0">
              <a:solidFill>
                <a:schemeClr val="tx1"/>
              </a:solidFill>
              <a:effectLst/>
            </a:endParaRPr>
          </a:p>
          <a:p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5FE4DD9E-D443-AF4F-A072-F5C4D494A05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sz="1000" dirty="0"/>
              <a:t>Анализ существующих решений</a:t>
            </a:r>
            <a:endParaRPr lang="ru-RU" dirty="0"/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87E4AC70-5ED2-DE1F-CCA1-AF3F02C061B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366252" y="5699923"/>
            <a:ext cx="3934345" cy="553998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1764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DA33D5D5-13C7-8644-8CD8-A04CCCE7369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ОП Прикладная математика</a:t>
            </a:r>
          </a:p>
          <a:p>
            <a:r>
              <a:rPr lang="ru-RU" dirty="0"/>
              <a:t>и информатика</a:t>
            </a:r>
          </a:p>
          <a:p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8095CB-94DB-754D-A4ED-35EBDDB3F74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sz="1000" b="0" i="0" u="none" strike="noStrike" dirty="0">
                <a:effectLst/>
                <a:highlight>
                  <a:srgbClr val="FFFFFF"/>
                </a:highlight>
              </a:rPr>
              <a:t>Анализ </a:t>
            </a:r>
            <a:r>
              <a:rPr lang="ru-RU" sz="1000" b="0" i="0" u="none" strike="noStrike" dirty="0">
                <a:solidFill>
                  <a:schemeClr val="tx1"/>
                </a:solidFill>
                <a:effectLst/>
                <a:highlight>
                  <a:srgbClr val="FFFFFF"/>
                </a:highlight>
              </a:rPr>
              <a:t>ЭКГ на основе </a:t>
            </a:r>
            <a:r>
              <a:rPr lang="en" sz="1000" b="0" i="0" u="none" strike="noStrike" dirty="0">
                <a:effectLst/>
                <a:highlight>
                  <a:srgbClr val="FFFFFF"/>
                </a:highlight>
              </a:rPr>
              <a:t>M</a:t>
            </a:r>
            <a:r>
              <a:rPr lang="en-US" sz="1000" dirty="0">
                <a:highlight>
                  <a:srgbClr val="FFFFFF"/>
                </a:highlight>
              </a:rPr>
              <a:t>L</a:t>
            </a:r>
            <a:endParaRPr lang="ru-RU" dirty="0"/>
          </a:p>
          <a:p>
            <a:endParaRPr lang="ru-RU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DEBFC62C-9588-F544-918B-2104A12C9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898" y="1447790"/>
            <a:ext cx="10714699" cy="777025"/>
          </a:xfrm>
        </p:spPr>
        <p:txBody>
          <a:bodyPr/>
          <a:lstStyle/>
          <a:p>
            <a:r>
              <a:rPr lang="ru-RU" dirty="0">
                <a:effectLst/>
                <a:latin typeface="Helvetica Neue" panose="02000503000000020004" pitchFamily="2" charset="0"/>
              </a:rPr>
              <a:t>Используемые данные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6622317-DCC7-F945-8031-3E7F389B987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5898" y="2379663"/>
            <a:ext cx="10597109" cy="3929617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tx1"/>
                </a:solidFill>
              </a:rPr>
              <a:t>Массив данных </a:t>
            </a:r>
            <a:r>
              <a:rPr lang="en-US" dirty="0">
                <a:solidFill>
                  <a:schemeClr val="tx1"/>
                </a:solidFill>
              </a:rPr>
              <a:t>”</a:t>
            </a:r>
            <a:r>
              <a:rPr lang="en" b="0" i="1" u="none" strike="noStrike" dirty="0">
                <a:solidFill>
                  <a:schemeClr val="tx1"/>
                </a:solidFill>
                <a:effectLst/>
              </a:rPr>
              <a:t>A large scale 12-lead electrocardiogram database for arrhythmia study</a:t>
            </a:r>
            <a:r>
              <a:rPr lang="en" b="0" u="none" strike="noStrike" dirty="0">
                <a:solidFill>
                  <a:schemeClr val="tx1"/>
                </a:solidFill>
                <a:effectLst/>
              </a:rPr>
              <a:t>”</a:t>
            </a:r>
            <a:r>
              <a:rPr lang="ru-RU" b="0" i="1" u="none" strike="noStrike" dirty="0">
                <a:solidFill>
                  <a:schemeClr val="tx1"/>
                </a:solidFill>
                <a:effectLst/>
              </a:rPr>
              <a:t> </a:t>
            </a:r>
            <a:r>
              <a:rPr lang="en-US" b="0" u="none" strike="noStrike" dirty="0">
                <a:solidFill>
                  <a:schemeClr val="tx1"/>
                </a:solidFill>
                <a:effectLst/>
              </a:rPr>
              <a:t>[</a:t>
            </a:r>
            <a:r>
              <a:rPr lang="en-US" b="0" u="none" strike="noStrike" dirty="0">
                <a:solidFill>
                  <a:schemeClr val="tx1"/>
                </a:solidFill>
                <a:effectLst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</a:t>
            </a:r>
            <a:r>
              <a:rPr lang="en-US" b="0" u="none" strike="noStrike" dirty="0">
                <a:solidFill>
                  <a:schemeClr val="tx1"/>
                </a:solidFill>
                <a:effectLst/>
              </a:rPr>
              <a:t>]</a:t>
            </a:r>
            <a:r>
              <a:rPr lang="ru-RU" b="0" i="1" u="none" strike="noStrike" dirty="0">
                <a:solidFill>
                  <a:schemeClr val="tx1"/>
                </a:solidFill>
                <a:effectLst/>
              </a:rPr>
              <a:t>.</a:t>
            </a:r>
            <a:endParaRPr lang="ru-RU" i="1" dirty="0">
              <a:solidFill>
                <a:schemeClr val="tx1"/>
              </a:solidFill>
            </a:endParaRPr>
          </a:p>
          <a:p>
            <a:r>
              <a:rPr lang="ru-RU" dirty="0">
                <a:solidFill>
                  <a:schemeClr val="tx1"/>
                </a:solidFill>
              </a:rPr>
              <a:t>Состоит из 45.152 записей ЭКГ более, чем 10.000 пациентов. 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ru-RU" dirty="0">
                <a:solidFill>
                  <a:schemeClr val="tx1"/>
                </a:solidFill>
              </a:rPr>
              <a:t>Версия </a:t>
            </a:r>
            <a:r>
              <a:rPr lang="ru-RU" dirty="0" err="1">
                <a:solidFill>
                  <a:schemeClr val="tx1"/>
                </a:solidFill>
              </a:rPr>
              <a:t>датасета</a:t>
            </a:r>
            <a:r>
              <a:rPr lang="ru-RU" dirty="0">
                <a:solidFill>
                  <a:schemeClr val="tx1"/>
                </a:solidFill>
              </a:rPr>
              <a:t> - 1.0.0.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</a:rPr>
              <a:t>Длина записей – 10 секунд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</a:rPr>
              <a:t>Частота дискретизации - 500 Гц.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</a:rPr>
              <a:t> Единица измерения – микровольт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r>
              <a:rPr lang="ru-RU" dirty="0">
                <a:solidFill>
                  <a:schemeClr val="tx1"/>
                </a:solidFill>
              </a:rPr>
              <a:t>Каждая запись представлена 2 файлами: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</a:rPr>
              <a:t>текстовый файл, содержащий информацию о конфигурации отведений, данные о пациенте, а также код</a:t>
            </a:r>
            <a:r>
              <a:rPr lang="en" dirty="0">
                <a:solidFill>
                  <a:schemeClr val="tx1"/>
                </a:solidFill>
              </a:rPr>
              <a:t>, </a:t>
            </a:r>
            <a:r>
              <a:rPr lang="ru-RU" dirty="0">
                <a:solidFill>
                  <a:schemeClr val="tx1"/>
                </a:solidFill>
              </a:rPr>
              <a:t>соответствующий диагнозу, поставленному врачом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</a:rPr>
              <a:t>Бинарный файл</a:t>
            </a:r>
            <a:r>
              <a:rPr lang="en" dirty="0">
                <a:solidFill>
                  <a:schemeClr val="tx1"/>
                </a:solidFill>
              </a:rPr>
              <a:t>, </a:t>
            </a:r>
            <a:r>
              <a:rPr lang="ru-RU" dirty="0">
                <a:solidFill>
                  <a:schemeClr val="tx1"/>
                </a:solidFill>
              </a:rPr>
              <a:t>содержащий оцифрованные данные ЭКГ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5FE4DD9E-D443-AF4F-A072-F5C4D494A05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Использованные данные</a:t>
            </a:r>
          </a:p>
        </p:txBody>
      </p:sp>
    </p:spTree>
    <p:extLst>
      <p:ext uri="{BB962C8B-B14F-4D97-AF65-F5344CB8AC3E}">
        <p14:creationId xmlns:p14="http://schemas.microsoft.com/office/powerpoint/2010/main" val="509685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DA33D5D5-13C7-8644-8CD8-A04CCCE7369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ОП Прикладная математика</a:t>
            </a:r>
          </a:p>
          <a:p>
            <a:r>
              <a:rPr lang="ru-RU" dirty="0"/>
              <a:t>и информатика</a:t>
            </a:r>
          </a:p>
          <a:p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8095CB-94DB-754D-A4ED-35EBDDB3F74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sz="1000" b="0" i="0" u="none" strike="noStrike" dirty="0">
                <a:effectLst/>
                <a:highlight>
                  <a:srgbClr val="FFFFFF"/>
                </a:highlight>
              </a:rPr>
              <a:t>Анализ </a:t>
            </a:r>
            <a:r>
              <a:rPr lang="ru-RU" sz="1000" b="0" i="0" u="none" strike="noStrike" dirty="0">
                <a:solidFill>
                  <a:schemeClr val="tx1"/>
                </a:solidFill>
                <a:effectLst/>
                <a:highlight>
                  <a:srgbClr val="FFFFFF"/>
                </a:highlight>
              </a:rPr>
              <a:t>ЭКГ на основе </a:t>
            </a:r>
            <a:r>
              <a:rPr lang="en" sz="1000" b="0" i="0" u="none" strike="noStrike" dirty="0">
                <a:effectLst/>
                <a:highlight>
                  <a:srgbClr val="FFFFFF"/>
                </a:highlight>
              </a:rPr>
              <a:t>M</a:t>
            </a:r>
            <a:r>
              <a:rPr lang="en-US" sz="1000" dirty="0">
                <a:highlight>
                  <a:srgbClr val="FFFFFF"/>
                </a:highlight>
              </a:rPr>
              <a:t>L</a:t>
            </a:r>
            <a:endParaRPr lang="ru-RU" dirty="0"/>
          </a:p>
          <a:p>
            <a:endParaRPr lang="ru-RU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DEBFC62C-9588-F544-918B-2104A12C9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898" y="1447790"/>
            <a:ext cx="10714699" cy="777025"/>
          </a:xfrm>
        </p:spPr>
        <p:txBody>
          <a:bodyPr>
            <a:normAutofit/>
          </a:bodyPr>
          <a:lstStyle/>
          <a:p>
            <a:r>
              <a:rPr lang="ru-RU" dirty="0">
                <a:ea typeface="Calibri" panose="020F0502020204030204" pitchFamily="34" charset="0"/>
              </a:rPr>
              <a:t>И</a:t>
            </a:r>
            <a:r>
              <a:rPr lang="ru-RU" dirty="0">
                <a:effectLst/>
                <a:ea typeface="Calibri" panose="020F0502020204030204" pitchFamily="34" charset="0"/>
              </a:rPr>
              <a:t>спользуемые в работе методы и алгоритмы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6622317-DCC7-F945-8031-3E7F389B987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ru-RU" dirty="0"/>
              <a:t>Для исследования в данной работе была избрана модель типа </a:t>
            </a:r>
            <a:r>
              <a:rPr lang="en-US" dirty="0"/>
              <a:t>LSTM</a:t>
            </a:r>
            <a:r>
              <a:rPr lang="ru-RU" dirty="0"/>
              <a:t>,</a:t>
            </a:r>
          </a:p>
          <a:p>
            <a:r>
              <a:rPr lang="ru-RU" dirty="0"/>
              <a:t>В совокупности с</a:t>
            </a:r>
            <a:r>
              <a:rPr lang="en-US" dirty="0"/>
              <a:t>:</a:t>
            </a:r>
            <a:endParaRPr lang="ru-RU" dirty="0"/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алгоритмом </a:t>
            </a:r>
            <a:r>
              <a:rPr lang="en-US" dirty="0"/>
              <a:t>Adam</a:t>
            </a:r>
            <a:r>
              <a:rPr lang="en-US" baseline="30000" dirty="0"/>
              <a:t>1</a:t>
            </a:r>
            <a:endParaRPr lang="ru-RU" dirty="0"/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методом инициализации весов модели – </a:t>
            </a:r>
            <a:r>
              <a:rPr lang="en" b="0" i="0" u="none" strike="noStrike" dirty="0">
                <a:solidFill>
                  <a:schemeClr val="tx1"/>
                </a:solidFill>
                <a:effectLst/>
              </a:rPr>
              <a:t>Xavier </a:t>
            </a:r>
            <a:r>
              <a:rPr lang="en" b="0" u="none" strike="noStrike" dirty="0">
                <a:solidFill>
                  <a:schemeClr val="tx1"/>
                </a:solidFill>
                <a:effectLst/>
              </a:rPr>
              <a:t>Initialization[</a:t>
            </a:r>
            <a:r>
              <a:rPr lang="en" b="0" u="none" strike="noStrike" dirty="0">
                <a:solidFill>
                  <a:schemeClr val="tx1"/>
                </a:solidFill>
                <a:effectLst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4</a:t>
            </a:r>
            <a:r>
              <a:rPr lang="en" b="0" u="none" strike="noStrike" dirty="0">
                <a:solidFill>
                  <a:schemeClr val="tx1"/>
                </a:solidFill>
                <a:effectLst/>
              </a:rPr>
              <a:t>]</a:t>
            </a:r>
            <a:r>
              <a:rPr lang="ru-RU" b="0" u="none" strike="noStrike" dirty="0">
                <a:solidFill>
                  <a:schemeClr val="tx1"/>
                </a:solidFill>
                <a:effectLst/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алгоритмами предобработки данных (</a:t>
            </a:r>
            <a:r>
              <a:rPr lang="en-US" dirty="0" err="1"/>
              <a:t>cut_n_fill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" dirty="0"/>
              <a:t>normalization</a:t>
            </a:r>
            <a:r>
              <a:rPr lang="ru-RU" dirty="0"/>
              <a:t>)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A25E05A5-31FE-6744-BC43-4BB36CF7471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5898" y="6040097"/>
            <a:ext cx="3934345" cy="553998"/>
          </a:xfrm>
        </p:spPr>
        <p:txBody>
          <a:bodyPr/>
          <a:lstStyle/>
          <a:p>
            <a:r>
              <a:rPr lang="en-US" dirty="0"/>
              <a:t>1 - </a:t>
            </a:r>
            <a:r>
              <a:rPr lang="ru-RU" dirty="0"/>
              <a:t>алгоритмом адаптации скорости обучения 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5FE4DD9E-D443-AF4F-A072-F5C4D494A05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>
                <a:ea typeface="Calibri" panose="020F0502020204030204" pitchFamily="34" charset="0"/>
              </a:rPr>
              <a:t>И</a:t>
            </a:r>
            <a:r>
              <a:rPr lang="ru-RU" dirty="0">
                <a:effectLst/>
                <a:ea typeface="Calibri" panose="020F0502020204030204" pitchFamily="34" charset="0"/>
              </a:rPr>
              <a:t>спользуемые в работе методы и алгоритмы</a:t>
            </a:r>
            <a:endParaRPr lang="ru-RU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67910BDD-AD24-EE45-9415-B950D66E295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273" t="11618" r="24920" b="1052"/>
          <a:stretch/>
        </p:blipFill>
        <p:spPr>
          <a:xfrm>
            <a:off x="7283573" y="1570054"/>
            <a:ext cx="3427059" cy="401858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7F7AB77-F97E-3A04-5385-7769E7B02685}"/>
              </a:ext>
            </a:extLst>
          </p:cNvPr>
          <p:cNvSpPr txBox="1"/>
          <p:nvPr/>
        </p:nvSpPr>
        <p:spPr>
          <a:xfrm>
            <a:off x="7455452" y="5710906"/>
            <a:ext cx="3083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1200" dirty="0">
                <a:latin typeface="HSE Sans" panose="02000000000000000000" pitchFamily="2" charset="0"/>
              </a:rPr>
              <a:t>Возможная функция потерь и направления её уменьшения</a:t>
            </a:r>
          </a:p>
        </p:txBody>
      </p:sp>
    </p:spTree>
    <p:extLst>
      <p:ext uri="{BB962C8B-B14F-4D97-AF65-F5344CB8AC3E}">
        <p14:creationId xmlns:p14="http://schemas.microsoft.com/office/powerpoint/2010/main" val="4116479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DA33D5D5-13C7-8644-8CD8-A04CCCE7369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ОП Прикладная математика</a:t>
            </a:r>
          </a:p>
          <a:p>
            <a:r>
              <a:rPr lang="ru-RU" dirty="0"/>
              <a:t>и информатика</a:t>
            </a:r>
          </a:p>
          <a:p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8095CB-94DB-754D-A4ED-35EBDDB3F74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sz="1000" b="0" i="0" u="none" strike="noStrike" dirty="0">
                <a:effectLst/>
                <a:highlight>
                  <a:srgbClr val="FFFFFF"/>
                </a:highlight>
              </a:rPr>
              <a:t>Анализ </a:t>
            </a:r>
            <a:r>
              <a:rPr lang="ru-RU" sz="1000" b="0" i="0" u="none" strike="noStrike" dirty="0">
                <a:solidFill>
                  <a:schemeClr val="tx1"/>
                </a:solidFill>
                <a:effectLst/>
                <a:highlight>
                  <a:srgbClr val="FFFFFF"/>
                </a:highlight>
              </a:rPr>
              <a:t>ЭКГ на основе </a:t>
            </a:r>
            <a:r>
              <a:rPr lang="en" sz="1000" b="0" i="0" u="none" strike="noStrike" dirty="0">
                <a:effectLst/>
                <a:highlight>
                  <a:srgbClr val="FFFFFF"/>
                </a:highlight>
              </a:rPr>
              <a:t>M</a:t>
            </a:r>
            <a:r>
              <a:rPr lang="en-US" sz="1000" dirty="0">
                <a:highlight>
                  <a:srgbClr val="FFFFFF"/>
                </a:highlight>
              </a:rPr>
              <a:t>L</a:t>
            </a:r>
            <a:endParaRPr lang="ru-RU" dirty="0"/>
          </a:p>
          <a:p>
            <a:endParaRPr lang="ru-RU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DEBFC62C-9588-F544-918B-2104A12C9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898" y="1447790"/>
            <a:ext cx="10714699" cy="777025"/>
          </a:xfrm>
        </p:spPr>
        <p:txBody>
          <a:bodyPr/>
          <a:lstStyle/>
          <a:p>
            <a:r>
              <a:rPr lang="ru-RU" sz="2400" dirty="0"/>
              <a:t>Алгоритм предобработки данных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6622317-DCC7-F945-8031-3E7F389B987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5900" y="2379663"/>
            <a:ext cx="4637741" cy="3357584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dirty="0"/>
              <a:t>Загрузка </a:t>
            </a:r>
            <a:r>
              <a:rPr lang="ru-RU" dirty="0" err="1"/>
              <a:t>датасета</a:t>
            </a:r>
            <a:r>
              <a:rPr lang="ru-RU" dirty="0"/>
              <a:t> и итерация по нему.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Применение функции обрезки и заполнения утрат </a:t>
            </a:r>
            <a:r>
              <a:rPr lang="en" dirty="0" err="1"/>
              <a:t>cut_n_fill</a:t>
            </a:r>
            <a:r>
              <a:rPr lang="en" dirty="0"/>
              <a:t>.</a:t>
            </a:r>
          </a:p>
          <a:p>
            <a:pPr marL="342900" indent="-342900">
              <a:buFont typeface="+mj-lt"/>
              <a:buAutoNum type="arabicPeriod" startAt="3"/>
            </a:pPr>
            <a:r>
              <a:rPr lang="ru-RU" dirty="0"/>
              <a:t>Нормализация данных.</a:t>
            </a:r>
          </a:p>
          <a:p>
            <a:pPr marL="342900" indent="-342900">
              <a:buFont typeface="+mj-lt"/>
              <a:buAutoNum type="arabicPeriod" startAt="3"/>
            </a:pPr>
            <a:r>
              <a:rPr lang="ru-RU" dirty="0"/>
              <a:t>При получении </a:t>
            </a:r>
            <a:r>
              <a:rPr lang="en-US" dirty="0"/>
              <a:t>”</a:t>
            </a:r>
            <a:r>
              <a:rPr lang="ru-RU" dirty="0"/>
              <a:t>излишне странной</a:t>
            </a:r>
            <a:r>
              <a:rPr lang="en-US" dirty="0"/>
              <a:t>”</a:t>
            </a:r>
            <a:r>
              <a:rPr lang="ru-RU" dirty="0"/>
              <a:t> записи из предыдущих 2 пунктов, запись удалялась из используемого </a:t>
            </a:r>
            <a:r>
              <a:rPr lang="ru-RU" dirty="0" err="1"/>
              <a:t>датасета</a:t>
            </a:r>
            <a:r>
              <a:rPr lang="ru-RU" dirty="0"/>
              <a:t>.</a:t>
            </a:r>
          </a:p>
          <a:p>
            <a:pPr marL="342900" indent="-342900">
              <a:buFont typeface="+mj-lt"/>
              <a:buAutoNum type="arabicPeriod" startAt="3"/>
            </a:pPr>
            <a:r>
              <a:rPr lang="ru-RU" dirty="0" err="1"/>
              <a:t>Расспределение</a:t>
            </a:r>
            <a:r>
              <a:rPr lang="ru-RU" dirty="0"/>
              <a:t> на тренировочную и </a:t>
            </a:r>
            <a:r>
              <a:rPr lang="ru-RU" dirty="0" err="1"/>
              <a:t>валидационую</a:t>
            </a:r>
            <a:r>
              <a:rPr lang="ru-RU" dirty="0"/>
              <a:t> часть и сохранение этих массивов данных.</a:t>
            </a:r>
          </a:p>
          <a:p>
            <a:pPr marL="342900" indent="-342900">
              <a:buFont typeface="+mj-lt"/>
              <a:buAutoNum type="arabicPeriod"/>
            </a:pPr>
            <a:endParaRPr lang="ru-RU" dirty="0"/>
          </a:p>
          <a:p>
            <a:r>
              <a:rPr lang="ru-RU" dirty="0"/>
              <a:t>На картинке изображен один канал данных, которые подаётся на вход функции предобработки.</a:t>
            </a:r>
            <a:endParaRPr lang="en" dirty="0"/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5FE4DD9E-D443-AF4F-A072-F5C4D494A05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>
                <a:ea typeface="Calibri" panose="020F0502020204030204" pitchFamily="34" charset="0"/>
              </a:rPr>
              <a:t>И</a:t>
            </a:r>
            <a:r>
              <a:rPr lang="ru-RU" dirty="0">
                <a:effectLst/>
                <a:ea typeface="Calibri" panose="020F0502020204030204" pitchFamily="34" charset="0"/>
              </a:rPr>
              <a:t>спользуемые в работе методы и алгоритмы</a:t>
            </a:r>
            <a:endParaRPr lang="ru-RU" dirty="0"/>
          </a:p>
          <a:p>
            <a:endParaRPr lang="ru-RU" dirty="0"/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D8E02A44-EDA0-9DB6-66E5-72B26D2B41C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87" t="4451" r="8621"/>
          <a:stretch/>
        </p:blipFill>
        <p:spPr>
          <a:xfrm>
            <a:off x="5583673" y="1807998"/>
            <a:ext cx="6022427" cy="3242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40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DA33D5D5-13C7-8644-8CD8-A04CCCE7369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ОП Прикладная математика</a:t>
            </a:r>
          </a:p>
          <a:p>
            <a:r>
              <a:rPr lang="ru-RU" dirty="0"/>
              <a:t>и информатика</a:t>
            </a:r>
          </a:p>
          <a:p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8095CB-94DB-754D-A4ED-35EBDDB3F74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sz="1000" b="0" i="0" u="none" strike="noStrike" dirty="0">
                <a:effectLst/>
                <a:highlight>
                  <a:srgbClr val="FFFFFF"/>
                </a:highlight>
              </a:rPr>
              <a:t>Анализ </a:t>
            </a:r>
            <a:r>
              <a:rPr lang="ru-RU" sz="1000" b="0" i="0" u="none" strike="noStrike" dirty="0">
                <a:solidFill>
                  <a:schemeClr val="tx1"/>
                </a:solidFill>
                <a:effectLst/>
                <a:highlight>
                  <a:srgbClr val="FFFFFF"/>
                </a:highlight>
              </a:rPr>
              <a:t>ЭКГ на основе </a:t>
            </a:r>
            <a:r>
              <a:rPr lang="en" sz="1000" b="0" i="0" u="none" strike="noStrike" dirty="0">
                <a:effectLst/>
                <a:highlight>
                  <a:srgbClr val="FFFFFF"/>
                </a:highlight>
              </a:rPr>
              <a:t>M</a:t>
            </a:r>
            <a:r>
              <a:rPr lang="en-US" sz="1000" dirty="0">
                <a:highlight>
                  <a:srgbClr val="FFFFFF"/>
                </a:highlight>
              </a:rPr>
              <a:t>L</a:t>
            </a:r>
            <a:endParaRPr lang="ru-RU" dirty="0"/>
          </a:p>
          <a:p>
            <a:endParaRPr lang="ru-RU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DEBFC62C-9588-F544-918B-2104A12C9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898" y="1447790"/>
            <a:ext cx="10714699" cy="777025"/>
          </a:xfrm>
        </p:spPr>
        <p:txBody>
          <a:bodyPr/>
          <a:lstStyle/>
          <a:p>
            <a:r>
              <a:rPr lang="ru-RU" dirty="0"/>
              <a:t>Функция </a:t>
            </a:r>
            <a:r>
              <a:rPr lang="en-US" dirty="0" err="1"/>
              <a:t>cut_n_fill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6622317-DCC7-F945-8031-3E7F389B987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5899" y="2379663"/>
            <a:ext cx="5489336" cy="2399371"/>
          </a:xfrm>
        </p:spPr>
        <p:txBody>
          <a:bodyPr>
            <a:normAutofit/>
          </a:bodyPr>
          <a:lstStyle/>
          <a:p>
            <a:r>
              <a:rPr lang="ru-RU" dirty="0"/>
              <a:t>Одна из ключевых частей функции </a:t>
            </a:r>
            <a:r>
              <a:rPr lang="en-US" dirty="0" err="1"/>
              <a:t>cut_n_fill</a:t>
            </a:r>
            <a:r>
              <a:rPr lang="ru-RU" dirty="0"/>
              <a:t> – обёртка для библиотечной функции </a:t>
            </a:r>
            <a:r>
              <a:rPr lang="en-US" dirty="0" err="1"/>
              <a:t>numpy.correlate</a:t>
            </a:r>
            <a:r>
              <a:rPr lang="ru-RU" baseline="-25000" dirty="0"/>
              <a:t>1</a:t>
            </a:r>
            <a:r>
              <a:rPr lang="en-US" dirty="0"/>
              <a:t>.</a:t>
            </a:r>
          </a:p>
          <a:p>
            <a:r>
              <a:rPr lang="ru-RU" dirty="0"/>
              <a:t>У библиотечной реализации существует недостаток, показанный на графике – нелинейность выходных данных даже для относительно простых входных сигналов.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A25E05A5-31FE-6744-BC43-4BB36CF7471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5898" y="6032281"/>
            <a:ext cx="3934345" cy="553998"/>
          </a:xfrm>
        </p:spPr>
        <p:txBody>
          <a:bodyPr/>
          <a:lstStyle/>
          <a:p>
            <a:r>
              <a:rPr lang="ru-RU" dirty="0"/>
              <a:t>1 – функция корреляция двух последовательностей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5FE4DD9E-D443-AF4F-A072-F5C4D494A05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>
                <a:ea typeface="Calibri" panose="020F0502020204030204" pitchFamily="34" charset="0"/>
              </a:rPr>
              <a:t>И</a:t>
            </a:r>
            <a:r>
              <a:rPr lang="ru-RU" dirty="0">
                <a:effectLst/>
                <a:ea typeface="Calibri" panose="020F0502020204030204" pitchFamily="34" charset="0"/>
              </a:rPr>
              <a:t>спользуемые в работе методы и алгоритмы</a:t>
            </a:r>
            <a:endParaRPr lang="ru-RU" dirty="0"/>
          </a:p>
          <a:p>
            <a:endParaRPr lang="ru-RU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2C83104-EFD5-47AA-1329-C284A77E25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97723"/>
            <a:ext cx="5489336" cy="3363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977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Пользовательские 1">
      <a:dk1>
        <a:srgbClr val="0F2C68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1000" dirty="0">
            <a:latin typeface="HSE Sans" panose="02000000000000000000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2A9C74E6E830D74E9B0FDDB4017A5417" ma:contentTypeVersion="13" ma:contentTypeDescription="Создание документа." ma:contentTypeScope="" ma:versionID="d4e423622451d608a8a05f4da7a1e1a2">
  <xsd:schema xmlns:xsd="http://www.w3.org/2001/XMLSchema" xmlns:xs="http://www.w3.org/2001/XMLSchema" xmlns:p="http://schemas.microsoft.com/office/2006/metadata/properties" xmlns:ns2="9875bd71-cde8-496c-a136-433f55d5e6d0" xmlns:ns3="e96afe77-3acb-4328-97fc-408e1bde3ecd" targetNamespace="http://schemas.microsoft.com/office/2006/metadata/properties" ma:root="true" ma:fieldsID="4831203c63c08b9f52ea6d3ee0d7a96e" ns2:_="" ns3:_="">
    <xsd:import namespace="9875bd71-cde8-496c-a136-433f55d5e6d0"/>
    <xsd:import namespace="e96afe77-3acb-4328-97fc-408e1bde3ec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ServiceLocation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75bd71-cde8-496c-a136-433f55d5e6d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6afe77-3acb-4328-97fc-408e1bde3ecd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Общий доступ с использованием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Совместно с подробностями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34386AA-1848-4C75-B336-1053927CB0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D4651DD-DCCC-4759-B2F6-7F520BDCC2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875bd71-cde8-496c-a136-433f55d5e6d0"/>
    <ds:schemaRef ds:uri="e96afe77-3acb-4328-97fc-408e1bde3ec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33DAF31-D8A6-49A0-9A5D-8B2EA5B1C511}">
  <ds:schemaRefs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purl.org/dc/dcmitype/"/>
    <ds:schemaRef ds:uri="e96afe77-3acb-4328-97fc-408e1bde3ecd"/>
    <ds:schemaRef ds:uri="http://schemas.microsoft.com/office/2006/metadata/properties"/>
    <ds:schemaRef ds:uri="http://purl.org/dc/terms/"/>
    <ds:schemaRef ds:uri="http://www.w3.org/XML/1998/namespace"/>
    <ds:schemaRef ds:uri="http://schemas.openxmlformats.org/package/2006/metadata/core-properties"/>
    <ds:schemaRef ds:uri="9875bd71-cde8-496c-a136-433f55d5e6d0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7688</TotalTime>
  <Words>2649</Words>
  <Application>Microsoft Macintosh PowerPoint</Application>
  <PresentationFormat>Широкоэкранный</PresentationFormat>
  <Paragraphs>309</Paragraphs>
  <Slides>18</Slides>
  <Notes>16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4" baseType="lpstr">
      <vt:lpstr>Helvetica Neue</vt:lpstr>
      <vt:lpstr>Calibri Light</vt:lpstr>
      <vt:lpstr>Arial</vt:lpstr>
      <vt:lpstr>HSE Sans</vt:lpstr>
      <vt:lpstr>Calibri</vt:lpstr>
      <vt:lpstr>Office Theme</vt:lpstr>
      <vt:lpstr>Анализ ЭКГ на основе ML ECG Analysis on the ML Algorithms</vt:lpstr>
      <vt:lpstr>Описание предметной области</vt:lpstr>
      <vt:lpstr>Актуальность работы</vt:lpstr>
      <vt:lpstr>Цель и задачи работы</vt:lpstr>
      <vt:lpstr>Анализ существующих решений</vt:lpstr>
      <vt:lpstr>Используемые данные</vt:lpstr>
      <vt:lpstr>Используемые в работе методы и алгоритмы</vt:lpstr>
      <vt:lpstr>Алгоритм предобработки данных</vt:lpstr>
      <vt:lpstr>Функция cut_n_fill</vt:lpstr>
      <vt:lpstr>Функция cut_n_fill</vt:lpstr>
      <vt:lpstr>Функция cut_n_fill</vt:lpstr>
      <vt:lpstr>Модель LSTM</vt:lpstr>
      <vt:lpstr>Результат</vt:lpstr>
      <vt:lpstr>Выводы</vt:lpstr>
      <vt:lpstr>Перспективы дальнейшей разработки</vt:lpstr>
      <vt:lpstr>Список источников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Кутьков Юрий Юрьевич</dc:creator>
  <cp:lastModifiedBy>Вася Пупкин</cp:lastModifiedBy>
  <cp:revision>17</cp:revision>
  <cp:lastPrinted>2021-11-11T13:08:42Z</cp:lastPrinted>
  <dcterms:created xsi:type="dcterms:W3CDTF">2021-11-11T08:52:47Z</dcterms:created>
  <dcterms:modified xsi:type="dcterms:W3CDTF">2024-05-17T16:31:22Z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0x0101002A9C74E6E830D74E9B0FDDB4017A5417</vt:lpwstr>
  </property>
</Properties>
</file>