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70" r:id="rId8"/>
    <p:sldId id="278" r:id="rId9"/>
    <p:sldId id="264" r:id="rId10"/>
    <p:sldId id="266" r:id="rId11"/>
    <p:sldId id="283" r:id="rId12"/>
    <p:sldId id="284" r:id="rId13"/>
    <p:sldId id="285" r:id="rId14"/>
    <p:sldId id="263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-610" y="-82"/>
      </p:cViewPr>
      <p:guideLst>
        <p:guide orient="horz" pos="21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microsoft.com/office/2007/relationships/hdphoto" Target="../media/image5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-17669" y="-26504"/>
            <a:ext cx="12209669" cy="6897754"/>
            <a:chOff x="-17669" y="-26504"/>
            <a:chExt cx="12209669" cy="689775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email"/>
            <a:srcRect t="-386" b="-1"/>
            <a:stretch>
              <a:fillRect/>
            </a:stretch>
          </p:blipFill>
          <p:spPr>
            <a:xfrm>
              <a:off x="-17669" y="-26504"/>
              <a:ext cx="12209669" cy="68845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email"/>
            <a:srcRect b="-703"/>
            <a:stretch>
              <a:fillRect/>
            </a:stretch>
          </p:blipFill>
          <p:spPr>
            <a:xfrm rot="10800000">
              <a:off x="-1" y="-13253"/>
              <a:ext cx="5989984" cy="687125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-17669" y="0"/>
              <a:ext cx="12209669" cy="6871250"/>
            </a:xfrm>
            <a:prstGeom prst="rect">
              <a:avLst/>
            </a:prstGeom>
            <a:solidFill>
              <a:srgbClr val="1A67A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3801441" y="1416845"/>
              <a:ext cx="4351959" cy="4108554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3198495" y="3477830"/>
              <a:ext cx="1162963" cy="1900516"/>
            </a:xfrm>
            <a:custGeom>
              <a:avLst/>
              <a:gdLst>
                <a:gd name="connsiteX0" fmla="*/ 2082 w 1161136"/>
                <a:gd name="connsiteY0" fmla="*/ 0 h 1735954"/>
                <a:gd name="connsiteX1" fmla="*/ 212502 w 1161136"/>
                <a:gd name="connsiteY1" fmla="*/ 0 h 1735954"/>
                <a:gd name="connsiteX2" fmla="*/ 210423 w 1161136"/>
                <a:gd name="connsiteY2" fmla="*/ 41759 h 1735954"/>
                <a:gd name="connsiteX3" fmla="*/ 1068588 w 1161136"/>
                <a:gd name="connsiteY3" fmla="*/ 1678924 h 1735954"/>
                <a:gd name="connsiteX4" fmla="*/ 1161136 w 1161136"/>
                <a:gd name="connsiteY4" fmla="*/ 1735954 h 1735954"/>
                <a:gd name="connsiteX5" fmla="*/ 795874 w 1161136"/>
                <a:gd name="connsiteY5" fmla="*/ 1735954 h 1735954"/>
                <a:gd name="connsiteX6" fmla="*/ 784897 w 1161136"/>
                <a:gd name="connsiteY6" fmla="*/ 1727639 h 1735954"/>
                <a:gd name="connsiteX7" fmla="*/ 0 w 1161136"/>
                <a:gd name="connsiteY7" fmla="*/ 41759 h 17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136" h="1735954">
                  <a:moveTo>
                    <a:pt x="2082" y="0"/>
                  </a:moveTo>
                  <a:lnTo>
                    <a:pt x="212502" y="0"/>
                  </a:lnTo>
                  <a:lnTo>
                    <a:pt x="210423" y="41759"/>
                  </a:lnTo>
                  <a:cubicBezTo>
                    <a:pt x="210423" y="723262"/>
                    <a:pt x="550833" y="1324118"/>
                    <a:pt x="1068588" y="1678924"/>
                  </a:cubicBezTo>
                  <a:lnTo>
                    <a:pt x="1161136" y="1735954"/>
                  </a:lnTo>
                  <a:lnTo>
                    <a:pt x="795874" y="1735954"/>
                  </a:lnTo>
                  <a:lnTo>
                    <a:pt x="784897" y="1727639"/>
                  </a:lnTo>
                  <a:cubicBezTo>
                    <a:pt x="305541" y="1326919"/>
                    <a:pt x="0" y="720482"/>
                    <a:pt x="0" y="417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 flipH="1">
              <a:off x="7609660" y="3500001"/>
              <a:ext cx="1162405" cy="190560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6297" t="22727" r="28803" b="23485"/>
            <a:stretch>
              <a:fillRect/>
            </a:stretch>
          </p:blipFill>
          <p:spPr>
            <a:xfrm>
              <a:off x="3060700" y="1282700"/>
              <a:ext cx="5384800" cy="45085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6800" y="1018800"/>
            <a:ext cx="5018400" cy="4464000"/>
          </a:xfrm>
        </p:spPr>
        <p:txBody>
          <a:bodyPr anchor="b">
            <a:prstTxWarp prst="textArchUp">
              <a:avLst>
                <a:gd name="adj" fmla="val 11017504"/>
              </a:avLst>
            </a:prstTxWarp>
          </a:bodyPr>
          <a:lstStyle>
            <a:lvl1pPr algn="ctr">
              <a:defRPr sz="4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56800" y="4791600"/>
            <a:ext cx="3168000" cy="1090800"/>
          </a:xfrm>
        </p:spPr>
        <p:txBody>
          <a:bodyPr anchor="ctr" anchorCtr="0">
            <a:prstTxWarp prst="textArchDown">
              <a:avLst/>
            </a:prstTxWarp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179167"/>
            <a:ext cx="11037878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/>
            </a:lvl3pPr>
            <a:lvl4pPr marL="1080135">
              <a:spcBef>
                <a:spcPts val="300"/>
              </a:spcBef>
              <a:spcAft>
                <a:spcPts val="300"/>
              </a:spcAft>
              <a:defRPr/>
            </a:lvl4pPr>
            <a:lvl5pPr marL="1440180">
              <a:spcBef>
                <a:spcPts val="300"/>
              </a:spcBef>
              <a:spcAft>
                <a:spcPts val="300"/>
              </a:spcAft>
              <a:defRPr/>
            </a:lvl5pPr>
            <a:lvl6pPr marL="1800225"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MH_Others_1"/>
          <p:cNvSpPr/>
          <p:nvPr userDrawn="1">
            <p:custDataLst>
              <p:tags r:id="rId4"/>
            </p:custDataLst>
          </p:nvPr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endParaRPr lang="zh-CN" altLang="en-US" sz="6000" spc="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MH_Number"/>
          <p:cNvSpPr/>
          <p:nvPr userDrawn="1">
            <p:custDataLst>
              <p:tags r:id="rId5"/>
            </p:custDataLst>
          </p:nvPr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lstStyle/>
          <a:p>
            <a:pPr algn="ctr"/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53615" y="170642"/>
            <a:ext cx="11330345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45941" y="1098829"/>
            <a:ext cx="5080000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249895" y="1098829"/>
            <a:ext cx="5094116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9490" y="1014056"/>
            <a:ext cx="11253019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971" y="2578608"/>
            <a:ext cx="5157787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3971" y="3224402"/>
            <a:ext cx="5157787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382" y="2578608"/>
            <a:ext cx="5183188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6382" y="3224402"/>
            <a:ext cx="5183188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10" name="任意多边形 9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 userDrawn="1">
              <p:custDataLst>
                <p:tags r:id="rId5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任意多边形 11"/>
            <p:cNvSpPr/>
            <p:nvPr userDrawn="1">
              <p:custDataLst>
                <p:tags r:id="rId6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任意多边形 12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259600" y="4089600"/>
            <a:ext cx="1818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875133" y="1152939"/>
            <a:ext cx="4284380" cy="1050233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354487" y="114113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75133" y="2203172"/>
            <a:ext cx="428437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654202"/>
            <a:ext cx="11400508" cy="5706351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 hasCustomPrompt="1"/>
          </p:nvPr>
        </p:nvSpPr>
        <p:spPr>
          <a:xfrm>
            <a:off x="10487891" y="896407"/>
            <a:ext cx="1003708" cy="5286095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06582" y="896407"/>
            <a:ext cx="9573491" cy="5286095"/>
          </a:xfrm>
        </p:spPr>
        <p:txBody>
          <a:bodyPr vert="eaVert"/>
          <a:lstStyle>
            <a:lvl2pPr marL="0" marR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microsoft.com/office/2007/relationships/hdphoto" Target="../media/image7.wdp"/><Relationship Id="rId12" Type="http://schemas.openxmlformats.org/officeDocument/2006/relationships/image" Target="../media/image6.png"/><Relationship Id="rId11" Type="http://schemas.openxmlformats.org/officeDocument/2006/relationships/image" Target="../media/image9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5112" y="996999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575973"/>
            <a:ext cx="41148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66750" y="1024710"/>
            <a:ext cx="10858500" cy="508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5600" indent="-285750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SzPct val="70000"/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幼圆" panose="02010509060101010101" pitchFamily="49" charset="-122"/>
          <a:ea typeface="黑体" panose="02010609060101010101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tags" Target="../tags/tag10.xml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豆瓣数据管理 第六组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da-DK" sz="2400" dirty="0" smtClean="0">
                <a:latin typeface="+mn-lt"/>
                <a:ea typeface="+mn-ea"/>
              </a:rPr>
              <a:t>全体成员</a:t>
            </a:r>
            <a:endParaRPr lang="zh-CN" altLang="da-DK" sz="2400" dirty="0" smtClean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各主要功能截图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樊午龙：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0295" y="1457960"/>
            <a:ext cx="5176520" cy="1855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30" y="4070985"/>
            <a:ext cx="5175885" cy="1783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965" y="2556510"/>
            <a:ext cx="3888740" cy="25387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各主要功能截图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郝子成：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730" y="1185545"/>
            <a:ext cx="5610225" cy="2623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10" y="1461770"/>
            <a:ext cx="1545590" cy="4529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155" y="4007485"/>
            <a:ext cx="2354580" cy="2221865"/>
          </a:xfrm>
          <a:prstGeom prst="rect">
            <a:avLst/>
          </a:prstGeom>
        </p:spPr>
      </p:pic>
      <p:pic>
        <p:nvPicPr>
          <p:cNvPr id="15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810" y="4300220"/>
            <a:ext cx="4455160" cy="163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/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谢谢观看</a:t>
            </a:r>
            <a:endParaRPr lang="zh-CN" altLang="en-US" sz="4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/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607" y="566029"/>
            <a:ext cx="11037878" cy="699594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 smtClean="0">
                <a:solidFill>
                  <a:srgbClr val="FF0000"/>
                </a:solidFill>
              </a:rPr>
              <a:t>  目录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u"/>
            </a:pPr>
            <a:r>
              <a:rPr lang="zh-CN" altLang="en-US" sz="4400" dirty="0" smtClean="0"/>
              <a:t>成员介绍及分工说明</a:t>
            </a:r>
            <a:endParaRPr lang="en-US" altLang="zh-CN" sz="4400" dirty="0" smtClean="0"/>
          </a:p>
          <a:p>
            <a:pPr algn="l">
              <a:buFont typeface="Wingdings" panose="05000000000000000000" pitchFamily="2" charset="2"/>
              <a:buChar char="u"/>
            </a:pPr>
            <a:r>
              <a:rPr lang="zh-CN" sz="4400" dirty="0" smtClean="0"/>
              <a:t>数据爬虫条目数汇总</a:t>
            </a:r>
            <a:endParaRPr lang="zh-CN" sz="4400" dirty="0" smtClean="0"/>
          </a:p>
          <a:p>
            <a:pPr algn="l">
              <a:buFont typeface="Wingdings" panose="05000000000000000000" pitchFamily="2" charset="2"/>
              <a:buChar char="u"/>
            </a:pPr>
            <a:r>
              <a:rPr lang="zh-CN" sz="4400" dirty="0" smtClean="0"/>
              <a:t>所用技术列表及介绍</a:t>
            </a:r>
            <a:endParaRPr lang="zh-CN" sz="4400" dirty="0" smtClean="0"/>
          </a:p>
          <a:p>
            <a:pPr algn="l">
              <a:buFont typeface="Wingdings" panose="05000000000000000000" pitchFamily="2" charset="2"/>
              <a:buChar char="u"/>
            </a:pPr>
            <a:r>
              <a:rPr lang="zh-CN" altLang="en-US" sz="4400" dirty="0"/>
              <a:t>各主要功能截图</a:t>
            </a:r>
            <a:endParaRPr lang="zh-CN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/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    成员介绍及分工说明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组长：孔维一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组员：史芯源 樊午龙 郝子成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分工：图书模块</a:t>
            </a:r>
            <a:r>
              <a:rPr lang="en-US" altLang="zh-CN" dirty="0"/>
              <a:t>——</a:t>
            </a:r>
            <a:r>
              <a:rPr lang="zh-CN" altLang="en-US" dirty="0"/>
              <a:t>孔维一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音乐模块</a:t>
            </a:r>
            <a:r>
              <a:rPr lang="en-US" altLang="zh-CN" dirty="0"/>
              <a:t>——</a:t>
            </a:r>
            <a:r>
              <a:rPr lang="zh-CN" altLang="en-US" dirty="0"/>
              <a:t>樊午龙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电视剧模块</a:t>
            </a:r>
            <a:r>
              <a:rPr lang="en-US" altLang="zh-CN" dirty="0"/>
              <a:t>——</a:t>
            </a:r>
            <a:r>
              <a:rPr lang="zh-CN" altLang="en-US" dirty="0"/>
              <a:t>史芯源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电影模块</a:t>
            </a:r>
            <a:r>
              <a:rPr lang="en-US" altLang="zh-CN" dirty="0"/>
              <a:t>——</a:t>
            </a:r>
            <a:r>
              <a:rPr lang="zh-CN" altLang="en-US" dirty="0"/>
              <a:t>郝子成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用户及登录模块</a:t>
            </a:r>
            <a:r>
              <a:rPr lang="en-US" altLang="zh-CN" dirty="0"/>
              <a:t>——</a:t>
            </a:r>
            <a:r>
              <a:rPr lang="zh-CN" altLang="en-US" dirty="0"/>
              <a:t>主要为孔维一负责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zh-CN" altLang="en-US" dirty="0"/>
              <a:t>其余人负责页面编写修订等内容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数据爬虫条目数汇总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024890"/>
            <a:ext cx="10858500" cy="5566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图书，共</a:t>
            </a:r>
            <a:r>
              <a:rPr lang="en-US" altLang="zh-CN" dirty="0"/>
              <a:t>8124</a:t>
            </a:r>
            <a:r>
              <a:rPr lang="zh-CN" altLang="en-US" dirty="0"/>
              <a:t>本图书信息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共</a:t>
            </a:r>
            <a:r>
              <a:rPr lang="en-US" altLang="zh-CN" dirty="0"/>
              <a:t>31572</a:t>
            </a:r>
            <a:r>
              <a:rPr lang="zh-CN" altLang="en-US" dirty="0"/>
              <a:t>条评论信息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音乐，共</a:t>
            </a:r>
            <a:r>
              <a:rPr lang="en-US" altLang="zh-CN" dirty="0"/>
              <a:t>1251</a:t>
            </a:r>
            <a:r>
              <a:rPr lang="zh-CN" altLang="en-US" dirty="0"/>
              <a:t>首音乐信息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共</a:t>
            </a:r>
            <a:r>
              <a:rPr lang="en-US" altLang="zh-CN" dirty="0"/>
              <a:t>5905</a:t>
            </a:r>
            <a:r>
              <a:rPr lang="zh-CN" altLang="en-US" dirty="0"/>
              <a:t>条评论信息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40" y="1843405"/>
            <a:ext cx="5225415" cy="505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20" y="2569845"/>
            <a:ext cx="5225415" cy="760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740" y="4397375"/>
            <a:ext cx="5217795" cy="614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740" y="5168265"/>
            <a:ext cx="5226050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数据爬虫条目数汇总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024890"/>
            <a:ext cx="10858500" cy="5566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电视剧，共</a:t>
            </a:r>
            <a:r>
              <a:rPr lang="en-US" altLang="zh-CN" dirty="0"/>
              <a:t>4948</a:t>
            </a:r>
            <a:r>
              <a:rPr lang="zh-CN" altLang="en-US" dirty="0"/>
              <a:t>部电视剧信息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（包括评论在内）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电影，共</a:t>
            </a:r>
            <a:r>
              <a:rPr lang="en-US" altLang="zh-CN" dirty="0"/>
              <a:t>3411</a:t>
            </a:r>
            <a:r>
              <a:rPr lang="zh-CN" altLang="en-US" dirty="0"/>
              <a:t>部电影</a:t>
            </a:r>
            <a:r>
              <a:rPr lang="zh-CN" altLang="en-US" dirty="0"/>
              <a:t>信息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共</a:t>
            </a:r>
            <a:r>
              <a:rPr lang="en-US" altLang="zh-CN" dirty="0"/>
              <a:t>7334</a:t>
            </a:r>
            <a:r>
              <a:rPr lang="zh-CN" altLang="en-US" dirty="0"/>
              <a:t>条评论信息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40" y="4231640"/>
            <a:ext cx="5217160" cy="7804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0" y="5131435"/>
            <a:ext cx="5217160" cy="9671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740" y="1959610"/>
            <a:ext cx="5216525" cy="1403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数据爬虫条目数汇总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024890"/>
            <a:ext cx="10858500" cy="5566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此外，还爬取了</a:t>
            </a:r>
            <a:r>
              <a:rPr lang="en-US" altLang="zh-CN" dirty="0"/>
              <a:t>10855</a:t>
            </a:r>
            <a:r>
              <a:rPr lang="zh-CN" altLang="en-US" dirty="0"/>
              <a:t>条豆瓣用户信息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8345" y="4348480"/>
            <a:ext cx="10515600" cy="158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dirty="0" smtClean="0">
                <a:sym typeface="+mn-ea"/>
              </a:rPr>
              <a:t>所用技术列表及介绍</a:t>
            </a:r>
            <a:endParaRPr lang="zh-CN" altLang="en-US"/>
          </a:p>
        </p:txBody>
      </p:sp>
      <p:graphicFrame>
        <p:nvGraphicFramePr>
          <p:cNvPr id="7" name="内容占位符 6"/>
          <p:cNvGraphicFramePr/>
          <p:nvPr>
            <p:ph idx="1"/>
          </p:nvPr>
        </p:nvGraphicFramePr>
        <p:xfrm>
          <a:off x="666750" y="1024890"/>
          <a:ext cx="10858500" cy="4361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714625"/>
                <a:gridCol w="2714625"/>
                <a:gridCol w="2714625"/>
              </a:tblGrid>
              <a:tr h="4361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爬虫技术：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r>
                        <a:rPr lang="en-US" altLang="zh-CN" sz="1800"/>
                        <a:t>Python Scrapy</a:t>
                      </a:r>
                      <a:r>
                        <a:rPr lang="zh-CN" altLang="en-US" sz="1800"/>
                        <a:t>框架</a:t>
                      </a:r>
                      <a:endParaRPr lang="zh-CN" altLang="en-US" sz="1800"/>
                    </a:p>
                    <a:p>
                      <a:pPr algn="l">
                        <a:buNone/>
                      </a:pPr>
                      <a:r>
                        <a:rPr lang="en-US" altLang="zh-CN" sz="1800"/>
                        <a:t>PS</a:t>
                      </a:r>
                      <a:r>
                        <a:rPr lang="zh-CN" altLang="en-US" sz="1800"/>
                        <a:t>：史芯源使用的为BeautifulSoup爬虫技术</a:t>
                      </a:r>
                      <a:endParaRPr lang="zh-CN" altLang="en-US" sz="1800"/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  <a:p>
                      <a:pPr algn="l">
                        <a:buNone/>
                      </a:pPr>
                      <a:r>
                        <a:rPr lang="zh-CN" altLang="en-US" sz="1800"/>
                        <a:t>该技术用于四个模块豆瓣信息的爬取。</a:t>
                      </a:r>
                      <a:endParaRPr lang="zh-CN" altLang="en-US" sz="1800"/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服务器端开发框架：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r>
                        <a:rPr lang="en-US" altLang="zh-CN" sz="1800"/>
                        <a:t>SSM</a:t>
                      </a:r>
                      <a:r>
                        <a:rPr sz="1800"/>
                        <a:t>（Spring + SpringMVC + MyBatis）</a:t>
                      </a:r>
                      <a:endParaRPr sz="1800"/>
                    </a:p>
                    <a:p>
                      <a:pPr algn="l">
                        <a:buNone/>
                      </a:pPr>
                      <a:endParaRPr sz="1800"/>
                    </a:p>
                    <a:p>
                      <a:pPr algn="l">
                        <a:buNone/>
                      </a:pPr>
                      <a:endParaRPr sz="1800"/>
                    </a:p>
                    <a:p>
                      <a:pPr algn="l">
                        <a:buNone/>
                      </a:pPr>
                      <a:endParaRPr sz="1800"/>
                    </a:p>
                    <a:p>
                      <a:pPr algn="l">
                        <a:buNone/>
                      </a:pPr>
                      <a:r>
                        <a:rPr lang="zh-CN" altLang="en-US" sz="1800"/>
                        <a:t>该技术在</a:t>
                      </a:r>
                      <a:r>
                        <a:rPr lang="en-US" altLang="zh-CN" sz="1800"/>
                        <a:t>IDEA</a:t>
                      </a:r>
                      <a:r>
                        <a:rPr lang="zh-CN" altLang="en-US" sz="1800"/>
                        <a:t>上实现，由于纯</a:t>
                      </a:r>
                      <a:r>
                        <a:rPr lang="en-US" altLang="zh-CN" sz="1800"/>
                        <a:t>html</a:t>
                      </a:r>
                      <a:r>
                        <a:rPr lang="zh-CN" altLang="en-US" sz="1800"/>
                        <a:t>页面与</a:t>
                      </a:r>
                      <a:r>
                        <a:rPr lang="en-US" altLang="zh-CN" sz="1800"/>
                        <a:t>javascript</a:t>
                      </a:r>
                      <a:r>
                        <a:rPr lang="zh-CN" altLang="en-US" sz="1800"/>
                        <a:t>无法与数据库产生交互，需要用这些技术让前端与服务器端产生交互。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前端开发技术：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r>
                        <a:rPr lang="zh-CN" altLang="en-US" sz="1800"/>
                        <a:t>jQuery + LayUI + eCharts</a:t>
                      </a:r>
                      <a:endParaRPr lang="zh-CN" altLang="en-US" sz="1800"/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  <a:p>
                      <a:pPr algn="l">
                        <a:buNone/>
                      </a:pPr>
                      <a:r>
                        <a:rPr lang="zh-CN" altLang="en-US" sz="1800"/>
                        <a:t>该技术用于前端页面的布局，</a:t>
                      </a:r>
                      <a:r>
                        <a:rPr lang="en-US" altLang="zh-CN" sz="1800"/>
                        <a:t>LayUI</a:t>
                      </a:r>
                      <a:r>
                        <a:rPr lang="zh-CN" altLang="en-US" sz="1800"/>
                        <a:t>用于让</a:t>
                      </a:r>
                      <a:r>
                        <a:rPr lang="en-US" altLang="zh-CN" sz="1800"/>
                        <a:t>html</a:t>
                      </a:r>
                      <a:r>
                        <a:rPr lang="zh-CN" altLang="en-US" sz="1800"/>
                        <a:t>页面美观、简洁，</a:t>
                      </a:r>
                      <a:r>
                        <a:rPr lang="en-US" altLang="zh-CN" sz="1800"/>
                        <a:t>eCharts</a:t>
                      </a:r>
                      <a:r>
                        <a:rPr lang="zh-CN" altLang="en-US" sz="1800"/>
                        <a:t>将数据库中爬来的数据进行图表等可视化展示。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数据库技术：</a:t>
                      </a: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en-US" altLang="zh-CN" sz="2400"/>
                        <a:t>MySQL</a:t>
                      </a:r>
                      <a:r>
                        <a:rPr lang="zh-CN" altLang="en-US" sz="2400"/>
                        <a:t>（</a:t>
                      </a:r>
                      <a:r>
                        <a:rPr lang="en-US" altLang="zh-CN" sz="2400"/>
                        <a:t>Mariadb)</a:t>
                      </a:r>
                      <a:endParaRPr lang="en-US" altLang="zh-CN" sz="2400"/>
                    </a:p>
                    <a:p>
                      <a:pPr algn="ctr">
                        <a:buNone/>
                      </a:pPr>
                      <a:endParaRPr lang="en-US" altLang="zh-CN" sz="2400"/>
                    </a:p>
                    <a:p>
                      <a:pPr algn="ctr">
                        <a:buNone/>
                      </a:pPr>
                      <a:endParaRPr lang="en-US" altLang="zh-CN" sz="2400"/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  <a:p>
                      <a:pPr algn="l">
                        <a:buNone/>
                      </a:pPr>
                      <a:r>
                        <a:rPr lang="zh-CN" altLang="en-US" sz="1800"/>
                        <a:t>此次是在远程服务器上部署数据库而非本地，本地下载安装数据库管理工具即可。</a:t>
                      </a:r>
                      <a:endParaRPr lang="zh-CN" alt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各主要功能截图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孔维一：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4460" y="1195070"/>
            <a:ext cx="3141345" cy="233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20" y="1538605"/>
            <a:ext cx="5069205" cy="1470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85" y="3789680"/>
            <a:ext cx="5070475" cy="21196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460" y="3789045"/>
            <a:ext cx="3141345" cy="2764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各主要功能截图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史芯源：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25" y="1464945"/>
            <a:ext cx="4589145" cy="2115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5" y="3779520"/>
            <a:ext cx="4772660" cy="2579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165" y="2795905"/>
            <a:ext cx="3826510" cy="1838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923180313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KSO_WM_UNIT_PLACING_PICTURE_USER_VIEWPORT" val="{&quot;height&quot;:2496,&quot;width&quot;:16560}"/>
</p:tagLst>
</file>

<file path=ppt/tags/tag11.xml><?xml version="1.0" encoding="utf-8"?>
<p:tagLst xmlns:p="http://schemas.openxmlformats.org/presentationml/2006/main">
  <p:tag name="KSO_WM_UNIT_PLACING_PICTURE_USER_VIEWPORT" val="{&quot;height&quot;:6204,&quot;width&quot;:8340}"/>
</p:tagLst>
</file>

<file path=ppt/tags/tag2.xml><?xml version="1.0" encoding="utf-8"?>
<p:tagLst xmlns:p="http://schemas.openxmlformats.org/presentationml/2006/main">
  <p:tag name="MH" val="20150923180313"/>
  <p:tag name="MH_LIBRARY" val="CONTENTS"/>
  <p:tag name="MH_TYPE" val="NUMBER"/>
  <p:tag name="ID" val="547126"/>
  <p:tag name="MH_ORDER" val="NUMBER"/>
</p:tagLst>
</file>

<file path=ppt/tags/tag3.xml><?xml version="1.0" encoding="utf-8"?>
<p:tagLst xmlns:p="http://schemas.openxmlformats.org/presentationml/2006/main">
  <p:tag name="MH" val="20151014092127"/>
  <p:tag name="MH_LIBRARY" val="GRAPHIC"/>
  <p:tag name="MH_ORDER" val="Freeform 36"/>
</p:tagLst>
</file>

<file path=ppt/tags/tag4.xml><?xml version="1.0" encoding="utf-8"?>
<p:tagLst xmlns:p="http://schemas.openxmlformats.org/presentationml/2006/main">
  <p:tag name="MH" val="20151014092127"/>
  <p:tag name="MH_LIBRARY" val="GRAPHIC"/>
  <p:tag name="MH_ORDER" val="Freeform 34"/>
</p:tagLst>
</file>

<file path=ppt/tags/tag5.xml><?xml version="1.0" encoding="utf-8"?>
<p:tagLst xmlns:p="http://schemas.openxmlformats.org/presentationml/2006/main">
  <p:tag name="MH" val="20151014092127"/>
  <p:tag name="MH_LIBRARY" val="GRAPHIC"/>
  <p:tag name="MH_ORDER" val="Freeform 35"/>
</p:tagLst>
</file>

<file path=ppt/tags/tag6.xml><?xml version="1.0" encoding="utf-8"?>
<p:tagLst xmlns:p="http://schemas.openxmlformats.org/presentationml/2006/main">
  <p:tag name="MH" val="20151014092127"/>
  <p:tag name="MH_LIBRARY" val="GRAPHIC"/>
  <p:tag name="MH_ORDER" val="Freeform 38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1*a*1"/>
  <p:tag name="KSO_WM_UNIT_CLEAR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3、8、14、18、23、24、25"/>
  <p:tag name="KSO_WM_SLIDE_MODEL_TYPE" val="cover"/>
</p:tagLst>
</file>

<file path=ppt/theme/theme1.xml><?xml version="1.0" encoding="utf-8"?>
<a:theme xmlns:a="http://schemas.openxmlformats.org/drawingml/2006/main" name="A000120140530A99PPBG">
  <a:themeElements>
    <a:clrScheme name="自定义 679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00B0F0"/>
      </a:accent1>
      <a:accent2>
        <a:srgbClr val="4868A2"/>
      </a:accent2>
      <a:accent3>
        <a:srgbClr val="59A47D"/>
      </a:accent3>
      <a:accent4>
        <a:srgbClr val="8B7FBF"/>
      </a:accent4>
      <a:accent5>
        <a:srgbClr val="A67E59"/>
      </a:accent5>
      <a:accent6>
        <a:srgbClr val="EA4D4D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WPS 演示</Application>
  <PresentationFormat>自定义</PresentationFormat>
  <Paragraphs>96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黑体</vt:lpstr>
      <vt:lpstr>幼圆</vt:lpstr>
      <vt:lpstr>Times New Roman</vt:lpstr>
      <vt:lpstr>Arial Unicode MS</vt:lpstr>
      <vt:lpstr>Calibri</vt:lpstr>
      <vt:lpstr>A000120140530A99PPBG</vt:lpstr>
      <vt:lpstr>豆瓣数据管理 第六组</vt:lpstr>
      <vt:lpstr>  目录</vt:lpstr>
      <vt:lpstr>    成员介绍及分工说明</vt:lpstr>
      <vt:lpstr>数据爬虫条目数汇总</vt:lpstr>
      <vt:lpstr>数据爬虫条目数汇总</vt:lpstr>
      <vt:lpstr>数据爬虫条目数汇总</vt:lpstr>
      <vt:lpstr>所用技术列表及介绍</vt:lpstr>
      <vt:lpstr>PowerPoint 演示文稿</vt:lpstr>
      <vt:lpstr>各主要功能截图</vt:lpstr>
      <vt:lpstr>各主要功能截图</vt:lpstr>
      <vt:lpstr>各主要功能截图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14015</dc:creator>
  <cp:lastModifiedBy>Chloe</cp:lastModifiedBy>
  <cp:revision>33</cp:revision>
  <dcterms:created xsi:type="dcterms:W3CDTF">2017-05-31T07:33:00Z</dcterms:created>
  <dcterms:modified xsi:type="dcterms:W3CDTF">2020-07-14T13:25:44Z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