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9040D65-C280-47F6-9559-ED9F77C675BA}"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127106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040D65-C280-47F6-9559-ED9F77C675BA}"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176387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040D65-C280-47F6-9559-ED9F77C675BA}"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338261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9040D65-C280-47F6-9559-ED9F77C675BA}"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326246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040D65-C280-47F6-9559-ED9F77C675BA}"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8165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9040D65-C280-47F6-9559-ED9F77C675BA}"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322092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9040D65-C280-47F6-9559-ED9F77C675BA}"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418370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9040D65-C280-47F6-9559-ED9F77C675BA}"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262557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40D65-C280-47F6-9559-ED9F77C675BA}"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210113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040D65-C280-47F6-9559-ED9F77C675BA}"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76976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040D65-C280-47F6-9559-ED9F77C675BA}"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27046C-BB95-40B8-8FCF-96FB92F1D53D}" type="slidenum">
              <a:rPr lang="en-IN" smtClean="0"/>
              <a:t>‹#›</a:t>
            </a:fld>
            <a:endParaRPr lang="en-IN"/>
          </a:p>
        </p:txBody>
      </p:sp>
    </p:spTree>
    <p:extLst>
      <p:ext uri="{BB962C8B-B14F-4D97-AF65-F5344CB8AC3E}">
        <p14:creationId xmlns:p14="http://schemas.microsoft.com/office/powerpoint/2010/main" val="107517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40D65-C280-47F6-9559-ED9F77C675BA}" type="datetimeFigureOut">
              <a:rPr lang="en-IN" smtClean="0"/>
              <a:t>25-10-2023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7046C-BB95-40B8-8FCF-96FB92F1D53D}" type="slidenum">
              <a:rPr lang="en-IN" smtClean="0"/>
              <a:t>‹#›</a:t>
            </a:fld>
            <a:endParaRPr lang="en-IN"/>
          </a:p>
        </p:txBody>
      </p:sp>
    </p:spTree>
    <p:extLst>
      <p:ext uri="{BB962C8B-B14F-4D97-AF65-F5344CB8AC3E}">
        <p14:creationId xmlns:p14="http://schemas.microsoft.com/office/powerpoint/2010/main" val="2919151025"/>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lgerian" panose="04020705040A02060702" pitchFamily="82" charset="0"/>
                <a:cs typeface="Times New Roman" panose="02020603050405020304" pitchFamily="18" charset="0"/>
              </a:rPr>
              <a:t>J.K.K.NATARAJA COLLEGE OF ENGINEERING AND TECHNOLOGY</a:t>
            </a:r>
            <a:endParaRPr lang="en-IN" dirty="0">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245325" y="3680413"/>
            <a:ext cx="9701349" cy="2485253"/>
          </a:xfrm>
        </p:spPr>
        <p:txBody>
          <a:bodyPr>
            <a:normAutofit/>
          </a:bodyPr>
          <a:lstStyle/>
          <a:p>
            <a:pPr algn="l"/>
            <a:r>
              <a:rPr lang="en-US" dirty="0" smtClean="0">
                <a:latin typeface="Algerian" panose="04020705040A02060702" pitchFamily="82" charset="0"/>
                <a:cs typeface="Times New Roman" panose="02020603050405020304" pitchFamily="18" charset="0"/>
              </a:rPr>
              <a:t>TEAM MEMBERS                                                           MENTOR’S NAME</a:t>
            </a:r>
          </a:p>
          <a:p>
            <a:r>
              <a:rPr lang="en-US" dirty="0" smtClean="0">
                <a:latin typeface="Algerian" panose="04020705040A02060702" pitchFamily="82" charset="0"/>
                <a:cs typeface="Times New Roman" panose="02020603050405020304" pitchFamily="18" charset="0"/>
              </a:rPr>
              <a:t>P.SUDHAGAR </a:t>
            </a:r>
            <a:r>
              <a:rPr lang="en-US" dirty="0" smtClean="0">
                <a:latin typeface="Times New Roman" panose="02020603050405020304" pitchFamily="18" charset="0"/>
                <a:cs typeface="Times New Roman" panose="02020603050405020304" pitchFamily="18" charset="0"/>
              </a:rPr>
              <a:t>                                                            </a:t>
            </a:r>
            <a:r>
              <a:rPr lang="en-US" sz="2000" dirty="0" smtClean="0">
                <a:latin typeface="Algerian" panose="04020705040A02060702" pitchFamily="82" charset="0"/>
                <a:cs typeface="Times New Roman" panose="02020603050405020304" pitchFamily="18" charset="0"/>
              </a:rPr>
              <a:t>S.RAJKUMAR(AP/ECE)</a:t>
            </a:r>
            <a:endParaRPr lang="en-US" dirty="0" smtClean="0">
              <a:latin typeface="Algerian" panose="04020705040A02060702" pitchFamily="82" charset="0"/>
              <a:cs typeface="Times New Roman" panose="02020603050405020304" pitchFamily="18" charset="0"/>
            </a:endParaRPr>
          </a:p>
          <a:p>
            <a:pPr algn="l"/>
            <a:r>
              <a:rPr lang="en-US" dirty="0" smtClean="0">
                <a:latin typeface="Algerian" panose="04020705040A02060702" pitchFamily="82" charset="0"/>
                <a:cs typeface="Times New Roman" panose="02020603050405020304" pitchFamily="18" charset="0"/>
              </a:rPr>
              <a:t>S.PRIYANGA</a:t>
            </a:r>
          </a:p>
          <a:p>
            <a:pPr algn="l"/>
            <a:r>
              <a:rPr lang="en-US" dirty="0" smtClean="0">
                <a:latin typeface="Algerian" panose="04020705040A02060702" pitchFamily="82" charset="0"/>
                <a:cs typeface="Times New Roman" panose="02020603050405020304" pitchFamily="18" charset="0"/>
              </a:rPr>
              <a:t>S.KOWSALYA    </a:t>
            </a:r>
          </a:p>
          <a:p>
            <a:pPr algn="l"/>
            <a:r>
              <a:rPr lang="en-US" dirty="0" smtClean="0">
                <a:latin typeface="Algerian" panose="04020705040A02060702" pitchFamily="82" charset="0"/>
                <a:cs typeface="Times New Roman" panose="02020603050405020304" pitchFamily="18" charset="0"/>
              </a:rPr>
              <a:t>P.RAJALAKSHMI</a:t>
            </a:r>
          </a:p>
          <a:p>
            <a:pPr algn="l"/>
            <a:endParaRPr lang="en-IN" dirty="0"/>
          </a:p>
        </p:txBody>
      </p:sp>
    </p:spTree>
    <p:extLst>
      <p:ext uri="{BB962C8B-B14F-4D97-AF65-F5344CB8AC3E}">
        <p14:creationId xmlns:p14="http://schemas.microsoft.com/office/powerpoint/2010/main" val="992642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99252"/>
          </a:xfrm>
        </p:spPr>
        <p:txBody>
          <a:bodyPr>
            <a:noAutofit/>
          </a:bodyPr>
          <a:lstStyle/>
          <a:p>
            <a:pPr algn="ctr"/>
            <a:r>
              <a:rPr lang="en-US" sz="6000" dirty="0" smtClean="0">
                <a:latin typeface="Times New Roman" panose="02020603050405020304" pitchFamily="18" charset="0"/>
                <a:cs typeface="Times New Roman" panose="02020603050405020304" pitchFamily="18" charset="0"/>
              </a:rPr>
              <a:t>Building a Smarter AI-</a:t>
            </a:r>
            <a:br>
              <a:rPr lang="en-US" sz="6000" dirty="0" smtClean="0">
                <a:latin typeface="Times New Roman" panose="02020603050405020304" pitchFamily="18" charset="0"/>
                <a:cs typeface="Times New Roman" panose="02020603050405020304" pitchFamily="18" charset="0"/>
              </a:rPr>
            </a:br>
            <a:r>
              <a:rPr lang="en-US" sz="6000" dirty="0" smtClean="0">
                <a:latin typeface="Times New Roman" panose="02020603050405020304" pitchFamily="18" charset="0"/>
                <a:cs typeface="Times New Roman" panose="02020603050405020304" pitchFamily="18" charset="0"/>
              </a:rPr>
              <a:t>Powered Spam Classifier</a:t>
            </a:r>
            <a:endParaRPr lang="en-IN"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6206" y="2939143"/>
            <a:ext cx="10687594" cy="3237820"/>
          </a:xfrm>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ABSTRACT:</a:t>
            </a:r>
          </a:p>
          <a:p>
            <a:pPr marL="0" indent="0">
              <a:buNone/>
            </a:pPr>
            <a:r>
              <a:rPr lang="en-US" dirty="0" smtClean="0">
                <a:latin typeface="Times New Roman" panose="02020603050405020304" pitchFamily="18" charset="0"/>
                <a:cs typeface="Times New Roman" panose="02020603050405020304" pitchFamily="18" charset="0"/>
              </a:rPr>
              <a:t>Develop an AI-powered spam classifier using natural language</a:t>
            </a:r>
          </a:p>
          <a:p>
            <a:pPr marL="0" indent="0">
              <a:buNone/>
            </a:pPr>
            <a:r>
              <a:rPr lang="en-US" dirty="0" smtClean="0">
                <a:latin typeface="Times New Roman" panose="02020603050405020304" pitchFamily="18" charset="0"/>
                <a:cs typeface="Times New Roman" panose="02020603050405020304" pitchFamily="18" charset="0"/>
              </a:rPr>
              <a:t>processing (NLP) and machine learning Techniques to accurately</a:t>
            </a:r>
          </a:p>
          <a:p>
            <a:pPr marL="0" indent="0">
              <a:buNone/>
            </a:pPr>
            <a:r>
              <a:rPr lang="en-US" dirty="0" smtClean="0">
                <a:latin typeface="Times New Roman" panose="02020603050405020304" pitchFamily="18" charset="0"/>
                <a:cs typeface="Times New Roman" panose="02020603050405020304" pitchFamily="18" charset="0"/>
              </a:rPr>
              <a:t>distinguish between spam and non-spam messages in emails or</a:t>
            </a:r>
          </a:p>
          <a:p>
            <a:pPr marL="0" indent="0">
              <a:buNone/>
            </a:pPr>
            <a:r>
              <a:rPr lang="en-US" dirty="0" smtClean="0">
                <a:latin typeface="Times New Roman" panose="02020603050405020304" pitchFamily="18" charset="0"/>
                <a:cs typeface="Times New Roman" panose="02020603050405020304" pitchFamily="18" charset="0"/>
              </a:rPr>
              <a:t>text messages.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620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9714" y="117566"/>
            <a:ext cx="9688285" cy="1946365"/>
          </a:xfrm>
        </p:spPr>
        <p:txBody>
          <a:bodyPr>
            <a:normAutofit/>
          </a:bodyPr>
          <a:lstStyle/>
          <a:p>
            <a:r>
              <a:rPr lang="en-IN" b="1" dirty="0">
                <a:latin typeface="Times New Roman" panose="02020603050405020304" pitchFamily="18" charset="0"/>
                <a:cs typeface="Times New Roman" panose="02020603050405020304" pitchFamily="18" charset="0"/>
              </a:rPr>
              <a:t>Legal Considerations:</a:t>
            </a:r>
            <a:r>
              <a:rPr lang="en-IN" b="1" dirty="0"/>
              <a:t/>
            </a:r>
            <a:br>
              <a:rPr lang="en-IN" b="1" dirty="0"/>
            </a:br>
            <a:endParaRPr lang="en-IN" dirty="0"/>
          </a:p>
        </p:txBody>
      </p:sp>
      <p:sp>
        <p:nvSpPr>
          <p:cNvPr id="5" name="Subtitle 4"/>
          <p:cNvSpPr>
            <a:spLocks noGrp="1"/>
          </p:cNvSpPr>
          <p:nvPr>
            <p:ph type="subTitle" idx="1"/>
          </p:nvPr>
        </p:nvSpPr>
        <p:spPr>
          <a:xfrm>
            <a:off x="182881" y="1737360"/>
            <a:ext cx="10485120" cy="4232366"/>
          </a:xfrm>
        </p:spPr>
        <p:txBody>
          <a:bodyPr>
            <a:normAutofit/>
          </a:bodyPr>
          <a:lstStyle/>
          <a:p>
            <a:pPr algn="l"/>
            <a:r>
              <a:rPr lang="en-US" b="1" dirty="0">
                <a:latin typeface="Times New Roman" panose="02020603050405020304" pitchFamily="18" charset="0"/>
                <a:cs typeface="Times New Roman" panose="02020603050405020304" pitchFamily="18" charset="0"/>
              </a:rPr>
              <a:t>Compliance with Data Protection </a:t>
            </a:r>
            <a:r>
              <a:rPr lang="en-US" b="1" dirty="0" smtClean="0">
                <a:latin typeface="Times New Roman" panose="02020603050405020304" pitchFamily="18" charset="0"/>
                <a:cs typeface="Times New Roman" panose="02020603050405020304" pitchFamily="18" charset="0"/>
              </a:rPr>
              <a:t>Regulations</a:t>
            </a:r>
            <a:r>
              <a:rPr lang="en-US" dirty="0" smtClean="0">
                <a:latin typeface="Times New Roman" panose="02020603050405020304" pitchFamily="18" charset="0"/>
                <a:cs typeface="Times New Roman" panose="02020603050405020304" pitchFamily="18" charset="0"/>
              </a:rPr>
              <a:t>:</a:t>
            </a:r>
          </a:p>
          <a:p>
            <a:pPr algn="l"/>
            <a:r>
              <a:rPr lang="en-US" sz="2400" dirty="0" smtClean="0">
                <a:latin typeface="Times New Roman" panose="02020603050405020304" pitchFamily="18" charset="0"/>
                <a:cs typeface="Times New Roman" panose="02020603050405020304" pitchFamily="18" charset="0"/>
              </a:rPr>
              <a:t>Ensure </a:t>
            </a:r>
            <a:r>
              <a:rPr lang="en-US" sz="2400" dirty="0">
                <a:latin typeface="Times New Roman" panose="02020603050405020304" pitchFamily="18" charset="0"/>
                <a:cs typeface="Times New Roman" panose="02020603050405020304" pitchFamily="18" charset="0"/>
              </a:rPr>
              <a:t>compliance with data protection laws such as GDPR (General Data Protection Regulation) in Europe or CCPA (California Consumer Privacy Act) in the United States. This involves obtaining proper consent, providing transparency about data usage, and allowing users to request their data be deleted.</a:t>
            </a:r>
          </a:p>
          <a:p>
            <a:pPr algn="l"/>
            <a:r>
              <a:rPr lang="en-US" b="1" dirty="0">
                <a:latin typeface="Times New Roman" panose="02020603050405020304" pitchFamily="18" charset="0"/>
                <a:cs typeface="Times New Roman" panose="02020603050405020304" pitchFamily="18" charset="0"/>
              </a:rPr>
              <a:t>Data Collection and </a:t>
            </a:r>
            <a:r>
              <a:rPr lang="en-US" b="1" dirty="0" smtClean="0">
                <a:latin typeface="Times New Roman" panose="02020603050405020304" pitchFamily="18" charset="0"/>
                <a:cs typeface="Times New Roman" panose="02020603050405020304" pitchFamily="18" charset="0"/>
              </a:rPr>
              <a:t>Privacy</a:t>
            </a:r>
            <a:r>
              <a:rPr lang="en-US" dirty="0" smtClean="0">
                <a:latin typeface="Times New Roman" panose="02020603050405020304" pitchFamily="18" charset="0"/>
                <a:cs typeface="Times New Roman" panose="02020603050405020304" pitchFamily="18" charset="0"/>
              </a:rPr>
              <a:t>:</a:t>
            </a:r>
          </a:p>
          <a:p>
            <a:pPr algn="l"/>
            <a:r>
              <a:rPr lang="en-US" sz="2400" dirty="0" smtClean="0">
                <a:latin typeface="Times New Roman" panose="02020603050405020304" pitchFamily="18" charset="0"/>
                <a:cs typeface="Times New Roman" panose="02020603050405020304" pitchFamily="18" charset="0"/>
              </a:rPr>
              <a:t>Clearly </a:t>
            </a:r>
            <a:r>
              <a:rPr lang="en-US" sz="2400" dirty="0">
                <a:latin typeface="Times New Roman" panose="02020603050405020304" pitchFamily="18" charset="0"/>
                <a:cs typeface="Times New Roman" panose="02020603050405020304" pitchFamily="18" charset="0"/>
              </a:rPr>
              <a:t>state the purpose of data collection and only collect data necessary for the spam classification task. Avoid collecting sensitive or unnecessary information.</a:t>
            </a:r>
          </a:p>
          <a:p>
            <a:endParaRPr lang="en-IN" dirty="0"/>
          </a:p>
        </p:txBody>
      </p:sp>
    </p:spTree>
    <p:extLst>
      <p:ext uri="{BB962C8B-B14F-4D97-AF65-F5344CB8AC3E}">
        <p14:creationId xmlns:p14="http://schemas.microsoft.com/office/powerpoint/2010/main" val="1807772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404813"/>
            <a:ext cx="8909050" cy="2978150"/>
          </a:xfrm>
        </p:spPr>
        <p:txBody>
          <a:bodyPr>
            <a:normAutofit fontScale="90000"/>
          </a:bodyPr>
          <a:lstStyle/>
          <a:p>
            <a:r>
              <a:rPr lang="en-US" sz="2700" b="1" dirty="0">
                <a:latin typeface="Times New Roman" panose="02020603050405020304" pitchFamily="18" charset="0"/>
                <a:cs typeface="Times New Roman" panose="02020603050405020304" pitchFamily="18" charset="0"/>
              </a:rPr>
              <a:t>User Consent and Transparency</a:t>
            </a:r>
            <a:r>
              <a:rPr lang="en-US" sz="2700" dirty="0">
                <a:latin typeface="Times New Roman" panose="02020603050405020304" pitchFamily="18" charset="0"/>
                <a:cs typeface="Times New Roman" panose="02020603050405020304" pitchFamily="18" charset="0"/>
              </a:rPr>
              <a:t>:</a:t>
            </a:r>
            <a:r>
              <a:rPr lang="en-US" sz="2700" dirty="0"/>
              <a:t/>
            </a:r>
            <a:br>
              <a:rPr lang="en-US" sz="2700" dirty="0"/>
            </a:br>
            <a:r>
              <a:rPr lang="en-US" sz="2700" dirty="0" smtClean="0"/>
              <a:t>         </a:t>
            </a:r>
            <a:r>
              <a:rPr lang="en-US" sz="2700" dirty="0" smtClean="0">
                <a:latin typeface="Times New Roman" panose="02020603050405020304" pitchFamily="18" charset="0"/>
                <a:cs typeface="Times New Roman" panose="02020603050405020304" pitchFamily="18" charset="0"/>
              </a:rPr>
              <a:t>Clearly </a:t>
            </a:r>
            <a:r>
              <a:rPr lang="en-US" sz="2700" dirty="0">
                <a:latin typeface="Times New Roman" panose="02020603050405020304" pitchFamily="18" charset="0"/>
                <a:cs typeface="Times New Roman" panose="02020603050405020304" pitchFamily="18" charset="0"/>
              </a:rPr>
              <a:t>inform users that their data will be used for training and improving the spam classifier. Give them an option to opt out if they choose.</a:t>
            </a:r>
            <a:r>
              <a:rPr lang="en-US" sz="2700" dirty="0"/>
              <a:t/>
            </a:r>
            <a:br>
              <a:rPr lang="en-US" sz="2700" dirty="0"/>
            </a:br>
            <a:r>
              <a:rPr lang="en-US" sz="2700" b="1" dirty="0">
                <a:latin typeface="Times New Roman" panose="02020603050405020304" pitchFamily="18" charset="0"/>
                <a:cs typeface="Times New Roman" panose="02020603050405020304" pitchFamily="18" charset="0"/>
              </a:rPr>
              <a:t>Data Security</a:t>
            </a:r>
            <a:r>
              <a:rPr lang="en-US" sz="2700" dirty="0">
                <a:latin typeface="Times New Roman" panose="02020603050405020304" pitchFamily="18" charset="0"/>
                <a:cs typeface="Times New Roman" panose="02020603050405020304" pitchFamily="18" charset="0"/>
              </a:rPr>
              <a:t>:</a:t>
            </a:r>
            <a:r>
              <a:rPr lang="en-US" sz="2700" dirty="0"/>
              <a:t/>
            </a:r>
            <a:br>
              <a:rPr lang="en-US" sz="2700" dirty="0"/>
            </a:br>
            <a:r>
              <a:rPr lang="en-US" sz="2700" dirty="0" smtClean="0"/>
              <a:t>         </a:t>
            </a:r>
            <a:r>
              <a:rPr lang="en-US" sz="2700" dirty="0" smtClean="0">
                <a:latin typeface="Times New Roman" panose="02020603050405020304" pitchFamily="18" charset="0"/>
                <a:cs typeface="Times New Roman" panose="02020603050405020304" pitchFamily="18" charset="0"/>
              </a:rPr>
              <a:t>Implement </a:t>
            </a:r>
            <a:r>
              <a:rPr lang="en-US" sz="2700" dirty="0">
                <a:latin typeface="Times New Roman" panose="02020603050405020304" pitchFamily="18" charset="0"/>
                <a:cs typeface="Times New Roman" panose="02020603050405020304" pitchFamily="18" charset="0"/>
              </a:rPr>
              <a:t>strong security measures to protect the data you collect. This includes encryption, access controls, and regular security audits.</a:t>
            </a:r>
            <a:r>
              <a:rPr lang="en-US" dirty="0"/>
              <a:t/>
            </a:r>
            <a:br>
              <a:rPr lang="en-US" dirty="0"/>
            </a:br>
            <a:endParaRPr lang="en-IN" dirty="0"/>
          </a:p>
        </p:txBody>
      </p:sp>
      <p:sp>
        <p:nvSpPr>
          <p:cNvPr id="5" name="Subtitle 4"/>
          <p:cNvSpPr>
            <a:spLocks noGrp="1"/>
          </p:cNvSpPr>
          <p:nvPr>
            <p:ph type="subTitle" idx="4294967295"/>
          </p:nvPr>
        </p:nvSpPr>
        <p:spPr>
          <a:xfrm>
            <a:off x="0" y="2978150"/>
            <a:ext cx="8909050" cy="2279650"/>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Intellectual </a:t>
            </a:r>
            <a:r>
              <a:rPr lang="en-US" b="1" dirty="0" smtClean="0">
                <a:latin typeface="Times New Roman" panose="02020603050405020304" pitchFamily="18" charset="0"/>
                <a:cs typeface="Times New Roman" panose="02020603050405020304" pitchFamily="18" charset="0"/>
              </a:rPr>
              <a:t>Property</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400" dirty="0" smtClean="0">
                <a:latin typeface="Times New Roman" panose="02020603050405020304" pitchFamily="18" charset="0"/>
                <a:cs typeface="Times New Roman" panose="02020603050405020304" pitchFamily="18" charset="0"/>
              </a:rPr>
              <a:t>Ensure that the data and models you use do not infringe on any copyrights, trademarks, or patents.</a:t>
            </a:r>
          </a:p>
          <a:p>
            <a:pPr marL="0" indent="0">
              <a:buNone/>
            </a:pPr>
            <a:r>
              <a:rPr lang="en-US" b="1" dirty="0" smtClean="0">
                <a:latin typeface="Times New Roman" panose="02020603050405020304" pitchFamily="18" charset="0"/>
                <a:cs typeface="Times New Roman" panose="02020603050405020304" pitchFamily="18" charset="0"/>
              </a:rPr>
              <a:t>Liability and Accountability</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400" dirty="0" smtClean="0">
                <a:latin typeface="Times New Roman" panose="02020603050405020304" pitchFamily="18" charset="0"/>
                <a:cs typeface="Times New Roman" panose="02020603050405020304" pitchFamily="18" charset="0"/>
              </a:rPr>
              <a:t>Clearly define who is responsible for the performance and outcomes of the AI system. Provide a way for users to report false positives or negatives.</a:t>
            </a:r>
          </a:p>
          <a:p>
            <a:endParaRPr lang="en-IN" dirty="0"/>
          </a:p>
        </p:txBody>
      </p:sp>
    </p:spTree>
    <p:extLst>
      <p:ext uri="{BB962C8B-B14F-4D97-AF65-F5344CB8AC3E}">
        <p14:creationId xmlns:p14="http://schemas.microsoft.com/office/powerpoint/2010/main" val="2405069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931" y="260214"/>
            <a:ext cx="8874035" cy="1699215"/>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Ethical </a:t>
            </a:r>
            <a:r>
              <a:rPr lang="en-IN" b="1" dirty="0">
                <a:latin typeface="Times New Roman" panose="02020603050405020304" pitchFamily="18" charset="0"/>
                <a:cs typeface="Times New Roman" panose="02020603050405020304" pitchFamily="18" charset="0"/>
              </a:rPr>
              <a:t>Considerations:</a:t>
            </a:r>
            <a:r>
              <a:rPr lang="en-IN" b="1" dirty="0"/>
              <a:t/>
            </a:r>
            <a:br>
              <a:rPr lang="en-IN" b="1" dirty="0"/>
            </a:br>
            <a:endParaRPr lang="en-IN" dirty="0"/>
          </a:p>
        </p:txBody>
      </p:sp>
      <p:sp>
        <p:nvSpPr>
          <p:cNvPr id="3" name="Subtitle 2"/>
          <p:cNvSpPr>
            <a:spLocks noGrp="1"/>
          </p:cNvSpPr>
          <p:nvPr>
            <p:ph type="subTitle" idx="1"/>
          </p:nvPr>
        </p:nvSpPr>
        <p:spPr>
          <a:xfrm>
            <a:off x="783772" y="1201783"/>
            <a:ext cx="9392194" cy="4245428"/>
          </a:xfrm>
        </p:spPr>
        <p:txBody>
          <a:bodyPr/>
          <a:lstStyle/>
          <a:p>
            <a:r>
              <a:rPr lang="en-US" b="1" dirty="0">
                <a:latin typeface="Times New Roman" panose="02020603050405020304" pitchFamily="18" charset="0"/>
                <a:cs typeface="Times New Roman" panose="02020603050405020304" pitchFamily="18" charset="0"/>
              </a:rPr>
              <a:t>Bias and Fairness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Avoid biases in your training data and algorithms that could result in discriminatory outcomes. Ensure that the classifier works well across different demographics.</a:t>
            </a:r>
          </a:p>
          <a:p>
            <a:r>
              <a:rPr lang="en-US" b="1" dirty="0" smtClean="0">
                <a:latin typeface="Times New Roman" panose="02020603050405020304" pitchFamily="18" charset="0"/>
                <a:cs typeface="Times New Roman" panose="02020603050405020304" pitchFamily="18" charset="0"/>
              </a:rPr>
              <a:t>Explainability and </a:t>
            </a:r>
            <a:r>
              <a:rPr lang="en-US" b="1" dirty="0">
                <a:latin typeface="Times New Roman" panose="02020603050405020304" pitchFamily="18" charset="0"/>
                <a:cs typeface="Times New Roman" panose="02020603050405020304" pitchFamily="18" charset="0"/>
              </a:rPr>
              <a:t>Transparency</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Ensure that the decisions made by the AI model are interpretable and explainable to users. This helps build trust and allows users to understand why a message was classified as </a:t>
            </a:r>
            <a:r>
              <a:rPr lang="en-US" dirty="0" smtClean="0">
                <a:latin typeface="Times New Roman" panose="02020603050405020304" pitchFamily="18" charset="0"/>
                <a:cs typeface="Times New Roman" panose="02020603050405020304" pitchFamily="18" charset="0"/>
              </a:rPr>
              <a:t>spam.</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254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05395" y="404949"/>
            <a:ext cx="9479279" cy="4728754"/>
          </a:xfrm>
        </p:spPr>
        <p:txBody>
          <a:bodyPr>
            <a:normAutofit/>
          </a:bodyPr>
          <a:lstStyle/>
          <a:p>
            <a:pPr algn="l"/>
            <a:r>
              <a:rPr lang="en-US" sz="2400" b="1" dirty="0">
                <a:latin typeface="Times New Roman" panose="02020603050405020304" pitchFamily="18" charset="0"/>
                <a:cs typeface="Times New Roman" panose="02020603050405020304" pitchFamily="18" charset="0"/>
              </a:rPr>
              <a:t>User Empowerment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Provide users with tools to correct misclassifications and give </a:t>
            </a:r>
            <a:r>
              <a:rPr lang="en-US" sz="2400" dirty="0" smtClean="0">
                <a:latin typeface="Times New Roman" panose="02020603050405020304" pitchFamily="18" charset="0"/>
                <a:cs typeface="Times New Roman" panose="02020603050405020304" pitchFamily="18" charset="0"/>
              </a:rPr>
              <a:t>feedback. This helps in continuous improvement and allows users to have agency </a:t>
            </a:r>
            <a:r>
              <a:rPr lang="en-US" sz="2400" dirty="0">
                <a:latin typeface="Times New Roman" panose="02020603050405020304" pitchFamily="18" charset="0"/>
                <a:cs typeface="Times New Roman" panose="02020603050405020304" pitchFamily="18" charset="0"/>
              </a:rPr>
              <a:t>over their own data.</a:t>
            </a: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Consent for Data Usage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Clearly communicate how user data will be used and obtain explicit </a:t>
            </a:r>
            <a:r>
              <a:rPr lang="en-US" sz="2400" dirty="0" smtClean="0">
                <a:latin typeface="Times New Roman" panose="02020603050405020304" pitchFamily="18" charset="0"/>
                <a:cs typeface="Times New Roman" panose="02020603050405020304" pitchFamily="18" charset="0"/>
              </a:rPr>
              <a:t>consent</a:t>
            </a:r>
            <a:r>
              <a:rPr lang="en-US" sz="2400" dirty="0">
                <a:latin typeface="Times New Roman" panose="02020603050405020304" pitchFamily="18" charset="0"/>
                <a:cs typeface="Times New Roman" panose="02020603050405020304" pitchFamily="18" charset="0"/>
              </a:rPr>
              <a:t>. Allow users to easily revoke this consent if they choose to do so</a:t>
            </a:r>
            <a:r>
              <a:rPr lang="en-US" sz="2400" dirty="0" smtClean="0">
                <a:latin typeface="Times New Roman" panose="02020603050405020304" pitchFamily="18" charset="0"/>
                <a:cs typeface="Times New Roman" panose="02020603050405020304" pitchFamily="18" charset="0"/>
              </a:rPr>
              <a:t>.</a:t>
            </a:r>
            <a:r>
              <a:rPr lang="en-US" dirty="0" smtClean="0"/>
              <a:t/>
            </a:r>
            <a:br>
              <a:rPr lang="en-US" dirty="0" smtClean="0"/>
            </a:br>
            <a:r>
              <a:rPr lang="en-US" dirty="0" smtClean="0"/>
              <a:t/>
            </a:r>
            <a:br>
              <a:rPr lang="en-US" dirty="0" smtClean="0"/>
            </a:br>
            <a:endParaRPr lang="en-IN" dirty="0"/>
          </a:p>
        </p:txBody>
      </p:sp>
      <p:sp>
        <p:nvSpPr>
          <p:cNvPr id="5" name="Subtitle 4"/>
          <p:cNvSpPr>
            <a:spLocks noGrp="1"/>
          </p:cNvSpPr>
          <p:nvPr>
            <p:ph type="subTitle" idx="1"/>
          </p:nvPr>
        </p:nvSpPr>
        <p:spPr>
          <a:xfrm>
            <a:off x="705395" y="3526971"/>
            <a:ext cx="9479279" cy="3056709"/>
          </a:xfrm>
        </p:spPr>
        <p:txBody>
          <a:bodyPr>
            <a:normAutofit/>
          </a:bodyPr>
          <a:lstStyle/>
          <a:p>
            <a:pPr algn="l"/>
            <a:r>
              <a:rPr lang="en-US" b="1" dirty="0" smtClean="0">
                <a:latin typeface="Times New Roman" panose="02020603050405020304" pitchFamily="18" charset="0"/>
                <a:cs typeface="Times New Roman" panose="02020603050405020304" pitchFamily="18" charset="0"/>
              </a:rPr>
              <a:t>Avoiding Overreach</a:t>
            </a:r>
            <a:r>
              <a:rPr lang="en-US" dirty="0" smtClean="0">
                <a:latin typeface="Times New Roman" panose="02020603050405020304" pitchFamily="18" charset="0"/>
                <a:cs typeface="Times New Roman" panose="02020603050405020304" pitchFamily="18" charset="0"/>
              </a:rPr>
              <a:t>:</a:t>
            </a:r>
          </a:p>
          <a:p>
            <a:pPr algn="l"/>
            <a:r>
              <a:rPr lang="en-US" sz="2400" dirty="0" smtClean="0">
                <a:latin typeface="Times New Roman" panose="02020603050405020304" pitchFamily="18" charset="0"/>
                <a:cs typeface="Times New Roman" panose="02020603050405020304" pitchFamily="18" charset="0"/>
              </a:rPr>
              <a:t>Ensure </a:t>
            </a:r>
            <a:r>
              <a:rPr lang="en-US" sz="2400" dirty="0">
                <a:latin typeface="Times New Roman" panose="02020603050405020304" pitchFamily="18" charset="0"/>
                <a:cs typeface="Times New Roman" panose="02020603050405020304" pitchFamily="18" charset="0"/>
              </a:rPr>
              <a:t>that </a:t>
            </a:r>
            <a:r>
              <a:rPr lang="en-US" sz="2400" dirty="0" smtClean="0">
                <a:latin typeface="Times New Roman" panose="02020603050405020304" pitchFamily="18" charset="0"/>
                <a:cs typeface="Times New Roman" panose="02020603050405020304" pitchFamily="18" charset="0"/>
              </a:rPr>
              <a:t>the spam classifier does not inadvertently censor legitimate content. Provide a clear process for users to appeal classifications.</a:t>
            </a:r>
          </a:p>
          <a:p>
            <a:pPr algn="l"/>
            <a:r>
              <a:rPr lang="en-US" b="1" dirty="0" smtClean="0">
                <a:latin typeface="Times New Roman" panose="02020603050405020304" pitchFamily="18" charset="0"/>
                <a:cs typeface="Times New Roman" panose="02020603050405020304" pitchFamily="18" charset="0"/>
              </a:rPr>
              <a:t>Continuous Monitoring and Improvement</a:t>
            </a:r>
            <a:r>
              <a:rPr lang="en-US" dirty="0" smtClean="0">
                <a:latin typeface="Times New Roman" panose="02020603050405020304" pitchFamily="18" charset="0"/>
                <a:cs typeface="Times New Roman" panose="02020603050405020304" pitchFamily="18" charset="0"/>
              </a:rPr>
              <a:t>:</a:t>
            </a:r>
          </a:p>
          <a:p>
            <a:pPr algn="l"/>
            <a:r>
              <a:rPr lang="en-US" sz="2400" dirty="0" smtClean="0">
                <a:latin typeface="Times New Roman" panose="02020603050405020304" pitchFamily="18" charset="0"/>
                <a:cs typeface="Times New Roman" panose="02020603050405020304" pitchFamily="18" charset="0"/>
              </a:rPr>
              <a:t>Regularly monitor the system's performance and iterate on the model to improve accuracy and reduce false positives/negatives</a:t>
            </a:r>
          </a:p>
          <a:p>
            <a:endParaRPr lang="en-IN" dirty="0"/>
          </a:p>
        </p:txBody>
      </p:sp>
    </p:spTree>
    <p:extLst>
      <p:ext uri="{BB962C8B-B14F-4D97-AF65-F5344CB8AC3E}">
        <p14:creationId xmlns:p14="http://schemas.microsoft.com/office/powerpoint/2010/main" val="411094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6651" y="548004"/>
            <a:ext cx="9705703" cy="6061801"/>
          </a:xfrm>
        </p:spPr>
        <p:txBody>
          <a:bodyPr>
            <a:normAutofit/>
          </a:bodyPr>
          <a:lstStyle/>
          <a:p>
            <a:r>
              <a:rPr lang="en-US" sz="2400" b="1" dirty="0">
                <a:latin typeface="Times New Roman" panose="02020603050405020304" pitchFamily="18" charset="0"/>
                <a:cs typeface="Times New Roman" panose="02020603050405020304" pitchFamily="18" charset="0"/>
              </a:rPr>
              <a:t>Stakeholder Engagement</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Engage with stakeholders, including users, advocacy groups, and experts, to gather feedback and ensure that the system aligns with societal values</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Remember that this is not an exhaustive list, and legal and ethical considerations may vary based on jurisdiction, application, and context.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It's </a:t>
            </a:r>
            <a:r>
              <a:rPr lang="en-US" sz="2400" dirty="0">
                <a:latin typeface="Times New Roman" panose="02020603050405020304" pitchFamily="18" charset="0"/>
                <a:cs typeface="Times New Roman" panose="02020603050405020304" pitchFamily="18" charset="0"/>
              </a:rPr>
              <a:t>essential to consult legal experts and ethicists when building and deploying AI systems, especially in sensitive domains like spam classification.</a:t>
            </a:r>
            <a:r>
              <a:rPr lang="en-US" sz="2800" dirty="0"/>
              <a:t/>
            </a:r>
            <a:br>
              <a:rPr lang="en-US" sz="2800" dirty="0"/>
            </a:br>
            <a:endParaRPr lang="en-IN" sz="2800" dirty="0"/>
          </a:p>
        </p:txBody>
      </p:sp>
    </p:spTree>
    <p:extLst>
      <p:ext uri="{BB962C8B-B14F-4D97-AF65-F5344CB8AC3E}">
        <p14:creationId xmlns:p14="http://schemas.microsoft.com/office/powerpoint/2010/main" val="72337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26" y="574766"/>
            <a:ext cx="10413274" cy="1115922"/>
          </a:xfrm>
        </p:spPr>
        <p:txBody>
          <a:bodyPr/>
          <a:lstStyle/>
          <a:p>
            <a:pPr algn="ctr"/>
            <a:r>
              <a:rPr lang="en-US" u="sng" dirty="0" smtClean="0">
                <a:latin typeface="Algerian" panose="04020705040A02060702" pitchFamily="82" charset="0"/>
                <a:cs typeface="Times New Roman" panose="02020603050405020304" pitchFamily="18" charset="0"/>
              </a:rPr>
              <a:t>THANK YOU</a:t>
            </a:r>
            <a:endParaRPr lang="en-IN" u="sng"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581277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326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J.K.K.NATARAJA COLLEGE OF ENGINEERING AND TECHNOLOGY</vt:lpstr>
      <vt:lpstr>Building a Smarter AI- Powered Spam Classifier</vt:lpstr>
      <vt:lpstr>Legal Considerations: </vt:lpstr>
      <vt:lpstr>User Consent and Transparency:          Clearly inform users that their data will be used for training and improving the spam classifier. Give them an option to opt out if they choose. Data Security:          Implement strong security measures to protect the data you collect. This includes encryption, access controls, and regular security audits. </vt:lpstr>
      <vt:lpstr>Ethical Considerations: </vt:lpstr>
      <vt:lpstr>User Empowerment: Provide users with tools to correct misclassifications and give feedback. This helps in continuous improvement and allows users to have agency over their own data. Consent for Data Usage: Clearly communicate how user data will be used and obtain explicit consent. Allow users to easily revoke this consent if they choose to do so.  </vt:lpstr>
      <vt:lpstr>Stakeholder Engagement:  Engage with stakeholders, including users, advocacy groups, and experts, to gather feedback and ensure that the system aligns with societal values.  Remember that this is not an exhaustive list, and legal and ethical considerations may vary based on jurisdiction, application, and context.   It's essential to consult legal experts and ethicists when building and deploying AI systems, especially in sensitive domains like spam classification.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ECE</dc:creator>
  <cp:lastModifiedBy>ECE</cp:lastModifiedBy>
  <cp:revision>10</cp:revision>
  <dcterms:created xsi:type="dcterms:W3CDTF">2023-10-25T08:07:31Z</dcterms:created>
  <dcterms:modified xsi:type="dcterms:W3CDTF">2023-10-25T10:42:40Z</dcterms:modified>
</cp:coreProperties>
</file>