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60" r:id="rId3"/>
    <p:sldId id="264" r:id="rId4"/>
    <p:sldId id="265" r:id="rId5"/>
    <p:sldId id="266" r:id="rId6"/>
    <p:sldId id="267" r:id="rId7"/>
    <p:sldId id="268" r:id="rId8"/>
    <p:sldId id="269" r:id="rId9"/>
    <p:sldId id="272" r:id="rId10"/>
    <p:sldId id="270" r:id="rId11"/>
    <p:sldId id="271" r:id="rId12"/>
    <p:sldId id="273" r:id="rId13"/>
    <p:sldId id="274" r:id="rId14"/>
    <p:sldId id="275" r:id="rId15"/>
    <p:sldId id="277" r:id="rId16"/>
    <p:sldId id="276" r:id="rId17"/>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snapToGrid="0">
      <p:cViewPr varScale="1">
        <p:scale>
          <a:sx n="70" d="100"/>
          <a:sy n="70"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B8CB0-20AA-4629-A37E-A6F59A090204}" type="datetimeFigureOut">
              <a:rPr lang="en-IN" smtClean="0"/>
              <a:t>24-06-2023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8EBEF-A554-4985-9A0D-BCAD33827004}" type="slidenum">
              <a:rPr lang="en-IN" smtClean="0"/>
              <a:t>‹#›</a:t>
            </a:fld>
            <a:endParaRPr lang="en-IN"/>
          </a:p>
        </p:txBody>
      </p:sp>
    </p:spTree>
    <p:extLst>
      <p:ext uri="{BB962C8B-B14F-4D97-AF65-F5344CB8AC3E}">
        <p14:creationId xmlns:p14="http://schemas.microsoft.com/office/powerpoint/2010/main" val="407166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B1FC6F-5DE5-4187-99DB-91478D5468A9}"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2291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425056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129711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9C30909-DD3B-453F-9E98-925F4C5E10E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2169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4103866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B1FC6F-5DE5-4187-99DB-91478D5468A9}" type="datetimeFigureOut">
              <a:rPr lang="en-IN" smtClean="0"/>
              <a:t>24-06-2023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595163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B1FC6F-5DE5-4187-99DB-91478D5468A9}" type="datetimeFigureOut">
              <a:rPr lang="en-IN" smtClean="0"/>
              <a:t>24-06-2023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654881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B1FC6F-5DE5-4187-99DB-91478D5468A9}"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207058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4B1FC6F-5DE5-4187-99DB-91478D5468A9}" type="datetimeFigureOut">
              <a:rPr lang="en-IN" smtClean="0"/>
              <a:t>24-06-2023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9C30909-DD3B-453F-9E98-925F4C5E10E8}" type="slidenum">
              <a:rPr lang="en-IN" smtClean="0"/>
              <a:t>‹#›</a:t>
            </a:fld>
            <a:endParaRPr lang="en-IN"/>
          </a:p>
        </p:txBody>
      </p:sp>
    </p:spTree>
    <p:extLst>
      <p:ext uri="{BB962C8B-B14F-4D97-AF65-F5344CB8AC3E}">
        <p14:creationId xmlns:p14="http://schemas.microsoft.com/office/powerpoint/2010/main" val="27265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B1FC6F-5DE5-4187-99DB-91478D5468A9}"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73078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B1FC6F-5DE5-4187-99DB-91478D5468A9}"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28259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294078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B1FC6F-5DE5-4187-99DB-91478D5468A9}" type="datetimeFigureOut">
              <a:rPr lang="en-IN" smtClean="0"/>
              <a:t>24-06-2023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398311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B1FC6F-5DE5-4187-99DB-91478D5468A9}" type="datetimeFigureOut">
              <a:rPr lang="en-IN" smtClean="0"/>
              <a:t>24-06-2023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77171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FC6F-5DE5-4187-99DB-91478D5468A9}" type="datetimeFigureOut">
              <a:rPr lang="en-IN" smtClean="0"/>
              <a:t>24-06-2023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220507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278733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FC6F-5DE5-4187-99DB-91478D5468A9}"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30909-DD3B-453F-9E98-925F4C5E10E8}" type="slidenum">
              <a:rPr lang="en-IN" smtClean="0"/>
              <a:t>‹#›</a:t>
            </a:fld>
            <a:endParaRPr lang="en-IN"/>
          </a:p>
        </p:txBody>
      </p:sp>
    </p:spTree>
    <p:extLst>
      <p:ext uri="{BB962C8B-B14F-4D97-AF65-F5344CB8AC3E}">
        <p14:creationId xmlns:p14="http://schemas.microsoft.com/office/powerpoint/2010/main" val="372988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B1FC6F-5DE5-4187-99DB-91478D5468A9}" type="datetimeFigureOut">
              <a:rPr lang="en-IN" smtClean="0"/>
              <a:t>24-06-2023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9C30909-DD3B-453F-9E98-925F4C5E10E8}" type="slidenum">
              <a:rPr lang="en-IN" smtClean="0"/>
              <a:t>‹#›</a:t>
            </a:fld>
            <a:endParaRPr lang="en-IN"/>
          </a:p>
        </p:txBody>
      </p:sp>
    </p:spTree>
    <p:extLst>
      <p:ext uri="{BB962C8B-B14F-4D97-AF65-F5344CB8AC3E}">
        <p14:creationId xmlns:p14="http://schemas.microsoft.com/office/powerpoint/2010/main" val="22669251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427C578C-B1B0-0C07-699B-5F9C8D9025AA}"/>
              </a:ext>
            </a:extLst>
          </p:cNvPr>
          <p:cNvSpPr txBox="1">
            <a:spLocks/>
          </p:cNvSpPr>
          <p:nvPr/>
        </p:nvSpPr>
        <p:spPr>
          <a:xfrm>
            <a:off x="-1" y="1137268"/>
            <a:ext cx="8651631" cy="22389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Arial Black" panose="020B0A04020102020204" pitchFamily="34" charset="0"/>
              </a:rPr>
              <a:t>ELECTRICITY BILL </a:t>
            </a:r>
            <a:r>
              <a:rPr lang="en-US" b="1" dirty="0" smtClean="0">
                <a:effectLst>
                  <a:outerShdw blurRad="38100" dist="38100" dir="2700000" algn="tl">
                    <a:srgbClr val="000000">
                      <a:alpha val="43137"/>
                    </a:srgbClr>
                  </a:outerShdw>
                </a:effectLst>
                <a:latin typeface="Arial Black" panose="020B0A04020102020204" pitchFamily="34" charset="0"/>
              </a:rPr>
              <a:t>PREDICTION</a:t>
            </a:r>
            <a:endParaRPr lang="en-IN" b="1" dirty="0">
              <a:effectLst>
                <a:outerShdw blurRad="38100" dist="38100" dir="2700000" algn="tl">
                  <a:srgbClr val="000000">
                    <a:alpha val="43137"/>
                  </a:srgbClr>
                </a:outerShdw>
              </a:effectLst>
              <a:latin typeface="Arial Black" panose="020B0A04020102020204" pitchFamily="34" charset="0"/>
            </a:endParaRPr>
          </a:p>
        </p:txBody>
      </p:sp>
      <p:sp>
        <p:nvSpPr>
          <p:cNvPr id="6" name="Subtitle 2">
            <a:extLst>
              <a:ext uri="{FF2B5EF4-FFF2-40B4-BE49-F238E27FC236}">
                <a16:creationId xmlns:a16="http://schemas.microsoft.com/office/drawing/2014/main" xmlns="" id="{1D5697E6-3593-3BE0-F8AF-885D4E30BDD0}"/>
              </a:ext>
            </a:extLst>
          </p:cNvPr>
          <p:cNvSpPr txBox="1">
            <a:spLocks/>
          </p:cNvSpPr>
          <p:nvPr/>
        </p:nvSpPr>
        <p:spPr>
          <a:xfrm>
            <a:off x="3249636" y="3601330"/>
            <a:ext cx="5613009" cy="633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3"/>
                </a:solidFill>
                <a:latin typeface="Bahnschrift" panose="020B0502040204020203" pitchFamily="34" charset="0"/>
              </a:rPr>
              <a:t>- </a:t>
            </a:r>
            <a:r>
              <a:rPr lang="en-US" dirty="0" smtClean="0">
                <a:solidFill>
                  <a:srgbClr val="FFFF00"/>
                </a:solidFill>
                <a:latin typeface="Bahnschrift" panose="020B0502040204020203" pitchFamily="34" charset="0"/>
              </a:rPr>
              <a:t>PRESENTED BY : C. KOWSALYA</a:t>
            </a:r>
            <a:endParaRPr lang="en-IN"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3650157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5403" y="764274"/>
            <a:ext cx="8352430" cy="461665"/>
          </a:xfrm>
          <a:prstGeom prst="rect">
            <a:avLst/>
          </a:prstGeom>
        </p:spPr>
        <p:txBody>
          <a:bodyPr wrap="square">
            <a:spAutoFit/>
          </a:bodyPr>
          <a:lstStyle/>
          <a:p>
            <a:r>
              <a:rPr lang="en-US" sz="2400" b="1" dirty="0">
                <a:latin typeface="Oswald" panose="00000500000000000000" pitchFamily="2" charset="0"/>
              </a:rPr>
              <a:t>Visualizations Of Categorical Variables</a:t>
            </a:r>
            <a:endParaRPr lang="en-IN" sz="24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165" y="1565225"/>
            <a:ext cx="5953645" cy="428966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488" y="1560958"/>
            <a:ext cx="5226464" cy="4293932"/>
          </a:xfrm>
          <a:prstGeom prst="rect">
            <a:avLst/>
          </a:prstGeom>
        </p:spPr>
      </p:pic>
      <p:sp>
        <p:nvSpPr>
          <p:cNvPr id="5" name="Rectangle 4"/>
          <p:cNvSpPr/>
          <p:nvPr/>
        </p:nvSpPr>
        <p:spPr>
          <a:xfrm>
            <a:off x="307165" y="6264550"/>
            <a:ext cx="5984453" cy="369332"/>
          </a:xfrm>
          <a:prstGeom prst="rect">
            <a:avLst/>
          </a:prstGeom>
        </p:spPr>
        <p:txBody>
          <a:bodyPr wrap="square">
            <a:spAutoFit/>
          </a:bodyPr>
          <a:lstStyle/>
          <a:p>
            <a:pPr marL="152400" lvl="0" algn="ctr">
              <a:buClr>
                <a:srgbClr val="0944A1"/>
              </a:buClr>
              <a:buSzPts val="1200"/>
            </a:pPr>
            <a:r>
              <a:rPr lang="en-US" dirty="0" smtClean="0">
                <a:latin typeface="Calibri" panose="020F0502020204030204" pitchFamily="34" charset="0"/>
                <a:ea typeface="Georgia"/>
                <a:cs typeface="Calibri" panose="020F0502020204030204" pitchFamily="34" charset="0"/>
                <a:sym typeface="Georgia"/>
              </a:rPr>
              <a:t>Companies   VS   Electricity Bill</a:t>
            </a:r>
            <a:endParaRPr lang="en-US" dirty="0">
              <a:latin typeface="Calibri" panose="020F0502020204030204" pitchFamily="34" charset="0"/>
              <a:ea typeface="Georgia"/>
              <a:cs typeface="Calibri" panose="020F0502020204030204" pitchFamily="34" charset="0"/>
              <a:sym typeface="Georgia"/>
            </a:endParaRPr>
          </a:p>
        </p:txBody>
      </p:sp>
      <p:sp>
        <p:nvSpPr>
          <p:cNvPr id="6" name="Rectangle 5"/>
          <p:cNvSpPr/>
          <p:nvPr/>
        </p:nvSpPr>
        <p:spPr>
          <a:xfrm>
            <a:off x="7822068" y="6189909"/>
            <a:ext cx="4084884" cy="646331"/>
          </a:xfrm>
          <a:prstGeom prst="rect">
            <a:avLst/>
          </a:prstGeom>
        </p:spPr>
        <p:txBody>
          <a:bodyPr wrap="square">
            <a:spAutoFit/>
          </a:bodyPr>
          <a:lstStyle/>
          <a:p>
            <a:pPr lvl="0"/>
            <a:r>
              <a:rPr lang="en-US" dirty="0" smtClean="0">
                <a:latin typeface="Calibri" panose="020F0502020204030204" pitchFamily="34" charset="0"/>
                <a:ea typeface="Georgia"/>
                <a:cs typeface="Calibri" panose="020F0502020204030204" pitchFamily="34" charset="0"/>
                <a:sym typeface="Georgia"/>
              </a:rPr>
              <a:t>City  </a:t>
            </a:r>
            <a:r>
              <a:rPr lang="en-US" dirty="0">
                <a:latin typeface="Calibri" panose="020F0502020204030204" pitchFamily="34" charset="0"/>
                <a:ea typeface="Georgia"/>
                <a:cs typeface="Calibri" panose="020F0502020204030204" pitchFamily="34" charset="0"/>
                <a:sym typeface="Georgia"/>
              </a:rPr>
              <a:t>VS </a:t>
            </a:r>
            <a:r>
              <a:rPr lang="en-US" dirty="0" smtClean="0">
                <a:latin typeface="Calibri" panose="020F0502020204030204" pitchFamily="34" charset="0"/>
                <a:ea typeface="Georgia"/>
                <a:cs typeface="Calibri" panose="020F0502020204030204" pitchFamily="34" charset="0"/>
                <a:sym typeface="Georgia"/>
              </a:rPr>
              <a:t> Electricity </a:t>
            </a:r>
            <a:r>
              <a:rPr lang="en-US" dirty="0">
                <a:latin typeface="Calibri" panose="020F0502020204030204" pitchFamily="34" charset="0"/>
                <a:ea typeface="Georgia"/>
                <a:cs typeface="Calibri" panose="020F0502020204030204" pitchFamily="34" charset="0"/>
                <a:sym typeface="Georgia"/>
              </a:rPr>
              <a:t>Bill</a:t>
            </a:r>
          </a:p>
          <a:p>
            <a:endParaRPr lang="en-IN" dirty="0"/>
          </a:p>
        </p:txBody>
      </p:sp>
    </p:spTree>
    <p:extLst>
      <p:ext uri="{BB962C8B-B14F-4D97-AF65-F5344CB8AC3E}">
        <p14:creationId xmlns:p14="http://schemas.microsoft.com/office/powerpoint/2010/main" val="2752207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8" y="126749"/>
            <a:ext cx="5839293" cy="27392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561" y="126749"/>
            <a:ext cx="5486400" cy="27392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368" y="3655155"/>
            <a:ext cx="5839293" cy="260631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561" y="3649068"/>
            <a:ext cx="5486400" cy="2612403"/>
          </a:xfrm>
          <a:prstGeom prst="rect">
            <a:avLst/>
          </a:prstGeom>
        </p:spPr>
      </p:pic>
      <p:sp>
        <p:nvSpPr>
          <p:cNvPr id="8" name="Rectangle 7"/>
          <p:cNvSpPr/>
          <p:nvPr/>
        </p:nvSpPr>
        <p:spPr>
          <a:xfrm>
            <a:off x="731458" y="3075926"/>
            <a:ext cx="2786084" cy="369332"/>
          </a:xfrm>
          <a:prstGeom prst="rect">
            <a:avLst/>
          </a:prstGeom>
        </p:spPr>
        <p:txBody>
          <a:bodyPr wrap="none">
            <a:spAutoFit/>
          </a:bodyPr>
          <a:lstStyle/>
          <a:p>
            <a:pPr marL="152400" lvl="0" algn="ctr">
              <a:buClr>
                <a:srgbClr val="0944A1"/>
              </a:buClr>
              <a:buSzPts val="1200"/>
            </a:pPr>
            <a:r>
              <a:rPr lang="en-US" dirty="0" smtClean="0">
                <a:latin typeface="Calibri" panose="020F0502020204030204" pitchFamily="34" charset="0"/>
                <a:ea typeface="Georgia"/>
                <a:cs typeface="Calibri" panose="020F0502020204030204" pitchFamily="34" charset="0"/>
                <a:sym typeface="Georgia"/>
              </a:rPr>
              <a:t>Month   </a:t>
            </a:r>
            <a:r>
              <a:rPr lang="en-US" dirty="0">
                <a:latin typeface="Calibri" panose="020F0502020204030204" pitchFamily="34" charset="0"/>
                <a:ea typeface="Georgia"/>
                <a:cs typeface="Calibri" panose="020F0502020204030204" pitchFamily="34" charset="0"/>
                <a:sym typeface="Georgia"/>
              </a:rPr>
              <a:t>VS   Electricity Bill</a:t>
            </a:r>
          </a:p>
        </p:txBody>
      </p:sp>
      <p:sp>
        <p:nvSpPr>
          <p:cNvPr id="9" name="Rectangle 8"/>
          <p:cNvSpPr/>
          <p:nvPr/>
        </p:nvSpPr>
        <p:spPr>
          <a:xfrm>
            <a:off x="7502528" y="3072883"/>
            <a:ext cx="2919004" cy="369332"/>
          </a:xfrm>
          <a:prstGeom prst="rect">
            <a:avLst/>
          </a:prstGeom>
        </p:spPr>
        <p:txBody>
          <a:bodyPr wrap="none">
            <a:spAutoFit/>
          </a:bodyPr>
          <a:lstStyle/>
          <a:p>
            <a:pPr marL="152400" lvl="0" algn="ctr">
              <a:buClr>
                <a:srgbClr val="0944A1"/>
              </a:buClr>
              <a:buSzPts val="1200"/>
            </a:pPr>
            <a:r>
              <a:rPr lang="en-US" dirty="0" smtClean="0">
                <a:latin typeface="Calibri" panose="020F0502020204030204" pitchFamily="34" charset="0"/>
                <a:ea typeface="Georgia"/>
                <a:cs typeface="Calibri" panose="020F0502020204030204" pitchFamily="34" charset="0"/>
                <a:sym typeface="Georgia"/>
              </a:rPr>
              <a:t>Monitor   </a:t>
            </a:r>
            <a:r>
              <a:rPr lang="en-US" dirty="0">
                <a:latin typeface="Calibri" panose="020F0502020204030204" pitchFamily="34" charset="0"/>
                <a:ea typeface="Georgia"/>
                <a:cs typeface="Calibri" panose="020F0502020204030204" pitchFamily="34" charset="0"/>
                <a:sym typeface="Georgia"/>
              </a:rPr>
              <a:t>VS   Electricity Bill</a:t>
            </a:r>
          </a:p>
        </p:txBody>
      </p:sp>
      <p:sp>
        <p:nvSpPr>
          <p:cNvPr id="10" name="Rectangle 9"/>
          <p:cNvSpPr/>
          <p:nvPr/>
        </p:nvSpPr>
        <p:spPr>
          <a:xfrm>
            <a:off x="537494" y="6388575"/>
            <a:ext cx="3578480" cy="369332"/>
          </a:xfrm>
          <a:prstGeom prst="rect">
            <a:avLst/>
          </a:prstGeom>
        </p:spPr>
        <p:txBody>
          <a:bodyPr wrap="none">
            <a:spAutoFit/>
          </a:bodyPr>
          <a:lstStyle/>
          <a:p>
            <a:pPr marL="152400" lvl="0" algn="ctr">
              <a:buClr>
                <a:srgbClr val="0944A1"/>
              </a:buClr>
              <a:buSzPts val="1200"/>
            </a:pPr>
            <a:r>
              <a:rPr lang="en-US" dirty="0" smtClean="0">
                <a:latin typeface="Calibri" panose="020F0502020204030204" pitchFamily="34" charset="0"/>
                <a:ea typeface="Georgia"/>
                <a:cs typeface="Calibri" panose="020F0502020204030204" pitchFamily="34" charset="0"/>
                <a:sym typeface="Georgia"/>
              </a:rPr>
              <a:t>Air Conditioner   </a:t>
            </a:r>
            <a:r>
              <a:rPr lang="en-US" dirty="0">
                <a:latin typeface="Calibri" panose="020F0502020204030204" pitchFamily="34" charset="0"/>
                <a:ea typeface="Georgia"/>
                <a:cs typeface="Calibri" panose="020F0502020204030204" pitchFamily="34" charset="0"/>
                <a:sym typeface="Georgia"/>
              </a:rPr>
              <a:t>VS   Electricity Bill</a:t>
            </a:r>
          </a:p>
        </p:txBody>
      </p:sp>
      <p:sp>
        <p:nvSpPr>
          <p:cNvPr id="11" name="Rectangle 10"/>
          <p:cNvSpPr/>
          <p:nvPr/>
        </p:nvSpPr>
        <p:spPr>
          <a:xfrm>
            <a:off x="7440955" y="6468324"/>
            <a:ext cx="3269614" cy="369332"/>
          </a:xfrm>
          <a:prstGeom prst="rect">
            <a:avLst/>
          </a:prstGeom>
        </p:spPr>
        <p:txBody>
          <a:bodyPr wrap="none">
            <a:spAutoFit/>
          </a:bodyPr>
          <a:lstStyle/>
          <a:p>
            <a:pPr marL="152400" lvl="0" algn="ctr">
              <a:buClr>
                <a:srgbClr val="0944A1"/>
              </a:buClr>
              <a:buSzPts val="1200"/>
            </a:pPr>
            <a:r>
              <a:rPr lang="en-US" dirty="0" smtClean="0">
                <a:latin typeface="Calibri" panose="020F0502020204030204" pitchFamily="34" charset="0"/>
                <a:ea typeface="Georgia"/>
                <a:cs typeface="Calibri" panose="020F0502020204030204" pitchFamily="34" charset="0"/>
                <a:sym typeface="Georgia"/>
              </a:rPr>
              <a:t>Refrigerator   </a:t>
            </a:r>
            <a:r>
              <a:rPr lang="en-US" dirty="0">
                <a:latin typeface="Calibri" panose="020F0502020204030204" pitchFamily="34" charset="0"/>
                <a:ea typeface="Georgia"/>
                <a:cs typeface="Calibri" panose="020F0502020204030204" pitchFamily="34" charset="0"/>
                <a:sym typeface="Georgia"/>
              </a:rPr>
              <a:t>VS   Electricity Bill</a:t>
            </a:r>
          </a:p>
        </p:txBody>
      </p:sp>
    </p:spTree>
    <p:extLst>
      <p:ext uri="{BB962C8B-B14F-4D97-AF65-F5344CB8AC3E}">
        <p14:creationId xmlns:p14="http://schemas.microsoft.com/office/powerpoint/2010/main" val="2466007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xmlns="" id="{57FD9BEA-EEE0-4C34-B3C2-6ED9C5CAC284}"/>
              </a:ext>
            </a:extLst>
          </p:cNvPr>
          <p:cNvSpPr/>
          <p:nvPr/>
        </p:nvSpPr>
        <p:spPr>
          <a:xfrm flipV="1">
            <a:off x="1" y="0"/>
            <a:ext cx="4326340"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100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Google Shape;549;p40">
            <a:extLst>
              <a:ext uri="{FF2B5EF4-FFF2-40B4-BE49-F238E27FC236}">
                <a16:creationId xmlns:a16="http://schemas.microsoft.com/office/drawing/2014/main" xmlns="" id="{F96416D0-8AC7-EBA8-1E19-F989B91D11CC}"/>
              </a:ext>
            </a:extLst>
          </p:cNvPr>
          <p:cNvSpPr txBox="1">
            <a:spLocks/>
          </p:cNvSpPr>
          <p:nvPr/>
        </p:nvSpPr>
        <p:spPr>
          <a:xfrm>
            <a:off x="-518615" y="491319"/>
            <a:ext cx="4653887" cy="1310185"/>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chemeClr val="bg1"/>
                </a:solidFill>
                <a:latin typeface="Oswald" panose="00000500000000000000" pitchFamily="2" charset="0"/>
              </a:rPr>
              <a:t>MODEL</a:t>
            </a:r>
          </a:p>
          <a:p>
            <a:pPr algn="ctr"/>
            <a:r>
              <a:rPr lang="en-US" sz="4000" b="1" dirty="0" smtClean="0">
                <a:solidFill>
                  <a:schemeClr val="bg1"/>
                </a:solidFill>
                <a:latin typeface="Oswald" panose="00000500000000000000" pitchFamily="2" charset="0"/>
              </a:rPr>
              <a:t>BUILDING</a:t>
            </a:r>
          </a:p>
          <a:p>
            <a:pPr algn="ctr"/>
            <a:endParaRPr lang="en-US" sz="4000" b="1" dirty="0" smtClean="0">
              <a:solidFill>
                <a:schemeClr val="bg1"/>
              </a:solidFill>
              <a:latin typeface="Oswald" panose="00000500000000000000" pitchFamily="2" charset="0"/>
            </a:endParaRPr>
          </a:p>
        </p:txBody>
      </p:sp>
      <p:sp>
        <p:nvSpPr>
          <p:cNvPr id="5" name="Subtitle 1">
            <a:extLst>
              <a:ext uri="{FF2B5EF4-FFF2-40B4-BE49-F238E27FC236}">
                <a16:creationId xmlns:a16="http://schemas.microsoft.com/office/drawing/2014/main" xmlns="" id="{9AB775C7-8208-2C1F-AB1E-5C0B8A71BC95}"/>
              </a:ext>
            </a:extLst>
          </p:cNvPr>
          <p:cNvSpPr txBox="1">
            <a:spLocks/>
          </p:cNvSpPr>
          <p:nvPr/>
        </p:nvSpPr>
        <p:spPr>
          <a:xfrm>
            <a:off x="3370997" y="2129052"/>
            <a:ext cx="8752764" cy="3762612"/>
          </a:xfrm>
          <a:prstGeom prst="rect">
            <a:avLst/>
          </a:prstGeom>
        </p:spPr>
        <p:txBody>
          <a:bodyPr spcFirstLastPara="1" vert="horz" wrap="square" lIns="91425" tIns="91425" rIns="91425" bIns="91425" rtlCol="0" anchor="t" anchorCtr="0">
            <a:noAutofit/>
          </a:bodyPr>
          <a:lstStyle>
            <a:lvl1pPr marL="228600" lvl="0" indent="-228600" algn="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9pPr>
          </a:lstStyle>
          <a:p>
            <a:pPr marL="482600" indent="-342900" algn="l">
              <a:buClr>
                <a:schemeClr val="tx1"/>
              </a:buClr>
              <a:buSzPts val="1400"/>
              <a:buFont typeface="Wingdings" panose="05000000000000000000" pitchFamily="2" charset="2"/>
              <a:buChar char="v"/>
            </a:pPr>
            <a:r>
              <a:rPr lang="en-US" sz="2000" dirty="0">
                <a:ea typeface="Georgia"/>
                <a:cs typeface="Georgia"/>
                <a:sym typeface="Georgia"/>
              </a:rPr>
              <a:t>Split train and test to build machine learning models</a:t>
            </a:r>
            <a:r>
              <a:rPr lang="en-US" sz="2000" dirty="0" smtClean="0">
                <a:ea typeface="Georgia"/>
                <a:cs typeface="Georgia"/>
                <a:sym typeface="Georgia"/>
              </a:rPr>
              <a:t>.</a:t>
            </a:r>
          </a:p>
          <a:p>
            <a:pPr marL="482600" indent="-342900" algn="l">
              <a:buClr>
                <a:schemeClr val="tx1"/>
              </a:buClr>
              <a:buSzPts val="1400"/>
              <a:buFont typeface="Wingdings" panose="05000000000000000000" pitchFamily="2" charset="2"/>
              <a:buChar char="v"/>
            </a:pPr>
            <a:endParaRPr lang="en-US" sz="2000" dirty="0">
              <a:ea typeface="Georgia"/>
              <a:cs typeface="Georgia"/>
              <a:sym typeface="Georgia"/>
            </a:endParaRPr>
          </a:p>
          <a:p>
            <a:pPr marL="482600" indent="-342900" algn="l">
              <a:buClr>
                <a:schemeClr val="tx1"/>
              </a:buClr>
              <a:buSzPts val="1400"/>
              <a:buFont typeface="Wingdings" panose="05000000000000000000" pitchFamily="2" charset="2"/>
              <a:buChar char="v"/>
            </a:pPr>
            <a:r>
              <a:rPr lang="en-US" sz="2000" dirty="0">
                <a:ea typeface="Georgia"/>
                <a:cs typeface="Georgia"/>
                <a:sym typeface="Georgia"/>
              </a:rPr>
              <a:t>Then we will run different models on this data. </a:t>
            </a:r>
          </a:p>
          <a:p>
            <a:pPr marL="139700" indent="0" algn="l">
              <a:buClr>
                <a:schemeClr val="dk2"/>
              </a:buClr>
              <a:buSzPts val="1400"/>
            </a:pPr>
            <a:endParaRPr lang="en-US" sz="2000" dirty="0" smtClean="0">
              <a:ea typeface="Georgia"/>
              <a:cs typeface="Georgia"/>
              <a:sym typeface="Georgia"/>
            </a:endParaRPr>
          </a:p>
          <a:p>
            <a:pPr marL="139700" indent="0" algn="l">
              <a:buClr>
                <a:schemeClr val="dk2"/>
              </a:buClr>
              <a:buSzPts val="1400"/>
            </a:pPr>
            <a:r>
              <a:rPr lang="en-US" sz="2000" dirty="0" smtClean="0">
                <a:ea typeface="Georgia"/>
                <a:cs typeface="Georgia"/>
                <a:sym typeface="Georgia"/>
              </a:rPr>
              <a:t>	1) Linear Regression</a:t>
            </a:r>
          </a:p>
          <a:p>
            <a:pPr marL="139700" indent="0" algn="l">
              <a:buClr>
                <a:schemeClr val="dk2"/>
              </a:buClr>
              <a:buSzPts val="1400"/>
            </a:pPr>
            <a:endParaRPr lang="en-US" sz="2000" dirty="0">
              <a:ea typeface="Georgia"/>
              <a:cs typeface="Georgia"/>
              <a:sym typeface="Georgia"/>
            </a:endParaRPr>
          </a:p>
          <a:p>
            <a:pPr marL="139700" indent="0" algn="l">
              <a:buClr>
                <a:schemeClr val="dk2"/>
              </a:buClr>
              <a:buSzPts val="1400"/>
            </a:pPr>
            <a:r>
              <a:rPr lang="en-US" sz="2000" dirty="0" smtClean="0">
                <a:ea typeface="Georgia"/>
                <a:cs typeface="Georgia"/>
                <a:sym typeface="Georgia"/>
              </a:rPr>
              <a:t>	2) Decision Tree</a:t>
            </a:r>
          </a:p>
          <a:p>
            <a:pPr marL="139700" indent="0" algn="l">
              <a:buClr>
                <a:schemeClr val="dk2"/>
              </a:buClr>
              <a:buSzPts val="1400"/>
            </a:pPr>
            <a:endParaRPr lang="en-US" sz="2000" dirty="0">
              <a:ea typeface="Georgia"/>
              <a:cs typeface="Georgia"/>
              <a:sym typeface="Georgia"/>
            </a:endParaRPr>
          </a:p>
          <a:p>
            <a:pPr marL="139700" indent="0" algn="l">
              <a:buClr>
                <a:schemeClr val="dk2"/>
              </a:buClr>
              <a:buSzPts val="1400"/>
            </a:pPr>
            <a:r>
              <a:rPr lang="en-US" sz="2000" dirty="0" smtClean="0">
                <a:ea typeface="Georgia"/>
                <a:cs typeface="Georgia"/>
                <a:sym typeface="Georgia"/>
              </a:rPr>
              <a:t>	3) Random Forest</a:t>
            </a:r>
            <a:endParaRPr lang="en-US" sz="2000" dirty="0">
              <a:ea typeface="Georgia"/>
              <a:cs typeface="Georgia"/>
              <a:sym typeface="Georgia"/>
            </a:endParaRPr>
          </a:p>
          <a:p>
            <a:pPr marL="342900" indent="-342900" algn="just">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4349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9242" y="982639"/>
            <a:ext cx="8988376" cy="584775"/>
          </a:xfrm>
          <a:prstGeom prst="rect">
            <a:avLst/>
          </a:prstGeom>
        </p:spPr>
        <p:txBody>
          <a:bodyPr wrap="square">
            <a:spAutoFit/>
          </a:bodyPr>
          <a:lstStyle/>
          <a:p>
            <a:r>
              <a:rPr lang="en-US" sz="3200" b="1" kern="0" dirty="0">
                <a:solidFill>
                  <a:schemeClr val="accent1">
                    <a:lumMod val="60000"/>
                    <a:lumOff val="40000"/>
                  </a:schemeClr>
                </a:solidFill>
                <a:latin typeface="Oswald" panose="00000500000000000000"/>
              </a:rPr>
              <a:t>Accuracy Of </a:t>
            </a:r>
            <a:r>
              <a:rPr lang="en-US" sz="3200" b="1" kern="0" dirty="0" smtClean="0">
                <a:solidFill>
                  <a:schemeClr val="accent1">
                    <a:lumMod val="60000"/>
                    <a:lumOff val="40000"/>
                  </a:schemeClr>
                </a:solidFill>
                <a:latin typeface="Oswald" panose="00000500000000000000"/>
              </a:rPr>
              <a:t>Different Modules</a:t>
            </a:r>
            <a:endParaRPr lang="en-IN" sz="3200" b="1" kern="0" dirty="0">
              <a:solidFill>
                <a:schemeClr val="accent1">
                  <a:lumMod val="60000"/>
                  <a:lumOff val="40000"/>
                </a:schemeClr>
              </a:solidFill>
              <a:latin typeface="Oswald" panose="0000050000000000000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4" y="2168660"/>
            <a:ext cx="10945504" cy="2333767"/>
          </a:xfrm>
          <a:prstGeom prst="rect">
            <a:avLst/>
          </a:prstGeom>
        </p:spPr>
      </p:pic>
      <p:sp>
        <p:nvSpPr>
          <p:cNvPr id="5" name="Rectangle 4"/>
          <p:cNvSpPr/>
          <p:nvPr/>
        </p:nvSpPr>
        <p:spPr>
          <a:xfrm>
            <a:off x="586854" y="5103674"/>
            <a:ext cx="11327642" cy="923330"/>
          </a:xfrm>
          <a:prstGeom prst="rect">
            <a:avLst/>
          </a:prstGeom>
        </p:spPr>
        <p:txBody>
          <a:bodyPr wrap="square">
            <a:spAutoFit/>
          </a:bodyPr>
          <a:lstStyle/>
          <a:p>
            <a:pPr algn="just"/>
            <a:r>
              <a:rPr lang="en-IN" dirty="0" smtClean="0"/>
              <a:t>By comparing, </a:t>
            </a:r>
            <a:r>
              <a:rPr lang="en-IN" dirty="0"/>
              <a:t>the Random Forest model performs the best among the three models, as it achieves the highest test score, the lowest RMSE score, and the lowest MAE score. It demonstrates strong predictive accuracy and generalization ability compared to Linear Regression and Decision Tree.</a:t>
            </a:r>
          </a:p>
        </p:txBody>
      </p:sp>
    </p:spTree>
    <p:extLst>
      <p:ext uri="{BB962C8B-B14F-4D97-AF65-F5344CB8AC3E}">
        <p14:creationId xmlns:p14="http://schemas.microsoft.com/office/powerpoint/2010/main" val="3464903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xmlns="" id="{57FD9BEA-EEE0-4C34-B3C2-6ED9C5CAC284}"/>
              </a:ext>
            </a:extLst>
          </p:cNvPr>
          <p:cNvSpPr/>
          <p:nvPr/>
        </p:nvSpPr>
        <p:spPr>
          <a:xfrm flipV="1">
            <a:off x="1" y="0"/>
            <a:ext cx="4326340"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100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Google Shape;549;p40">
            <a:extLst>
              <a:ext uri="{FF2B5EF4-FFF2-40B4-BE49-F238E27FC236}">
                <a16:creationId xmlns:a16="http://schemas.microsoft.com/office/drawing/2014/main" xmlns="" id="{F96416D0-8AC7-EBA8-1E19-F989B91D11CC}"/>
              </a:ext>
            </a:extLst>
          </p:cNvPr>
          <p:cNvSpPr txBox="1">
            <a:spLocks/>
          </p:cNvSpPr>
          <p:nvPr/>
        </p:nvSpPr>
        <p:spPr>
          <a:xfrm>
            <a:off x="-518615" y="491319"/>
            <a:ext cx="4653887" cy="1310185"/>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chemeClr val="bg1"/>
                </a:solidFill>
                <a:latin typeface="Oswald" panose="00000500000000000000" pitchFamily="2" charset="0"/>
              </a:rPr>
              <a:t>FEATURE</a:t>
            </a:r>
          </a:p>
          <a:p>
            <a:pPr algn="ctr"/>
            <a:r>
              <a:rPr lang="en-US" sz="4000" b="1" dirty="0" smtClean="0">
                <a:solidFill>
                  <a:schemeClr val="bg1"/>
                </a:solidFill>
                <a:latin typeface="Oswald" panose="00000500000000000000" pitchFamily="2" charset="0"/>
              </a:rPr>
              <a:t>WORK</a:t>
            </a:r>
          </a:p>
          <a:p>
            <a:pPr algn="ctr"/>
            <a:endParaRPr lang="en-US" sz="4000" b="1" dirty="0" smtClean="0">
              <a:solidFill>
                <a:schemeClr val="bg1"/>
              </a:solidFill>
              <a:latin typeface="Oswald" panose="00000500000000000000" pitchFamily="2" charset="0"/>
            </a:endParaRPr>
          </a:p>
          <a:p>
            <a:pPr algn="ctr"/>
            <a:endParaRPr lang="en-US" sz="4000" b="1" dirty="0" smtClean="0">
              <a:solidFill>
                <a:schemeClr val="bg1"/>
              </a:solidFill>
              <a:latin typeface="Oswald" panose="00000500000000000000" pitchFamily="2" charset="0"/>
            </a:endParaRPr>
          </a:p>
        </p:txBody>
      </p:sp>
      <p:sp>
        <p:nvSpPr>
          <p:cNvPr id="5" name="Subtitle 1">
            <a:extLst>
              <a:ext uri="{FF2B5EF4-FFF2-40B4-BE49-F238E27FC236}">
                <a16:creationId xmlns:a16="http://schemas.microsoft.com/office/drawing/2014/main" xmlns="" id="{9AB775C7-8208-2C1F-AB1E-5C0B8A71BC95}"/>
              </a:ext>
            </a:extLst>
          </p:cNvPr>
          <p:cNvSpPr txBox="1">
            <a:spLocks/>
          </p:cNvSpPr>
          <p:nvPr/>
        </p:nvSpPr>
        <p:spPr>
          <a:xfrm>
            <a:off x="3384645" y="2129051"/>
            <a:ext cx="8739116" cy="4995079"/>
          </a:xfrm>
          <a:prstGeom prst="rect">
            <a:avLst/>
          </a:prstGeom>
        </p:spPr>
        <p:txBody>
          <a:bodyPr spcFirstLastPara="1" vert="horz" wrap="square" lIns="91425" tIns="91425" rIns="91425" bIns="91425" rtlCol="0" anchor="t" anchorCtr="0">
            <a:noAutofit/>
          </a:bodyPr>
          <a:lstStyle>
            <a:lvl1pPr marL="228600" lvl="0" indent="-228600" algn="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If we deploy these models on a website, we can predict the electricity bill for companies</a:t>
            </a:r>
            <a:endParaRPr lang="en-US" sz="2000" b="1" dirty="0" smtClean="0">
              <a:solidFill>
                <a:schemeClr val="bg1"/>
              </a:solidFill>
              <a:latin typeface="Calibri" panose="020F0502020204030204" pitchFamily="34" charset="0"/>
              <a:ea typeface="Roboto"/>
              <a:cs typeface="Calibri" panose="020F0502020204030204" pitchFamily="34" charset="0"/>
              <a:sym typeface="Roboto"/>
            </a:endParaRPr>
          </a:p>
          <a:p>
            <a:pPr marL="342900" indent="-342900" algn="just">
              <a:buFont typeface="Wingdings" panose="05000000000000000000" pitchFamily="2" charset="2"/>
              <a:buChar char="v"/>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By deploying electricity bill prediction models on a website, businesses can harness these advantages to improve financial planning, optimize costs, enhance operational performance, promote sustainability, engage customers, and make data-driven decisions to drive success in their energy management strategies.</a:t>
            </a:r>
          </a:p>
          <a:p>
            <a:pPr marL="342900" indent="-342900" algn="just">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dirty="0">
                <a:latin typeface="Calibri" panose="020F0502020204030204" pitchFamily="34" charset="0"/>
                <a:cs typeface="Calibri" panose="020F0502020204030204" pitchFamily="34" charset="0"/>
              </a:rPr>
              <a:t>In this dataset, we have important electrical </a:t>
            </a:r>
            <a:r>
              <a:rPr lang="en-US" sz="2000" dirty="0" smtClean="0">
                <a:latin typeface="Calibri" panose="020F0502020204030204" pitchFamily="34" charset="0"/>
                <a:cs typeface="Calibri" panose="020F0502020204030204" pitchFamily="34" charset="0"/>
              </a:rPr>
              <a:t>appliances </a:t>
            </a:r>
            <a:r>
              <a:rPr lang="en-US" sz="2000" dirty="0">
                <a:latin typeface="Calibri" panose="020F0502020204030204" pitchFamily="34" charset="0"/>
                <a:cs typeface="Calibri" panose="020F0502020204030204" pitchFamily="34" charset="0"/>
              </a:rPr>
              <a:t>power consumption data. From a business perspective, we can conduct surveys or gather data on the power consumption of other electrical equipment within companies. By incorporating this additional data, we can improve the accuracy of predicting the exact electricity bill for companies.</a:t>
            </a:r>
          </a:p>
        </p:txBody>
      </p:sp>
    </p:spTree>
    <p:extLst>
      <p:ext uri="{BB962C8B-B14F-4D97-AF65-F5344CB8AC3E}">
        <p14:creationId xmlns:p14="http://schemas.microsoft.com/office/powerpoint/2010/main" val="1119117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5" y="654799"/>
            <a:ext cx="8802806" cy="5355312"/>
          </a:xfrm>
          <a:prstGeom prst="rect">
            <a:avLst/>
          </a:prstGeom>
        </p:spPr>
        <p:txBody>
          <a:bodyPr wrap="square">
            <a:spAutoFit/>
          </a:bodyPr>
          <a:lstStyle/>
          <a:p>
            <a:pPr marL="2857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Linear regression models can provide insights into customer behavior and its influence on electricity bills. By analyzing customer data and identifying patterns, businesses can develop targeted marketing or educational campaigns to encourage energy-saving behaviors among their customers</a:t>
            </a:r>
            <a:r>
              <a:rPr lang="en-US"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Predicting electricity bills allows businesses to assess and manage the risk associated with energy costs. By understanding potential fluctuations in bills, businesses can implement risk mitigation strategies such as hedging contracts or exploring renewable energy options to stabilize and reduce long-term costs</a:t>
            </a:r>
            <a:r>
              <a:rPr lang="en-US"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smtClean="0">
                <a:latin typeface="Calibri" panose="020F0502020204030204" pitchFamily="34" charset="0"/>
                <a:cs typeface="Calibri" panose="020F0502020204030204" pitchFamily="34" charset="0"/>
              </a:rPr>
              <a:t>Equipment </a:t>
            </a:r>
            <a:r>
              <a:rPr lang="en-US" dirty="0">
                <a:latin typeface="Calibri" panose="020F0502020204030204" pitchFamily="34" charset="0"/>
                <a:cs typeface="Calibri" panose="020F0502020204030204" pitchFamily="34" charset="0"/>
              </a:rPr>
              <a:t>Upgrades and Maintenance: Regularly maintain and service equipment, machinery, and electrical systems to ensure they operate at peak efficiency. Consider upgrading to energy-efficient appliances, such as refrigerators and air conditioning units, to reduce energy consumption</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dirty="0">
                <a:latin typeface="Calibri" panose="020F0502020204030204" pitchFamily="34" charset="0"/>
                <a:cs typeface="Calibri" panose="020F0502020204030204" pitchFamily="34" charset="0"/>
              </a:rPr>
              <a:t>Continuous Improvement and Monitoring: Regularly review and reassess energy consumption patterns, track progress, and identify further opportunities for energy savings. Energy efficiency should be an ongoing process, and continuous monitoring and improvement are crucial for long-term cost reduction.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30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05144C35-4336-4A2B-BA1D-C2DF63712A82}"/>
              </a:ext>
            </a:extLst>
          </p:cNvPr>
          <p:cNvGrpSpPr/>
          <p:nvPr/>
        </p:nvGrpSpPr>
        <p:grpSpPr>
          <a:xfrm>
            <a:off x="2306470" y="1324205"/>
            <a:ext cx="5794673" cy="3575342"/>
            <a:chOff x="4080932" y="1335819"/>
            <a:chExt cx="3690976" cy="3690976"/>
          </a:xfrm>
        </p:grpSpPr>
        <p:sp>
          <p:nvSpPr>
            <p:cNvPr id="5" name="Oval 4">
              <a:extLst>
                <a:ext uri="{FF2B5EF4-FFF2-40B4-BE49-F238E27FC236}">
                  <a16:creationId xmlns="" xmlns:a16="http://schemas.microsoft.com/office/drawing/2014/main" id="{60B8D9C3-9E1C-421E-BBEF-CDC8FA66C6C1}"/>
                </a:ext>
              </a:extLst>
            </p:cNvPr>
            <p:cNvSpPr/>
            <p:nvPr/>
          </p:nvSpPr>
          <p:spPr>
            <a:xfrm>
              <a:off x="4080932" y="1335819"/>
              <a:ext cx="3690976" cy="3690976"/>
            </a:xfrm>
            <a:prstGeom prst="ellipse">
              <a:avLst/>
            </a:prstGeom>
            <a:solidFill>
              <a:schemeClr val="accent1">
                <a:lumMod val="60000"/>
                <a:lumOff val="40000"/>
              </a:schemeClr>
            </a:solidFill>
            <a:ln w="31750">
              <a:solidFill>
                <a:schemeClr val="bg1"/>
              </a:solid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F7B9EADE-66F6-488A-B5D0-B71D290578A0}"/>
                </a:ext>
              </a:extLst>
            </p:cNvPr>
            <p:cNvSpPr txBox="1"/>
            <p:nvPr/>
          </p:nvSpPr>
          <p:spPr>
            <a:xfrm>
              <a:off x="4594332" y="2387172"/>
              <a:ext cx="2664178" cy="2192342"/>
            </a:xfrm>
            <a:prstGeom prst="rect">
              <a:avLst/>
            </a:prstGeom>
            <a:noFill/>
          </p:spPr>
          <p:txBody>
            <a:bodyPr wrap="square" rtlCol="0">
              <a:spAutoFit/>
            </a:bodyPr>
            <a:lstStyle/>
            <a:p>
              <a:pPr algn="ctr"/>
              <a:r>
                <a:rPr lang="en-US" sz="6600" dirty="0" smtClean="0">
                  <a:effectLst>
                    <a:outerShdw blurRad="50800" dist="38100" dir="18900000" algn="bl" rotWithShape="0">
                      <a:prstClr val="black">
                        <a:alpha val="40000"/>
                      </a:prstClr>
                    </a:outerShdw>
                  </a:effectLst>
                  <a:latin typeface="Oswald" panose="00000500000000000000" pitchFamily="2" charset="0"/>
                </a:rPr>
                <a:t>THANK YOU</a:t>
              </a:r>
              <a:endParaRPr lang="en-US" sz="6600" dirty="0">
                <a:effectLst>
                  <a:outerShdw blurRad="50800" dist="38100" dir="18900000" algn="bl" rotWithShape="0">
                    <a:prstClr val="black">
                      <a:alpha val="40000"/>
                    </a:prstClr>
                  </a:outerShdw>
                </a:effectLst>
                <a:latin typeface="Oswald" panose="00000500000000000000" pitchFamily="2" charset="0"/>
              </a:endParaRPr>
            </a:p>
          </p:txBody>
        </p:sp>
      </p:grpSp>
      <p:sp>
        <p:nvSpPr>
          <p:cNvPr id="7" name="Content Placeholder 2">
            <a:extLst>
              <a:ext uri="{FF2B5EF4-FFF2-40B4-BE49-F238E27FC236}">
                <a16:creationId xmlns="" xmlns:a16="http://schemas.microsoft.com/office/drawing/2014/main" id="{378BBD51-598D-C920-1ADD-059B3E3DCAFE}"/>
              </a:ext>
            </a:extLst>
          </p:cNvPr>
          <p:cNvSpPr txBox="1">
            <a:spLocks/>
          </p:cNvSpPr>
          <p:nvPr/>
        </p:nvSpPr>
        <p:spPr>
          <a:xfrm>
            <a:off x="7997589" y="4796473"/>
            <a:ext cx="3796173" cy="1851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Oswald" panose="00000500000000000000" pitchFamily="2" charset="0"/>
              </a:rPr>
              <a:t>PERSONAL INFO:</a:t>
            </a:r>
          </a:p>
          <a:p>
            <a:pPr marL="0" indent="0">
              <a:buFont typeface="Arial" panose="020B0604020202020204" pitchFamily="34" charset="0"/>
              <a:buNone/>
            </a:pPr>
            <a:r>
              <a:rPr lang="en-US" dirty="0">
                <a:solidFill>
                  <a:srgbClr val="FFFF00"/>
                </a:solidFill>
                <a:latin typeface="Bahnschrift Condensed" panose="020B0502040204020203" pitchFamily="34" charset="0"/>
              </a:rPr>
              <a:t>Name : </a:t>
            </a:r>
            <a:r>
              <a:rPr lang="en-US" dirty="0" smtClean="0">
                <a:solidFill>
                  <a:srgbClr val="FFFF00"/>
                </a:solidFill>
                <a:latin typeface="Bahnschrift Condensed" panose="020B0502040204020203" pitchFamily="34" charset="0"/>
              </a:rPr>
              <a:t>C.KOWSALYA</a:t>
            </a:r>
            <a:endParaRPr lang="en-US" dirty="0">
              <a:solidFill>
                <a:srgbClr val="FFFF00"/>
              </a:solidFill>
              <a:latin typeface="Bahnschrift Condensed" panose="020B0502040204020203" pitchFamily="34" charset="0"/>
            </a:endParaRPr>
          </a:p>
          <a:p>
            <a:pPr marL="0" indent="0">
              <a:buFont typeface="Arial" panose="020B0604020202020204" pitchFamily="34" charset="0"/>
              <a:buNone/>
            </a:pPr>
            <a:r>
              <a:rPr lang="en-US" dirty="0">
                <a:solidFill>
                  <a:srgbClr val="FFFF00"/>
                </a:solidFill>
                <a:latin typeface="Bahnschrift Condensed" panose="020B0502040204020203" pitchFamily="34" charset="0"/>
              </a:rPr>
              <a:t>Batch : </a:t>
            </a:r>
            <a:r>
              <a:rPr lang="en-US" dirty="0" smtClean="0">
                <a:solidFill>
                  <a:srgbClr val="FFFF00"/>
                </a:solidFill>
                <a:latin typeface="Bahnschrift Condensed" panose="020B0502040204020203" pitchFamily="34" charset="0"/>
              </a:rPr>
              <a:t>PGDA 03</a:t>
            </a:r>
            <a:endParaRPr lang="en-IN" dirty="0">
              <a:solidFill>
                <a:srgbClr val="FFFF00"/>
              </a:solidFill>
              <a:latin typeface="Bahnschrift Condensed" panose="020B0502040204020203" pitchFamily="34" charset="0"/>
            </a:endParaRPr>
          </a:p>
        </p:txBody>
      </p:sp>
    </p:spTree>
    <p:extLst>
      <p:ext uri="{BB962C8B-B14F-4D97-AF65-F5344CB8AC3E}">
        <p14:creationId xmlns:p14="http://schemas.microsoft.com/office/powerpoint/2010/main" val="3226578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1;p42"/>
          <p:cNvSpPr txBox="1">
            <a:spLocks/>
          </p:cNvSpPr>
          <p:nvPr/>
        </p:nvSpPr>
        <p:spPr>
          <a:xfrm>
            <a:off x="352689" y="787237"/>
            <a:ext cx="5710486" cy="829486"/>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b="1" u="sng" dirty="0" smtClean="0">
                <a:solidFill>
                  <a:schemeClr val="accent2">
                    <a:lumMod val="75000"/>
                  </a:schemeClr>
                </a:solidFill>
              </a:rPr>
              <a:t>TABLE OF CONTENTS</a:t>
            </a:r>
            <a:endParaRPr lang="en-IN" b="1" u="sng" dirty="0">
              <a:solidFill>
                <a:schemeClr val="accent2">
                  <a:lumMod val="75000"/>
                </a:schemeClr>
              </a:solidFill>
            </a:endParaRPr>
          </a:p>
        </p:txBody>
      </p:sp>
      <p:cxnSp>
        <p:nvCxnSpPr>
          <p:cNvPr id="5" name="Google Shape;2152;p42"/>
          <p:cNvCxnSpPr>
            <a:cxnSpLocks/>
            <a:stCxn id="8" idx="7"/>
            <a:endCxn id="16" idx="3"/>
          </p:cNvCxnSpPr>
          <p:nvPr/>
        </p:nvCxnSpPr>
        <p:spPr>
          <a:xfrm flipV="1">
            <a:off x="1112894" y="3380850"/>
            <a:ext cx="1442400" cy="1195696"/>
          </a:xfrm>
          <a:prstGeom prst="straightConnector1">
            <a:avLst/>
          </a:prstGeom>
          <a:noFill/>
          <a:ln w="28575" cap="flat" cmpd="sng">
            <a:solidFill>
              <a:schemeClr val="accent1"/>
            </a:solidFill>
            <a:prstDash val="solid"/>
            <a:round/>
            <a:headEnd type="none" w="med" len="med"/>
            <a:tailEnd type="none" w="med" len="med"/>
          </a:ln>
        </p:spPr>
      </p:cxnSp>
      <p:cxnSp>
        <p:nvCxnSpPr>
          <p:cNvPr id="6" name="Google Shape;2155;p42"/>
          <p:cNvCxnSpPr>
            <a:cxnSpLocks/>
            <a:stCxn id="16" idx="5"/>
            <a:endCxn id="10" idx="1"/>
          </p:cNvCxnSpPr>
          <p:nvPr/>
        </p:nvCxnSpPr>
        <p:spPr>
          <a:xfrm>
            <a:off x="3138530" y="3380850"/>
            <a:ext cx="1273364" cy="944210"/>
          </a:xfrm>
          <a:prstGeom prst="straightConnector1">
            <a:avLst/>
          </a:prstGeom>
          <a:noFill/>
          <a:ln w="28575" cap="flat" cmpd="sng">
            <a:solidFill>
              <a:schemeClr val="accent1"/>
            </a:solidFill>
            <a:prstDash val="solid"/>
            <a:round/>
            <a:headEnd type="none" w="med" len="med"/>
            <a:tailEnd type="none" w="med" len="med"/>
          </a:ln>
        </p:spPr>
      </p:cxnSp>
      <p:cxnSp>
        <p:nvCxnSpPr>
          <p:cNvPr id="7" name="Google Shape;2157;p42"/>
          <p:cNvCxnSpPr>
            <a:cxnSpLocks/>
            <a:stCxn id="10" idx="7"/>
            <a:endCxn id="12" idx="3"/>
          </p:cNvCxnSpPr>
          <p:nvPr/>
        </p:nvCxnSpPr>
        <p:spPr>
          <a:xfrm flipV="1">
            <a:off x="4971224" y="3661339"/>
            <a:ext cx="1490299" cy="663721"/>
          </a:xfrm>
          <a:prstGeom prst="straightConnector1">
            <a:avLst/>
          </a:prstGeom>
          <a:noFill/>
          <a:ln w="28575" cap="flat" cmpd="sng">
            <a:solidFill>
              <a:schemeClr val="accent1"/>
            </a:solidFill>
            <a:prstDash val="solid"/>
            <a:round/>
            <a:headEnd type="none" w="med" len="med"/>
            <a:tailEnd type="none" w="med" len="med"/>
          </a:ln>
        </p:spPr>
      </p:cxnSp>
      <p:sp>
        <p:nvSpPr>
          <p:cNvPr id="8" name="Google Shape;2153;p42"/>
          <p:cNvSpPr/>
          <p:nvPr/>
        </p:nvSpPr>
        <p:spPr>
          <a:xfrm>
            <a:off x="451639" y="4465010"/>
            <a:ext cx="774709" cy="761617"/>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rPr>
              <a:t>1</a:t>
            </a:r>
            <a:endParaRPr kumimoji="0"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endParaRPr>
          </a:p>
        </p:txBody>
      </p:sp>
      <p:sp>
        <p:nvSpPr>
          <p:cNvPr id="9" name="Google Shape;2159;p42"/>
          <p:cNvSpPr/>
          <p:nvPr/>
        </p:nvSpPr>
        <p:spPr>
          <a:xfrm>
            <a:off x="262457" y="4218404"/>
            <a:ext cx="1179510" cy="12756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2156;p42"/>
          <p:cNvSpPr/>
          <p:nvPr/>
        </p:nvSpPr>
        <p:spPr>
          <a:xfrm>
            <a:off x="4296053" y="4207400"/>
            <a:ext cx="791012" cy="803431"/>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rPr>
              <a:t>3</a:t>
            </a:r>
            <a:endParaRPr kumimoji="0"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endParaRPr>
          </a:p>
        </p:txBody>
      </p:sp>
      <p:sp>
        <p:nvSpPr>
          <p:cNvPr id="11" name="Google Shape;2160;p42"/>
          <p:cNvSpPr/>
          <p:nvPr/>
        </p:nvSpPr>
        <p:spPr>
          <a:xfrm rot="15766337">
            <a:off x="4044184" y="3952060"/>
            <a:ext cx="1281646" cy="1132815"/>
          </a:xfrm>
          <a:prstGeom prst="blockArc">
            <a:avLst>
              <a:gd name="adj1" fmla="val 7558344"/>
              <a:gd name="adj2" fmla="val 15223599"/>
              <a:gd name="adj3" fmla="val 8678"/>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2158;p42"/>
          <p:cNvSpPr/>
          <p:nvPr/>
        </p:nvSpPr>
        <p:spPr>
          <a:xfrm>
            <a:off x="6336468" y="2970579"/>
            <a:ext cx="853926" cy="809276"/>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rPr>
              <a:t>4</a:t>
            </a:r>
            <a:endParaRPr kumimoji="0"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endParaRPr>
          </a:p>
        </p:txBody>
      </p:sp>
      <p:sp>
        <p:nvSpPr>
          <p:cNvPr id="13" name="Google Shape;2161;p42"/>
          <p:cNvSpPr/>
          <p:nvPr/>
        </p:nvSpPr>
        <p:spPr>
          <a:xfrm rot="-7199867">
            <a:off x="5761443" y="2468451"/>
            <a:ext cx="1698199" cy="1487380"/>
          </a:xfrm>
          <a:prstGeom prst="blockArc">
            <a:avLst>
              <a:gd name="adj1" fmla="val 7630252"/>
              <a:gd name="adj2" fmla="val 11218651"/>
              <a:gd name="adj3" fmla="val 857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2162;p42"/>
          <p:cNvSpPr txBox="1">
            <a:spLocks/>
          </p:cNvSpPr>
          <p:nvPr/>
        </p:nvSpPr>
        <p:spPr>
          <a:xfrm>
            <a:off x="83124" y="5382493"/>
            <a:ext cx="3055406" cy="849495"/>
          </a:xfrm>
          <a:prstGeom prst="rect">
            <a:avLst/>
          </a:prstGeom>
          <a:ln>
            <a:noFill/>
          </a:ln>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933" dirty="0" smtClean="0"/>
              <a:t>Problem </a:t>
            </a:r>
            <a:br>
              <a:rPr lang="en-US" sz="2933" dirty="0" smtClean="0"/>
            </a:br>
            <a:r>
              <a:rPr lang="en-US" sz="2933" dirty="0" smtClean="0"/>
              <a:t>Statement</a:t>
            </a:r>
            <a:endParaRPr lang="en-US" sz="2933" dirty="0"/>
          </a:p>
        </p:txBody>
      </p:sp>
      <p:sp>
        <p:nvSpPr>
          <p:cNvPr id="15" name="Google Shape;2164;p42"/>
          <p:cNvSpPr txBox="1">
            <a:spLocks/>
          </p:cNvSpPr>
          <p:nvPr/>
        </p:nvSpPr>
        <p:spPr>
          <a:xfrm>
            <a:off x="3635891" y="5181788"/>
            <a:ext cx="2257600" cy="427600"/>
          </a:xfrm>
          <a:prstGeom prst="rect">
            <a:avLst/>
          </a:prstGeom>
          <a:ln>
            <a:noFill/>
          </a:ln>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933" smtClean="0"/>
              <a:t>EDA</a:t>
            </a:r>
            <a:endParaRPr lang="en-US" sz="2933" dirty="0"/>
          </a:p>
        </p:txBody>
      </p:sp>
      <p:sp>
        <p:nvSpPr>
          <p:cNvPr id="16" name="Google Shape;2154;p42"/>
          <p:cNvSpPr/>
          <p:nvPr/>
        </p:nvSpPr>
        <p:spPr>
          <a:xfrm>
            <a:off x="2434502" y="2654703"/>
            <a:ext cx="824820" cy="850734"/>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rPr>
              <a:t>2</a:t>
            </a:r>
            <a:endParaRPr kumimoji="0"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endParaRPr>
          </a:p>
        </p:txBody>
      </p:sp>
      <p:sp>
        <p:nvSpPr>
          <p:cNvPr id="17" name="Google Shape;2165;p42"/>
          <p:cNvSpPr/>
          <p:nvPr/>
        </p:nvSpPr>
        <p:spPr>
          <a:xfrm rot="3599795">
            <a:off x="2254853" y="2516760"/>
            <a:ext cx="1236988" cy="1142749"/>
          </a:xfrm>
          <a:prstGeom prst="blockArc">
            <a:avLst>
              <a:gd name="adj1" fmla="val 2672861"/>
              <a:gd name="adj2" fmla="val 14566258"/>
              <a:gd name="adj3" fmla="val 826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2167;p42"/>
          <p:cNvSpPr txBox="1">
            <a:spLocks/>
          </p:cNvSpPr>
          <p:nvPr/>
        </p:nvSpPr>
        <p:spPr>
          <a:xfrm>
            <a:off x="717453" y="1593185"/>
            <a:ext cx="3653102" cy="427600"/>
          </a:xfrm>
          <a:prstGeom prst="rect">
            <a:avLst/>
          </a:prstGeom>
          <a:ln>
            <a:noFill/>
          </a:ln>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933" dirty="0" smtClean="0"/>
              <a:t/>
            </a:r>
            <a:br>
              <a:rPr lang="en-US" sz="2933" dirty="0" smtClean="0"/>
            </a:br>
            <a:r>
              <a:rPr lang="en-US" sz="2933" dirty="0" smtClean="0"/>
              <a:t>Dataset and features</a:t>
            </a:r>
            <a:br>
              <a:rPr lang="en-US" sz="2933" dirty="0" smtClean="0"/>
            </a:br>
            <a:endParaRPr lang="en-US" sz="2933" dirty="0"/>
          </a:p>
        </p:txBody>
      </p:sp>
      <p:sp>
        <p:nvSpPr>
          <p:cNvPr id="19" name="Google Shape;2169;p42"/>
          <p:cNvSpPr txBox="1">
            <a:spLocks/>
          </p:cNvSpPr>
          <p:nvPr/>
        </p:nvSpPr>
        <p:spPr>
          <a:xfrm>
            <a:off x="7842350" y="5464171"/>
            <a:ext cx="1921442" cy="768279"/>
          </a:xfrm>
          <a:prstGeom prst="rect">
            <a:avLst/>
          </a:prstGeom>
          <a:ln>
            <a:noFill/>
          </a:ln>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933" dirty="0" smtClean="0"/>
              <a:t>Feature Work</a:t>
            </a:r>
            <a:endParaRPr lang="en-US" sz="2933" dirty="0"/>
          </a:p>
        </p:txBody>
      </p:sp>
      <p:grpSp>
        <p:nvGrpSpPr>
          <p:cNvPr id="20" name="Google Shape;2171;p42"/>
          <p:cNvGrpSpPr/>
          <p:nvPr/>
        </p:nvGrpSpPr>
        <p:grpSpPr>
          <a:xfrm rot="5400000" flipH="1">
            <a:off x="8930884" y="-1469579"/>
            <a:ext cx="1800681" cy="4501108"/>
            <a:chOff x="7350442" y="2608992"/>
            <a:chExt cx="777239" cy="1673160"/>
          </a:xfrm>
        </p:grpSpPr>
        <p:sp>
          <p:nvSpPr>
            <p:cNvPr id="21" name="Google Shape;2172;p4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 name="Google Shape;2173;p4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 name="Google Shape;2174;p4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 name="Google Shape;2175;p4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5" name="Google Shape;2176;p4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6" name="Google Shape;2177;p4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 name="Google Shape;2178;p4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 name="Google Shape;2179;p4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121900" tIns="60933" rIns="121900"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cxnSp>
        <p:nvCxnSpPr>
          <p:cNvPr id="29" name="Google Shape;2155;p42">
            <a:extLst>
              <a:ext uri="{FF2B5EF4-FFF2-40B4-BE49-F238E27FC236}">
                <a16:creationId xmlns:a16="http://schemas.microsoft.com/office/drawing/2014/main" xmlns="" id="{9BDB1B9D-4053-CAED-441A-DEC9F15593E0}"/>
              </a:ext>
            </a:extLst>
          </p:cNvPr>
          <p:cNvCxnSpPr>
            <a:cxnSpLocks/>
          </p:cNvCxnSpPr>
          <p:nvPr/>
        </p:nvCxnSpPr>
        <p:spPr>
          <a:xfrm>
            <a:off x="7341280" y="3698146"/>
            <a:ext cx="1642315" cy="1060370"/>
          </a:xfrm>
          <a:prstGeom prst="straightConnector1">
            <a:avLst/>
          </a:prstGeom>
          <a:noFill/>
          <a:ln w="28575" cap="flat" cmpd="sng">
            <a:solidFill>
              <a:schemeClr val="accent1"/>
            </a:solidFill>
            <a:prstDash val="solid"/>
            <a:round/>
            <a:headEnd type="none" w="med" len="med"/>
            <a:tailEnd type="none" w="med" len="med"/>
          </a:ln>
        </p:spPr>
      </p:cxnSp>
      <p:sp>
        <p:nvSpPr>
          <p:cNvPr id="30" name="Google Shape;2158;p42">
            <a:extLst>
              <a:ext uri="{FF2B5EF4-FFF2-40B4-BE49-F238E27FC236}">
                <a16:creationId xmlns:a16="http://schemas.microsoft.com/office/drawing/2014/main" xmlns="" id="{0DFF3C12-ECA1-D533-1CC5-9F8025DBA4E7}"/>
              </a:ext>
            </a:extLst>
          </p:cNvPr>
          <p:cNvSpPr/>
          <p:nvPr/>
        </p:nvSpPr>
        <p:spPr>
          <a:xfrm rot="21293477">
            <a:off x="9038214" y="4542290"/>
            <a:ext cx="853926" cy="809276"/>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rPr>
              <a:t>5</a:t>
            </a:r>
            <a:endParaRPr kumimoji="0" sz="4000" b="0" i="0" u="none" strike="noStrike" kern="0" cap="none" spc="0" normalizeH="0" baseline="0" noProof="0" dirty="0">
              <a:ln>
                <a:noFill/>
              </a:ln>
              <a:solidFill>
                <a:srgbClr val="FFFFFF"/>
              </a:solidFill>
              <a:effectLst/>
              <a:uLnTx/>
              <a:uFillTx/>
              <a:latin typeface="Oswald ExtraLight"/>
              <a:ea typeface="Oswald ExtraLight"/>
              <a:cs typeface="Oswald ExtraLight"/>
              <a:sym typeface="Oswald ExtraLight"/>
            </a:endParaRPr>
          </a:p>
        </p:txBody>
      </p:sp>
      <p:sp>
        <p:nvSpPr>
          <p:cNvPr id="31" name="Google Shape;2165;p42">
            <a:extLst>
              <a:ext uri="{FF2B5EF4-FFF2-40B4-BE49-F238E27FC236}">
                <a16:creationId xmlns:a16="http://schemas.microsoft.com/office/drawing/2014/main" xmlns="" id="{38B25B4D-4F3A-3C16-5B55-4696EED9E34F}"/>
              </a:ext>
            </a:extLst>
          </p:cNvPr>
          <p:cNvSpPr/>
          <p:nvPr/>
        </p:nvSpPr>
        <p:spPr>
          <a:xfrm rot="2101668">
            <a:off x="8892242" y="4461833"/>
            <a:ext cx="1180854" cy="1054095"/>
          </a:xfrm>
          <a:prstGeom prst="blockArc">
            <a:avLst>
              <a:gd name="adj1" fmla="val 2672861"/>
              <a:gd name="adj2" fmla="val 14566258"/>
              <a:gd name="adj3" fmla="val 826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2169;p42">
            <a:extLst>
              <a:ext uri="{FF2B5EF4-FFF2-40B4-BE49-F238E27FC236}">
                <a16:creationId xmlns:a16="http://schemas.microsoft.com/office/drawing/2014/main" xmlns="" id="{7D86A15F-A289-B155-BDFA-5C40DB26AC29}"/>
              </a:ext>
            </a:extLst>
          </p:cNvPr>
          <p:cNvSpPr txBox="1">
            <a:spLocks/>
          </p:cNvSpPr>
          <p:nvPr/>
        </p:nvSpPr>
        <p:spPr>
          <a:xfrm>
            <a:off x="5649874" y="1974931"/>
            <a:ext cx="3126666" cy="4774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FFFFFF"/>
              </a:buClr>
              <a:buSzPts val="3400"/>
              <a:buFont typeface="Oswald"/>
              <a:buNone/>
              <a:tabLst/>
              <a:defRPr/>
            </a:pPr>
            <a:r>
              <a:rPr kumimoji="0" lang="en-US" sz="2933" b="0" i="0" u="none" strike="noStrike" kern="0" cap="none" spc="0" normalizeH="0" baseline="0" noProof="0" dirty="0">
                <a:ln>
                  <a:noFill/>
                </a:ln>
                <a:solidFill>
                  <a:srgbClr val="FFFFFF"/>
                </a:solidFill>
                <a:effectLst/>
                <a:uLnTx/>
                <a:uFillTx/>
                <a:latin typeface="Oswald"/>
                <a:sym typeface="Oswald"/>
              </a:rPr>
              <a:t>Model Building </a:t>
            </a:r>
          </a:p>
        </p:txBody>
      </p:sp>
    </p:spTree>
    <p:extLst>
      <p:ext uri="{BB962C8B-B14F-4D97-AF65-F5344CB8AC3E}">
        <p14:creationId xmlns:p14="http://schemas.microsoft.com/office/powerpoint/2010/main" val="308612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5">
            <a:extLst>
              <a:ext uri="{FF2B5EF4-FFF2-40B4-BE49-F238E27FC236}">
                <a16:creationId xmlns:a16="http://schemas.microsoft.com/office/drawing/2014/main" xmlns="" id="{57FD9BEA-EEE0-4C34-B3C2-6ED9C5CAC284}"/>
              </a:ext>
            </a:extLst>
          </p:cNvPr>
          <p:cNvSpPr/>
          <p:nvPr/>
        </p:nvSpPr>
        <p:spPr>
          <a:xfrm flipV="1">
            <a:off x="0" y="0"/>
            <a:ext cx="4326340"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100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Google Shape;549;p40">
            <a:extLst>
              <a:ext uri="{FF2B5EF4-FFF2-40B4-BE49-F238E27FC236}">
                <a16:creationId xmlns:a16="http://schemas.microsoft.com/office/drawing/2014/main" xmlns="" id="{F96416D0-8AC7-EBA8-1E19-F989B91D11CC}"/>
              </a:ext>
            </a:extLst>
          </p:cNvPr>
          <p:cNvSpPr txBox="1">
            <a:spLocks/>
          </p:cNvSpPr>
          <p:nvPr/>
        </p:nvSpPr>
        <p:spPr>
          <a:xfrm>
            <a:off x="-723331" y="586706"/>
            <a:ext cx="5172502" cy="1883539"/>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Oswald" panose="00000500000000000000" pitchFamily="2" charset="0"/>
              </a:rPr>
              <a:t>PROBLEM </a:t>
            </a:r>
          </a:p>
          <a:p>
            <a:pPr algn="ctr"/>
            <a:r>
              <a:rPr lang="en-US" sz="4800" b="1" dirty="0">
                <a:solidFill>
                  <a:schemeClr val="bg1"/>
                </a:solidFill>
                <a:latin typeface="Oswald" panose="00000500000000000000" pitchFamily="2" charset="0"/>
              </a:rPr>
              <a:t>STATEMENT</a:t>
            </a:r>
          </a:p>
        </p:txBody>
      </p:sp>
      <p:sp>
        <p:nvSpPr>
          <p:cNvPr id="6" name="Subtitle 1">
            <a:extLst>
              <a:ext uri="{FF2B5EF4-FFF2-40B4-BE49-F238E27FC236}">
                <a16:creationId xmlns:a16="http://schemas.microsoft.com/office/drawing/2014/main" xmlns="" id="{9AB775C7-8208-2C1F-AB1E-5C0B8A71BC95}"/>
              </a:ext>
            </a:extLst>
          </p:cNvPr>
          <p:cNvSpPr txBox="1">
            <a:spLocks/>
          </p:cNvSpPr>
          <p:nvPr/>
        </p:nvSpPr>
        <p:spPr>
          <a:xfrm>
            <a:off x="3643952" y="1201004"/>
            <a:ext cx="6987654" cy="5363570"/>
          </a:xfrm>
          <a:prstGeom prst="rect">
            <a:avLst/>
          </a:prstGeom>
        </p:spPr>
        <p:txBody>
          <a:bodyPr spcFirstLastPara="1" vert="horz" wrap="square" lIns="91425" tIns="91425" rIns="91425" bIns="91425" rtlCol="0" anchor="t" anchorCtr="0">
            <a:noAutofit/>
          </a:bodyPr>
          <a:lstStyle>
            <a:lvl1pPr marL="228600" lvl="0" indent="-228600" algn="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9pPr>
          </a:lstStyle>
          <a:p>
            <a:pPr marL="342900" lvl="0" indent="-342900" algn="just">
              <a:buFont typeface="Wingdings" panose="05000000000000000000" pitchFamily="2" charset="2"/>
              <a:buChar char="v"/>
              <a:defRPr/>
            </a:pPr>
            <a:r>
              <a:rPr lang="en-US" sz="2000" dirty="0">
                <a:solidFill>
                  <a:schemeClr val="tx1">
                    <a:lumMod val="95000"/>
                  </a:schemeClr>
                </a:solidFill>
                <a:latin typeface="Calibri" panose="020F0502020204030204"/>
              </a:rPr>
              <a:t>The Problem Statement for Electricity Bill Prediction is to estimate the monthly electricity bill for a given company based on its power consumption details. The dataset contains 45,345 rows of records for different </a:t>
            </a:r>
            <a:r>
              <a:rPr lang="en-US" sz="2000" dirty="0" smtClean="0">
                <a:solidFill>
                  <a:schemeClr val="tx1">
                    <a:lumMod val="95000"/>
                  </a:schemeClr>
                </a:solidFill>
                <a:latin typeface="Calibri" panose="020F0502020204030204"/>
              </a:rPr>
              <a:t>companies </a:t>
            </a:r>
            <a:r>
              <a:rPr lang="en-US" sz="2000" dirty="0">
                <a:solidFill>
                  <a:schemeClr val="tx1">
                    <a:lumMod val="95000"/>
                  </a:schemeClr>
                </a:solidFill>
                <a:latin typeface="Calibri" panose="020F0502020204030204"/>
              </a:rPr>
              <a:t>power consumption of various appliances such as fans, air conditioners, monitors, refrigerators, and televisions</a:t>
            </a:r>
            <a:r>
              <a:rPr lang="en-US" sz="2000" dirty="0" smtClean="0">
                <a:solidFill>
                  <a:schemeClr val="tx1">
                    <a:lumMod val="95000"/>
                  </a:schemeClr>
                </a:solidFill>
                <a:latin typeface="Calibri" panose="020F0502020204030204"/>
              </a:rPr>
              <a:t>.</a:t>
            </a:r>
          </a:p>
          <a:p>
            <a:pPr marL="342900" lvl="0" indent="-342900" algn="just">
              <a:buFont typeface="Wingdings" panose="05000000000000000000" pitchFamily="2" charset="2"/>
              <a:buChar char="v"/>
              <a:defRPr/>
            </a:pPr>
            <a:endParaRPr kumimoji="0" lang="en-US" sz="2000" i="0" u="none" strike="noStrike" kern="1200" cap="none" spc="0" normalizeH="0" baseline="0" noProof="0" dirty="0">
              <a:ln>
                <a:noFill/>
              </a:ln>
              <a:solidFill>
                <a:schemeClr val="tx1">
                  <a:lumMod val="95000"/>
                </a:schemeClr>
              </a:solidFill>
              <a:effectLst/>
              <a:uLnTx/>
              <a:uFillTx/>
              <a:latin typeface="Calibri" panose="020F0502020204030204"/>
            </a:endParaRPr>
          </a:p>
          <a:p>
            <a:pPr marL="342900" lvl="0" indent="-342900" algn="just">
              <a:buFont typeface="Wingdings" panose="05000000000000000000" pitchFamily="2" charset="2"/>
              <a:buChar char="v"/>
              <a:defRPr/>
            </a:pPr>
            <a:r>
              <a:rPr lang="en-US" sz="2000" dirty="0">
                <a:solidFill>
                  <a:schemeClr val="tx1">
                    <a:lumMod val="95000"/>
                  </a:schemeClr>
                </a:solidFill>
                <a:latin typeface="Calibri" panose="020F0502020204030204"/>
              </a:rPr>
              <a:t>Given the power consumption details of these appliances, the goal is to develop a machine learning model that can predict the monthly electricity bill for a company. The model should be able to take into account the power consumption of each appliance and accurately estimate the electricity cost</a:t>
            </a:r>
            <a:r>
              <a:rPr lang="en-US" sz="2000" dirty="0" smtClean="0">
                <a:solidFill>
                  <a:schemeClr val="tx1">
                    <a:lumMod val="95000"/>
                  </a:schemeClr>
                </a:solidFill>
                <a:latin typeface="Calibri" panose="020F0502020204030204"/>
              </a:rPr>
              <a:t>.</a:t>
            </a:r>
          </a:p>
          <a:p>
            <a:pPr marL="342900" lvl="0" indent="-342900" algn="just">
              <a:buFont typeface="Wingdings" panose="05000000000000000000" pitchFamily="2" charset="2"/>
              <a:buChar char="v"/>
              <a:defRPr/>
            </a:pPr>
            <a:endParaRPr kumimoji="0" lang="en-US" sz="2000" i="0" u="none" strike="noStrike" kern="1200" cap="none" spc="0" normalizeH="0" baseline="0" noProof="0" dirty="0">
              <a:ln>
                <a:noFill/>
              </a:ln>
              <a:solidFill>
                <a:schemeClr val="tx1">
                  <a:lumMod val="95000"/>
                </a:schemeClr>
              </a:solidFill>
              <a:effectLst/>
              <a:uLnTx/>
              <a:uFillTx/>
              <a:latin typeface="Calibri" panose="020F0502020204030204"/>
            </a:endParaRPr>
          </a:p>
          <a:p>
            <a:pPr marL="342900" lvl="0" indent="-342900" algn="just">
              <a:buFont typeface="Wingdings" panose="05000000000000000000" pitchFamily="2" charset="2"/>
              <a:buChar char="v"/>
              <a:defRPr/>
            </a:pPr>
            <a:r>
              <a:rPr lang="en-US" sz="2000" dirty="0">
                <a:solidFill>
                  <a:schemeClr val="tx1">
                    <a:lumMod val="95000"/>
                  </a:schemeClr>
                </a:solidFill>
                <a:latin typeface="Calibri" panose="020F0502020204030204"/>
              </a:rPr>
              <a:t>By utilizing this dataset and building an accurate prediction model, the aim is to provide companies with a tool to estimate their electricity bills in advance, allowing them to plan their energy usage and budget effectively.</a:t>
            </a:r>
            <a:endParaRPr kumimoji="0" lang="en-IN" sz="2000" i="0" u="none" strike="noStrike" kern="1200" cap="none" spc="0" normalizeH="0" baseline="0" noProof="0" dirty="0">
              <a:ln>
                <a:noFill/>
              </a:ln>
              <a:solidFill>
                <a:schemeClr val="tx1">
                  <a:lumMod val="95000"/>
                </a:schemeClr>
              </a:solidFill>
              <a:effectLst/>
              <a:uLnTx/>
              <a:uFillTx/>
              <a:latin typeface="Calibri" panose="020F0502020204030204"/>
            </a:endParaRPr>
          </a:p>
        </p:txBody>
      </p:sp>
    </p:spTree>
    <p:extLst>
      <p:ext uri="{BB962C8B-B14F-4D97-AF65-F5344CB8AC3E}">
        <p14:creationId xmlns:p14="http://schemas.microsoft.com/office/powerpoint/2010/main" val="669513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211;p38"/>
          <p:cNvSpPr/>
          <p:nvPr/>
        </p:nvSpPr>
        <p:spPr>
          <a:xfrm>
            <a:off x="4118388" y="1350811"/>
            <a:ext cx="3928146" cy="3932359"/>
          </a:xfrm>
          <a:prstGeom prst="donut">
            <a:avLst>
              <a:gd name="adj" fmla="val 16067"/>
            </a:avLst>
          </a:prstGeom>
          <a:solidFill>
            <a:srgbClr val="000000">
              <a:alpha val="10760"/>
            </a:srgbClr>
          </a:solidFill>
          <a:ln>
            <a:noFill/>
          </a:ln>
        </p:spPr>
        <p:txBody>
          <a:bodyPr spcFirstLastPara="1" wrap="square" lIns="121900" tIns="121900" rIns="121900" bIns="121900" anchor="ctr" anchorCtr="0">
            <a:noAutofit/>
          </a:bodyPr>
          <a:lstStyle/>
          <a:p>
            <a:endParaRPr sz="2400"/>
          </a:p>
        </p:txBody>
      </p:sp>
      <p:grpSp>
        <p:nvGrpSpPr>
          <p:cNvPr id="25" name="Google Shape;212;p38"/>
          <p:cNvGrpSpPr/>
          <p:nvPr/>
        </p:nvGrpSpPr>
        <p:grpSpPr>
          <a:xfrm>
            <a:off x="1671086" y="1086351"/>
            <a:ext cx="3372414" cy="1416705"/>
            <a:chOff x="1700406" y="860807"/>
            <a:chExt cx="2082219" cy="792643"/>
          </a:xfrm>
        </p:grpSpPr>
        <p:cxnSp>
          <p:nvCxnSpPr>
            <p:cNvPr id="26" name="Google Shape;213;p38"/>
            <p:cNvCxnSpPr/>
            <p:nvPr/>
          </p:nvCxnSpPr>
          <p:spPr>
            <a:xfrm>
              <a:off x="3438525" y="1309350"/>
              <a:ext cx="344100" cy="344100"/>
            </a:xfrm>
            <a:prstGeom prst="straightConnector1">
              <a:avLst/>
            </a:prstGeom>
            <a:noFill/>
            <a:ln w="19050" cap="flat" cmpd="sng">
              <a:solidFill>
                <a:srgbClr val="307BF3"/>
              </a:solidFill>
              <a:prstDash val="solid"/>
              <a:round/>
              <a:headEnd type="oval" w="med" len="med"/>
              <a:tailEnd type="none" w="sm" len="sm"/>
            </a:ln>
          </p:spPr>
        </p:cxnSp>
        <p:sp>
          <p:nvSpPr>
            <p:cNvPr id="27" name="Google Shape;214;p38"/>
            <p:cNvSpPr txBox="1"/>
            <p:nvPr/>
          </p:nvSpPr>
          <p:spPr>
            <a:xfrm>
              <a:off x="1700406" y="860807"/>
              <a:ext cx="1900989" cy="669600"/>
            </a:xfrm>
            <a:prstGeom prst="rect">
              <a:avLst/>
            </a:prstGeom>
            <a:noFill/>
            <a:ln>
              <a:noFill/>
            </a:ln>
          </p:spPr>
          <p:txBody>
            <a:bodyPr spcFirstLastPara="1" wrap="square" lIns="121900" tIns="121900" rIns="121900" bIns="121900" anchor="t" anchorCtr="0">
              <a:noAutofit/>
            </a:bodyPr>
            <a:lstStyle/>
            <a:p>
              <a:pPr>
                <a:lnSpc>
                  <a:spcPct val="115000"/>
                </a:lnSpc>
              </a:pPr>
              <a:r>
                <a:rPr lang="en"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rPr>
                <a:t>Feature </a:t>
              </a:r>
              <a:r>
                <a:rPr lang="en" b="1" dirty="0" smtClean="0">
                  <a:solidFill>
                    <a:schemeClr val="accent1">
                      <a:lumMod val="60000"/>
                      <a:lumOff val="40000"/>
                    </a:schemeClr>
                  </a:solidFill>
                  <a:latin typeface="Calibri" panose="020F0502020204030204" pitchFamily="34" charset="0"/>
                  <a:ea typeface="Roboto"/>
                  <a:cs typeface="Calibri" panose="020F0502020204030204" pitchFamily="34" charset="0"/>
                  <a:sym typeface="Roboto"/>
                </a:rPr>
                <a:t>Work</a:t>
              </a:r>
            </a:p>
            <a:p>
              <a:pPr>
                <a:lnSpc>
                  <a:spcPct val="115000"/>
                </a:lnSpc>
              </a:pPr>
              <a:r>
                <a:rPr lang="en-US" sz="1400" dirty="0"/>
                <a:t>If we deploy these models on a website, we can predict the electricity bill for companies</a:t>
              </a:r>
              <a:endParaRPr sz="1400" b="1" dirty="0">
                <a:solidFill>
                  <a:schemeClr val="bg1"/>
                </a:solidFill>
                <a:latin typeface="Roboto"/>
                <a:ea typeface="Roboto"/>
                <a:cs typeface="Roboto"/>
                <a:sym typeface="Roboto"/>
              </a:endParaRPr>
            </a:p>
            <a:p>
              <a:pPr algn="r">
                <a:lnSpc>
                  <a:spcPct val="115000"/>
                </a:lnSpc>
              </a:pPr>
              <a:endParaRPr sz="1067" b="1" dirty="0">
                <a:solidFill>
                  <a:schemeClr val="bg1"/>
                </a:solidFill>
                <a:latin typeface="Roboto"/>
                <a:ea typeface="Roboto"/>
                <a:cs typeface="Roboto"/>
                <a:sym typeface="Roboto"/>
              </a:endParaRPr>
            </a:p>
          </p:txBody>
        </p:sp>
      </p:grpSp>
      <p:grpSp>
        <p:nvGrpSpPr>
          <p:cNvPr id="28" name="Google Shape;215;p38"/>
          <p:cNvGrpSpPr/>
          <p:nvPr/>
        </p:nvGrpSpPr>
        <p:grpSpPr>
          <a:xfrm>
            <a:off x="477673" y="4329827"/>
            <a:ext cx="4449170" cy="1256911"/>
            <a:chOff x="551907" y="3214625"/>
            <a:chExt cx="3229543" cy="786816"/>
          </a:xfrm>
        </p:grpSpPr>
        <p:cxnSp>
          <p:nvCxnSpPr>
            <p:cNvPr id="29" name="Google Shape;216;p38"/>
            <p:cNvCxnSpPr/>
            <p:nvPr/>
          </p:nvCxnSpPr>
          <p:spPr>
            <a:xfrm rot="10800000" flipH="1">
              <a:off x="3436150" y="3214625"/>
              <a:ext cx="345300" cy="342900"/>
            </a:xfrm>
            <a:prstGeom prst="straightConnector1">
              <a:avLst/>
            </a:prstGeom>
            <a:noFill/>
            <a:ln w="19050" cap="flat" cmpd="sng">
              <a:solidFill>
                <a:srgbClr val="0944A1"/>
              </a:solidFill>
              <a:prstDash val="solid"/>
              <a:round/>
              <a:headEnd type="oval" w="med" len="med"/>
              <a:tailEnd type="none" w="sm" len="sm"/>
            </a:ln>
          </p:spPr>
        </p:cxnSp>
        <p:sp>
          <p:nvSpPr>
            <p:cNvPr id="30" name="Google Shape;217;p38"/>
            <p:cNvSpPr txBox="1"/>
            <p:nvPr/>
          </p:nvSpPr>
          <p:spPr>
            <a:xfrm>
              <a:off x="551907" y="3342815"/>
              <a:ext cx="3040003" cy="658626"/>
            </a:xfrm>
            <a:prstGeom prst="rect">
              <a:avLst/>
            </a:prstGeom>
            <a:noFill/>
            <a:ln>
              <a:noFill/>
            </a:ln>
          </p:spPr>
          <p:txBody>
            <a:bodyPr spcFirstLastPara="1" wrap="square" lIns="121900" tIns="121900" rIns="121900" bIns="121900" anchor="t" anchorCtr="0">
              <a:noAutofit/>
            </a:bodyPr>
            <a:lstStyle/>
            <a:p>
              <a:pPr>
                <a:lnSpc>
                  <a:spcPct val="115000"/>
                </a:lnSpc>
              </a:pPr>
              <a:r>
                <a:rPr lang="en"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rPr>
                <a:t>Model Building</a:t>
              </a:r>
              <a:endParaRPr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endParaRPr>
            </a:p>
            <a:p>
              <a:pPr algn="r">
                <a:lnSpc>
                  <a:spcPct val="115000"/>
                </a:lnSpc>
              </a:pPr>
              <a:endParaRPr sz="800" dirty="0">
                <a:solidFill>
                  <a:schemeClr val="bg1"/>
                </a:solidFill>
                <a:latin typeface="Roboto"/>
                <a:ea typeface="Roboto"/>
                <a:cs typeface="Roboto"/>
                <a:sym typeface="Roboto"/>
              </a:endParaRPr>
            </a:p>
            <a:p>
              <a:pPr algn="r">
                <a:lnSpc>
                  <a:spcPct val="115000"/>
                </a:lnSpc>
              </a:pPr>
              <a:r>
                <a:rPr lang="en" sz="1400" b="1" dirty="0">
                  <a:latin typeface="Roboto"/>
                  <a:ea typeface="Roboto"/>
                  <a:cs typeface="Calibri" panose="020F0502020204030204" pitchFamily="34" charset="0"/>
                  <a:sym typeface="Roboto"/>
                </a:rPr>
                <a:t>The datasets are trained and Model </a:t>
              </a:r>
              <a:r>
                <a:rPr lang="en" sz="1400" b="1" dirty="0" smtClean="0">
                  <a:latin typeface="Roboto"/>
                  <a:ea typeface="Roboto"/>
                  <a:cs typeface="Calibri" panose="020F0502020204030204" pitchFamily="34" charset="0"/>
                  <a:sym typeface="Roboto"/>
                </a:rPr>
                <a:t>is Created</a:t>
              </a:r>
              <a:endParaRPr sz="1400" b="1" dirty="0">
                <a:latin typeface="Roboto"/>
                <a:ea typeface="Roboto"/>
                <a:cs typeface="Calibri" panose="020F0502020204030204" pitchFamily="34" charset="0"/>
                <a:sym typeface="Roboto"/>
              </a:endParaRPr>
            </a:p>
            <a:p>
              <a:pPr algn="r">
                <a:lnSpc>
                  <a:spcPct val="115000"/>
                </a:lnSpc>
              </a:pPr>
              <a:endParaRPr sz="1400" b="1" dirty="0">
                <a:solidFill>
                  <a:schemeClr val="bg1"/>
                </a:solidFill>
                <a:latin typeface="Calibri" panose="020F0502020204030204" pitchFamily="34" charset="0"/>
                <a:ea typeface="Roboto"/>
                <a:cs typeface="Calibri" panose="020F0502020204030204" pitchFamily="34" charset="0"/>
                <a:sym typeface="Roboto"/>
              </a:endParaRPr>
            </a:p>
          </p:txBody>
        </p:sp>
      </p:grpSp>
      <p:sp>
        <p:nvSpPr>
          <p:cNvPr id="31" name="Google Shape;218;p38"/>
          <p:cNvSpPr/>
          <p:nvPr/>
        </p:nvSpPr>
        <p:spPr>
          <a:xfrm rot="-1800047" flipH="1">
            <a:off x="4295941" y="1448579"/>
            <a:ext cx="3587915" cy="3587915"/>
          </a:xfrm>
          <a:prstGeom prst="blockArc">
            <a:avLst>
              <a:gd name="adj1" fmla="val 14348563"/>
              <a:gd name="adj2" fmla="val 19872341"/>
              <a:gd name="adj3" fmla="val 9100"/>
            </a:avLst>
          </a:prstGeom>
          <a:solidFill>
            <a:srgbClr val="307BF3"/>
          </a:solidFill>
          <a:ln>
            <a:noFill/>
          </a:ln>
          <a:effectLst>
            <a:outerShdw blurRad="71438" dist="9525" dir="5400000" algn="bl" rotWithShape="0">
              <a:srgbClr val="000000">
                <a:alpha val="40000"/>
              </a:srgbClr>
            </a:outerShdw>
          </a:effectLst>
        </p:spPr>
        <p:txBody>
          <a:bodyPr spcFirstLastPara="1" wrap="square" lIns="121900" tIns="121900" rIns="121900" bIns="121900" anchor="ctr" anchorCtr="0">
            <a:noAutofit/>
          </a:bodyPr>
          <a:lstStyle/>
          <a:p>
            <a:endParaRPr sz="2400" dirty="0"/>
          </a:p>
        </p:txBody>
      </p:sp>
      <p:grpSp>
        <p:nvGrpSpPr>
          <p:cNvPr id="32" name="Google Shape;219;p38"/>
          <p:cNvGrpSpPr/>
          <p:nvPr/>
        </p:nvGrpSpPr>
        <p:grpSpPr>
          <a:xfrm>
            <a:off x="7124576" y="4202895"/>
            <a:ext cx="3875520" cy="1791987"/>
            <a:chOff x="5343425" y="3152297"/>
            <a:chExt cx="1870327" cy="879920"/>
          </a:xfrm>
        </p:grpSpPr>
        <p:cxnSp>
          <p:nvCxnSpPr>
            <p:cNvPr id="33" name="Google Shape;220;p38"/>
            <p:cNvCxnSpPr/>
            <p:nvPr/>
          </p:nvCxnSpPr>
          <p:spPr>
            <a:xfrm rot="10800000">
              <a:off x="5343425" y="3214625"/>
              <a:ext cx="354900" cy="350100"/>
            </a:xfrm>
            <a:prstGeom prst="straightConnector1">
              <a:avLst/>
            </a:prstGeom>
            <a:noFill/>
            <a:ln w="19050" cap="flat" cmpd="sng">
              <a:solidFill>
                <a:srgbClr val="307BF3"/>
              </a:solidFill>
              <a:prstDash val="solid"/>
              <a:round/>
              <a:headEnd type="oval" w="med" len="med"/>
              <a:tailEnd type="none" w="sm" len="sm"/>
            </a:ln>
          </p:spPr>
        </p:cxnSp>
        <p:sp>
          <p:nvSpPr>
            <p:cNvPr id="34" name="Google Shape;221;p38"/>
            <p:cNvSpPr txBox="1"/>
            <p:nvPr/>
          </p:nvSpPr>
          <p:spPr>
            <a:xfrm>
              <a:off x="5718552" y="3152297"/>
              <a:ext cx="1495200" cy="879920"/>
            </a:xfrm>
            <a:prstGeom prst="rect">
              <a:avLst/>
            </a:prstGeom>
            <a:noFill/>
            <a:ln>
              <a:noFill/>
            </a:ln>
          </p:spPr>
          <p:txBody>
            <a:bodyPr spcFirstLastPara="1" wrap="square" lIns="121900" tIns="121900" rIns="121900" bIns="121900" anchor="t" anchorCtr="0">
              <a:noAutofit/>
            </a:bodyPr>
            <a:lstStyle/>
            <a:p>
              <a:pPr>
                <a:lnSpc>
                  <a:spcPct val="115000"/>
                </a:lnSpc>
              </a:pPr>
              <a:r>
                <a:rPr lang="en"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rPr>
                <a:t>Exploratory Data Analysis and Feature Selection</a:t>
              </a:r>
              <a:endParaRPr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endParaRPr>
            </a:p>
            <a:p>
              <a:pPr>
                <a:lnSpc>
                  <a:spcPct val="115000"/>
                </a:lnSpc>
              </a:pPr>
              <a:endParaRPr sz="800" dirty="0">
                <a:solidFill>
                  <a:schemeClr val="bg1"/>
                </a:solidFill>
                <a:latin typeface="Roboto"/>
                <a:ea typeface="Roboto"/>
                <a:cs typeface="Roboto"/>
                <a:sym typeface="Roboto"/>
              </a:endParaRPr>
            </a:p>
            <a:p>
              <a:pPr>
                <a:lnSpc>
                  <a:spcPct val="115000"/>
                </a:lnSpc>
              </a:pPr>
              <a:r>
                <a:rPr lang="en" sz="1400" b="1" dirty="0">
                  <a:latin typeface="Roboto"/>
                  <a:ea typeface="Roboto"/>
                  <a:cs typeface="Roboto"/>
                  <a:sym typeface="Roboto"/>
                </a:rPr>
                <a:t>The dataset is being investigated to discover hidden Patterns. Important features are selected.</a:t>
              </a:r>
              <a:endParaRPr sz="1400" b="1" dirty="0">
                <a:latin typeface="Roboto"/>
                <a:ea typeface="Roboto"/>
                <a:cs typeface="Roboto"/>
                <a:sym typeface="Roboto"/>
              </a:endParaRPr>
            </a:p>
            <a:p>
              <a:pPr>
                <a:lnSpc>
                  <a:spcPct val="115000"/>
                </a:lnSpc>
              </a:pPr>
              <a:endParaRPr sz="1067" b="1" dirty="0">
                <a:solidFill>
                  <a:schemeClr val="bg1"/>
                </a:solidFill>
                <a:latin typeface="Roboto"/>
                <a:ea typeface="Roboto"/>
                <a:cs typeface="Roboto"/>
                <a:sym typeface="Roboto"/>
              </a:endParaRPr>
            </a:p>
          </p:txBody>
        </p:sp>
      </p:grpSp>
      <p:grpSp>
        <p:nvGrpSpPr>
          <p:cNvPr id="35" name="Google Shape;222;p38"/>
          <p:cNvGrpSpPr/>
          <p:nvPr/>
        </p:nvGrpSpPr>
        <p:grpSpPr>
          <a:xfrm>
            <a:off x="7126368" y="1328047"/>
            <a:ext cx="3693689" cy="1268481"/>
            <a:chOff x="5344775" y="996036"/>
            <a:chExt cx="1868977" cy="669600"/>
          </a:xfrm>
        </p:grpSpPr>
        <p:cxnSp>
          <p:nvCxnSpPr>
            <p:cNvPr id="36" name="Google Shape;223;p38"/>
            <p:cNvCxnSpPr/>
            <p:nvPr/>
          </p:nvCxnSpPr>
          <p:spPr>
            <a:xfrm flipH="1">
              <a:off x="5344775" y="1314450"/>
              <a:ext cx="336900" cy="339000"/>
            </a:xfrm>
            <a:prstGeom prst="straightConnector1">
              <a:avLst/>
            </a:prstGeom>
            <a:noFill/>
            <a:ln w="19050" cap="flat" cmpd="sng">
              <a:solidFill>
                <a:srgbClr val="0944A1"/>
              </a:solidFill>
              <a:prstDash val="solid"/>
              <a:round/>
              <a:headEnd type="oval" w="med" len="med"/>
              <a:tailEnd type="none" w="sm" len="sm"/>
            </a:ln>
          </p:spPr>
        </p:cxnSp>
        <p:sp>
          <p:nvSpPr>
            <p:cNvPr id="37" name="Google Shape;224;p38"/>
            <p:cNvSpPr txBox="1"/>
            <p:nvPr/>
          </p:nvSpPr>
          <p:spPr>
            <a:xfrm>
              <a:off x="5718552" y="996036"/>
              <a:ext cx="1495200" cy="669600"/>
            </a:xfrm>
            <a:prstGeom prst="rect">
              <a:avLst/>
            </a:prstGeom>
            <a:noFill/>
            <a:ln>
              <a:noFill/>
            </a:ln>
          </p:spPr>
          <p:txBody>
            <a:bodyPr spcFirstLastPara="1" wrap="square" lIns="121900" tIns="121900" rIns="121900" bIns="121900" anchor="t" anchorCtr="0">
              <a:noAutofit/>
            </a:bodyPr>
            <a:lstStyle/>
            <a:p>
              <a:pPr>
                <a:lnSpc>
                  <a:spcPct val="115000"/>
                </a:lnSpc>
              </a:pPr>
              <a:r>
                <a:rPr lang="en"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rPr>
                <a:t>Dataset </a:t>
              </a:r>
              <a:endParaRPr b="1" dirty="0">
                <a:solidFill>
                  <a:schemeClr val="accent1">
                    <a:lumMod val="60000"/>
                    <a:lumOff val="40000"/>
                  </a:schemeClr>
                </a:solidFill>
                <a:latin typeface="Calibri" panose="020F0502020204030204" pitchFamily="34" charset="0"/>
                <a:ea typeface="Roboto"/>
                <a:cs typeface="Calibri" panose="020F0502020204030204" pitchFamily="34" charset="0"/>
                <a:sym typeface="Roboto"/>
              </a:endParaRPr>
            </a:p>
            <a:p>
              <a:pPr>
                <a:lnSpc>
                  <a:spcPct val="115000"/>
                </a:lnSpc>
              </a:pPr>
              <a:endParaRPr sz="800" dirty="0">
                <a:solidFill>
                  <a:schemeClr val="bg1"/>
                </a:solidFill>
                <a:latin typeface="Roboto"/>
                <a:ea typeface="Roboto"/>
                <a:cs typeface="Roboto"/>
                <a:sym typeface="Roboto"/>
              </a:endParaRPr>
            </a:p>
            <a:p>
              <a:pPr>
                <a:lnSpc>
                  <a:spcPct val="115000"/>
                </a:lnSpc>
              </a:pPr>
              <a:r>
                <a:rPr lang="en" sz="1400" b="1" dirty="0">
                  <a:latin typeface="Roboto"/>
                  <a:ea typeface="Roboto"/>
                  <a:cs typeface="Roboto"/>
                  <a:sym typeface="Roboto"/>
                </a:rPr>
                <a:t>Data is collected from </a:t>
              </a:r>
              <a:r>
                <a:rPr lang="en" sz="1400" b="1" dirty="0" smtClean="0">
                  <a:latin typeface="Roboto"/>
                  <a:ea typeface="Roboto"/>
                  <a:cs typeface="Roboto"/>
                  <a:sym typeface="Roboto"/>
                </a:rPr>
                <a:t>Kaggle </a:t>
              </a:r>
              <a:r>
                <a:rPr lang="en" sz="1400" b="1" dirty="0">
                  <a:latin typeface="Roboto"/>
                  <a:ea typeface="Roboto"/>
                  <a:cs typeface="Roboto"/>
                  <a:sym typeface="Roboto"/>
                </a:rPr>
                <a:t>and stored in a dataframes</a:t>
              </a:r>
              <a:r>
                <a:rPr lang="en" sz="1067" b="1" dirty="0">
                  <a:solidFill>
                    <a:schemeClr val="bg1"/>
                  </a:solidFill>
                  <a:latin typeface="Roboto"/>
                  <a:ea typeface="Roboto"/>
                  <a:cs typeface="Roboto"/>
                  <a:sym typeface="Roboto"/>
                </a:rPr>
                <a:t>.</a:t>
              </a:r>
              <a:endParaRPr sz="1067" b="1" dirty="0">
                <a:solidFill>
                  <a:schemeClr val="bg1"/>
                </a:solidFill>
                <a:latin typeface="Roboto"/>
                <a:ea typeface="Roboto"/>
                <a:cs typeface="Roboto"/>
                <a:sym typeface="Roboto"/>
              </a:endParaRPr>
            </a:p>
            <a:p>
              <a:pPr>
                <a:lnSpc>
                  <a:spcPct val="115000"/>
                </a:lnSpc>
              </a:pPr>
              <a:endParaRPr sz="1067" b="1" dirty="0">
                <a:solidFill>
                  <a:schemeClr val="bg1"/>
                </a:solidFill>
                <a:latin typeface="Roboto"/>
                <a:ea typeface="Roboto"/>
                <a:cs typeface="Roboto"/>
                <a:sym typeface="Roboto"/>
              </a:endParaRPr>
            </a:p>
          </p:txBody>
        </p:sp>
      </p:grpSp>
      <p:sp>
        <p:nvSpPr>
          <p:cNvPr id="38" name="Google Shape;225;p38"/>
          <p:cNvSpPr txBox="1"/>
          <p:nvPr/>
        </p:nvSpPr>
        <p:spPr>
          <a:xfrm>
            <a:off x="4926843" y="2780790"/>
            <a:ext cx="2254364" cy="10724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1600" b="1" dirty="0">
                <a:solidFill>
                  <a:srgbClr val="FFFF00"/>
                </a:solidFill>
                <a:latin typeface="Roboto"/>
                <a:ea typeface="Roboto"/>
                <a:cs typeface="Roboto"/>
                <a:sym typeface="Roboto"/>
              </a:rPr>
              <a:t>Flow of Control of Project</a:t>
            </a:r>
            <a:endParaRPr sz="1600" dirty="0">
              <a:solidFill>
                <a:srgbClr val="FFFF00"/>
              </a:solidFill>
            </a:endParaRPr>
          </a:p>
        </p:txBody>
      </p:sp>
      <p:sp>
        <p:nvSpPr>
          <p:cNvPr id="39" name="Google Shape;226;p38"/>
          <p:cNvSpPr/>
          <p:nvPr/>
        </p:nvSpPr>
        <p:spPr>
          <a:xfrm rot="1800047">
            <a:off x="4293124" y="1448579"/>
            <a:ext cx="3587915" cy="3587915"/>
          </a:xfrm>
          <a:prstGeom prst="blockArc">
            <a:avLst>
              <a:gd name="adj1" fmla="val 14545937"/>
              <a:gd name="adj2" fmla="val 19902139"/>
              <a:gd name="adj3" fmla="val 9115"/>
            </a:avLst>
          </a:prstGeom>
          <a:solidFill>
            <a:srgbClr val="0944A1"/>
          </a:solidFill>
          <a:ln>
            <a:noFill/>
          </a:ln>
          <a:effectLst>
            <a:outerShdw blurRad="71438" dist="9525" dir="5400000" algn="bl" rotWithShape="0">
              <a:srgbClr val="000000">
                <a:alpha val="40000"/>
              </a:srgbClr>
            </a:outerShdw>
          </a:effectLst>
        </p:spPr>
        <p:txBody>
          <a:bodyPr spcFirstLastPara="1" wrap="square" lIns="121900" tIns="121900" rIns="121900" bIns="121900" anchor="ctr" anchorCtr="0">
            <a:noAutofit/>
          </a:bodyPr>
          <a:lstStyle/>
          <a:p>
            <a:endParaRPr sz="2400"/>
          </a:p>
        </p:txBody>
      </p:sp>
      <p:sp>
        <p:nvSpPr>
          <p:cNvPr id="40" name="Google Shape;227;p38"/>
          <p:cNvSpPr/>
          <p:nvPr/>
        </p:nvSpPr>
        <p:spPr>
          <a:xfrm rot="9000757">
            <a:off x="4285285" y="1448027"/>
            <a:ext cx="3586968" cy="3586968"/>
          </a:xfrm>
          <a:prstGeom prst="blockArc">
            <a:avLst>
              <a:gd name="adj1" fmla="val 18041678"/>
              <a:gd name="adj2" fmla="val 1798478"/>
              <a:gd name="adj3" fmla="val 9595"/>
            </a:avLst>
          </a:prstGeom>
          <a:solidFill>
            <a:srgbClr val="0944A1"/>
          </a:solidFill>
          <a:ln>
            <a:noFill/>
          </a:ln>
          <a:effectLst>
            <a:outerShdw blurRad="71438" dist="9525" algn="bl" rotWithShape="0">
              <a:srgbClr val="000000">
                <a:alpha val="40000"/>
              </a:srgbClr>
            </a:outerShdw>
          </a:effectLst>
        </p:spPr>
        <p:txBody>
          <a:bodyPr spcFirstLastPara="1" wrap="square" lIns="121900" tIns="121900" rIns="121900" bIns="121900" anchor="ctr" anchorCtr="0">
            <a:noAutofit/>
          </a:bodyPr>
          <a:lstStyle/>
          <a:p>
            <a:endParaRPr sz="2400"/>
          </a:p>
        </p:txBody>
      </p:sp>
      <p:sp>
        <p:nvSpPr>
          <p:cNvPr id="41" name="Google Shape;228;p38"/>
          <p:cNvSpPr/>
          <p:nvPr/>
        </p:nvSpPr>
        <p:spPr>
          <a:xfrm rot="-9000757" flipH="1">
            <a:off x="4295512" y="1449027"/>
            <a:ext cx="3586968" cy="3586968"/>
          </a:xfrm>
          <a:prstGeom prst="blockArc">
            <a:avLst>
              <a:gd name="adj1" fmla="val 17967225"/>
              <a:gd name="adj2" fmla="val 1529547"/>
              <a:gd name="adj3" fmla="val 9279"/>
            </a:avLst>
          </a:prstGeom>
          <a:solidFill>
            <a:srgbClr val="307BF3"/>
          </a:solidFill>
          <a:ln>
            <a:noFill/>
          </a:ln>
          <a:effectLst>
            <a:outerShdw blurRad="71438" dist="9525" dir="5400000" algn="bl" rotWithShape="0">
              <a:srgbClr val="000000">
                <a:alpha val="40000"/>
              </a:srgbClr>
            </a:outerShdw>
          </a:effectLst>
        </p:spPr>
        <p:txBody>
          <a:bodyPr spcFirstLastPara="1" wrap="square" lIns="121900" tIns="121900" rIns="121900" bIns="121900" anchor="ctr" anchorCtr="0">
            <a:noAutofit/>
          </a:bodyPr>
          <a:lstStyle/>
          <a:p>
            <a:endParaRPr sz="2400"/>
          </a:p>
        </p:txBody>
      </p:sp>
      <p:sp>
        <p:nvSpPr>
          <p:cNvPr id="42" name="Google Shape;229;p38"/>
          <p:cNvSpPr/>
          <p:nvPr/>
        </p:nvSpPr>
        <p:spPr>
          <a:xfrm rot="8100000">
            <a:off x="4221492" y="3009933"/>
            <a:ext cx="484227" cy="484227"/>
          </a:xfrm>
          <a:prstGeom prst="rtTriangle">
            <a:avLst/>
          </a:prstGeom>
          <a:solidFill>
            <a:srgbClr val="0944A1"/>
          </a:solidFill>
          <a:ln>
            <a:noFill/>
          </a:ln>
        </p:spPr>
        <p:txBody>
          <a:bodyPr spcFirstLastPara="1" wrap="square" lIns="121900" tIns="121900" rIns="121900" bIns="121900" anchor="ctr" anchorCtr="0">
            <a:noAutofit/>
          </a:bodyPr>
          <a:lstStyle/>
          <a:p>
            <a:endParaRPr sz="2400"/>
          </a:p>
        </p:txBody>
      </p:sp>
      <p:sp>
        <p:nvSpPr>
          <p:cNvPr id="43" name="Google Shape;230;p38"/>
          <p:cNvSpPr/>
          <p:nvPr/>
        </p:nvSpPr>
        <p:spPr>
          <a:xfrm rot="-2700000">
            <a:off x="7464837" y="3000384"/>
            <a:ext cx="484227" cy="484227"/>
          </a:xfrm>
          <a:prstGeom prst="rtTriangle">
            <a:avLst/>
          </a:prstGeom>
          <a:solidFill>
            <a:srgbClr val="0944A1"/>
          </a:solidFill>
          <a:ln>
            <a:noFill/>
          </a:ln>
        </p:spPr>
        <p:txBody>
          <a:bodyPr spcFirstLastPara="1" wrap="square" lIns="121900" tIns="121900" rIns="121900" bIns="121900" anchor="ctr" anchorCtr="0">
            <a:noAutofit/>
          </a:bodyPr>
          <a:lstStyle/>
          <a:p>
            <a:endParaRPr sz="2400"/>
          </a:p>
        </p:txBody>
      </p:sp>
      <p:sp>
        <p:nvSpPr>
          <p:cNvPr id="44" name="Google Shape;231;p38"/>
          <p:cNvSpPr/>
          <p:nvPr/>
        </p:nvSpPr>
        <p:spPr>
          <a:xfrm rot="2700000">
            <a:off x="5842697" y="4617415"/>
            <a:ext cx="484227" cy="484227"/>
          </a:xfrm>
          <a:prstGeom prst="rtTriangle">
            <a:avLst/>
          </a:prstGeom>
          <a:solidFill>
            <a:srgbClr val="307BF3"/>
          </a:solidFill>
          <a:ln>
            <a:noFill/>
          </a:ln>
        </p:spPr>
        <p:txBody>
          <a:bodyPr spcFirstLastPara="1" wrap="square" lIns="121900" tIns="121900" rIns="121900" bIns="121900" anchor="ctr" anchorCtr="0">
            <a:noAutofit/>
          </a:bodyPr>
          <a:lstStyle/>
          <a:p>
            <a:endParaRPr sz="2400"/>
          </a:p>
        </p:txBody>
      </p:sp>
      <p:sp>
        <p:nvSpPr>
          <p:cNvPr id="45" name="Google Shape;232;p38"/>
          <p:cNvSpPr/>
          <p:nvPr/>
        </p:nvSpPr>
        <p:spPr>
          <a:xfrm rot="-8100000">
            <a:off x="5843620" y="1369857"/>
            <a:ext cx="484227" cy="484227"/>
          </a:xfrm>
          <a:prstGeom prst="rtTriangle">
            <a:avLst/>
          </a:prstGeom>
          <a:solidFill>
            <a:srgbClr val="307BF3"/>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09332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xmlns="" id="{57FD9BEA-EEE0-4C34-B3C2-6ED9C5CAC284}"/>
              </a:ext>
            </a:extLst>
          </p:cNvPr>
          <p:cNvSpPr/>
          <p:nvPr/>
        </p:nvSpPr>
        <p:spPr>
          <a:xfrm flipV="1">
            <a:off x="1" y="0"/>
            <a:ext cx="4326340"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100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Google Shape;549;p40">
            <a:extLst>
              <a:ext uri="{FF2B5EF4-FFF2-40B4-BE49-F238E27FC236}">
                <a16:creationId xmlns:a16="http://schemas.microsoft.com/office/drawing/2014/main" xmlns="" id="{F96416D0-8AC7-EBA8-1E19-F989B91D11CC}"/>
              </a:ext>
            </a:extLst>
          </p:cNvPr>
          <p:cNvSpPr txBox="1">
            <a:spLocks/>
          </p:cNvSpPr>
          <p:nvPr/>
        </p:nvSpPr>
        <p:spPr>
          <a:xfrm>
            <a:off x="-777922" y="586706"/>
            <a:ext cx="5378057" cy="2238381"/>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latin typeface="Oswald" panose="00000500000000000000" pitchFamily="2" charset="0"/>
              </a:rPr>
              <a:t>DATA SET</a:t>
            </a:r>
          </a:p>
          <a:p>
            <a:pPr algn="ctr"/>
            <a:r>
              <a:rPr lang="en-US" sz="4800" b="1" dirty="0" smtClean="0">
                <a:solidFill>
                  <a:schemeClr val="bg1"/>
                </a:solidFill>
                <a:latin typeface="Oswald" panose="00000500000000000000" pitchFamily="2" charset="0"/>
              </a:rPr>
              <a:t>AND</a:t>
            </a:r>
          </a:p>
          <a:p>
            <a:pPr algn="ctr"/>
            <a:r>
              <a:rPr lang="en-US" sz="4800" b="1" dirty="0" smtClean="0">
                <a:solidFill>
                  <a:schemeClr val="bg1"/>
                </a:solidFill>
                <a:latin typeface="Oswald" panose="00000500000000000000" pitchFamily="2" charset="0"/>
              </a:rPr>
              <a:t>FEATURES</a:t>
            </a:r>
            <a:endParaRPr lang="en-US" sz="4800" b="1" dirty="0">
              <a:solidFill>
                <a:schemeClr val="bg1"/>
              </a:solidFill>
              <a:latin typeface="Oswald" panose="00000500000000000000" pitchFamily="2" charset="0"/>
            </a:endParaRPr>
          </a:p>
        </p:txBody>
      </p:sp>
      <p:sp>
        <p:nvSpPr>
          <p:cNvPr id="5" name="Subtitle 1">
            <a:extLst>
              <a:ext uri="{FF2B5EF4-FFF2-40B4-BE49-F238E27FC236}">
                <a16:creationId xmlns:a16="http://schemas.microsoft.com/office/drawing/2014/main" xmlns="" id="{9AB775C7-8208-2C1F-AB1E-5C0B8A71BC95}"/>
              </a:ext>
            </a:extLst>
          </p:cNvPr>
          <p:cNvSpPr txBox="1">
            <a:spLocks/>
          </p:cNvSpPr>
          <p:nvPr/>
        </p:nvSpPr>
        <p:spPr>
          <a:xfrm>
            <a:off x="3493827" y="2442948"/>
            <a:ext cx="8543497" cy="3452885"/>
          </a:xfrm>
          <a:prstGeom prst="rect">
            <a:avLst/>
          </a:prstGeom>
        </p:spPr>
        <p:txBody>
          <a:bodyPr spcFirstLastPara="1" vert="horz" wrap="square" lIns="91425" tIns="91425" rIns="91425" bIns="91425" rtlCol="0" anchor="t" anchorCtr="0">
            <a:noAutofit/>
          </a:bodyPr>
          <a:lstStyle>
            <a:lvl1pPr marL="228600" lvl="0" indent="-228600" algn="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en-US" sz="2000" dirty="0">
                <a:latin typeface="Calibri" panose="020F0502020204030204" pitchFamily="34" charset="0"/>
                <a:cs typeface="Calibri" panose="020F0502020204030204" pitchFamily="34" charset="0"/>
              </a:rPr>
              <a:t>The dataset consists of 45,345 records, representing different companies, and includes information on their electricity bills. The dataset comprises 10 independent features and 1 dependent column named </a:t>
            </a:r>
            <a:r>
              <a:rPr lang="en-US" sz="2000" b="1" dirty="0" smtClean="0">
                <a:latin typeface="Calibri" panose="020F0502020204030204" pitchFamily="34" charset="0"/>
                <a:cs typeface="Calibri" panose="020F0502020204030204" pitchFamily="34" charset="0"/>
              </a:rPr>
              <a:t>'Electricity Bill</a:t>
            </a:r>
            <a:r>
              <a:rPr lang="en-US" sz="2000" dirty="0" smtClean="0">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goal of the analysis is to predict the values of the </a:t>
            </a:r>
            <a:r>
              <a:rPr lang="en-US" sz="2000" b="1" dirty="0" smtClean="0">
                <a:latin typeface="Calibri" panose="020F0502020204030204" pitchFamily="34" charset="0"/>
                <a:cs typeface="Calibri" panose="020F0502020204030204" pitchFamily="34" charset="0"/>
              </a:rPr>
              <a:t>'Electricity Bill</a:t>
            </a:r>
            <a:r>
              <a:rPr lang="en-US" sz="2000" dirty="0">
                <a:latin typeface="Calibri" panose="020F0502020204030204" pitchFamily="34" charset="0"/>
                <a:cs typeface="Calibri" panose="020F0502020204030204" pitchFamily="34" charset="0"/>
              </a:rPr>
              <a:t>' column, which is the target variable, using regression techniques. Since the predicted output will be a continuous value (the electricity bill amount), regression models are suitable for this task.</a:t>
            </a:r>
          </a:p>
          <a:p>
            <a:pPr marL="342900" lvl="0" indent="-342900" algn="just">
              <a:buFont typeface="Wingdings" panose="05000000000000000000" pitchFamily="2" charset="2"/>
              <a:buChar char="v"/>
              <a:defRPr/>
            </a:pPr>
            <a:endParaRPr kumimoji="0" lang="en-IN" sz="2000" i="0" u="none" strike="noStrike" kern="1200" cap="none" spc="0" normalizeH="0" baseline="0" noProof="0" dirty="0">
              <a:ln>
                <a:noFill/>
              </a:ln>
              <a:solidFill>
                <a:schemeClr val="tx1">
                  <a:lumMod val="9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709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28" y="1433016"/>
            <a:ext cx="4515554" cy="4440579"/>
          </a:xfrm>
          <a:prstGeom prst="rect">
            <a:avLst/>
          </a:prstGeom>
        </p:spPr>
      </p:pic>
      <p:sp>
        <p:nvSpPr>
          <p:cNvPr id="3" name="Rectangle 2"/>
          <p:cNvSpPr/>
          <p:nvPr/>
        </p:nvSpPr>
        <p:spPr>
          <a:xfrm>
            <a:off x="4776716" y="-205472"/>
            <a:ext cx="5854890" cy="7063472"/>
          </a:xfrm>
          <a:prstGeom prst="rect">
            <a:avLst/>
          </a:prstGeom>
        </p:spPr>
        <p:txBody>
          <a:bodyPr wrap="square">
            <a:spAutoFit/>
          </a:bodyPr>
          <a:lstStyle/>
          <a:p>
            <a:endParaRPr lang="en-IN" sz="1200" dirty="0" smtClean="0"/>
          </a:p>
          <a:p>
            <a:endParaRPr lang="en-IN" sz="1200" dirty="0" smtClean="0"/>
          </a:p>
          <a:p>
            <a:r>
              <a:rPr lang="en-IN" sz="1300" dirty="0" smtClean="0"/>
              <a:t>1) </a:t>
            </a:r>
            <a:r>
              <a:rPr lang="en-IN" sz="1300" b="1" dirty="0" smtClean="0">
                <a:solidFill>
                  <a:schemeClr val="accent1">
                    <a:lumMod val="60000"/>
                    <a:lumOff val="40000"/>
                  </a:schemeClr>
                </a:solidFill>
              </a:rPr>
              <a:t>Fan </a:t>
            </a:r>
            <a:r>
              <a:rPr lang="en-IN" sz="1300" dirty="0" smtClean="0">
                <a:solidFill>
                  <a:schemeClr val="accent1">
                    <a:lumMod val="60000"/>
                    <a:lumOff val="40000"/>
                  </a:schemeClr>
                </a:solidFill>
              </a:rPr>
              <a:t>: </a:t>
            </a:r>
            <a:r>
              <a:rPr lang="en-IN" sz="1300" dirty="0" smtClean="0"/>
              <a:t>It represents the number of fans running in the company.</a:t>
            </a:r>
          </a:p>
          <a:p>
            <a:endParaRPr lang="en-IN" sz="1300" dirty="0" smtClean="0"/>
          </a:p>
          <a:p>
            <a:r>
              <a:rPr lang="en-IN" sz="1300" dirty="0" smtClean="0"/>
              <a:t>2) </a:t>
            </a:r>
            <a:r>
              <a:rPr lang="en-IN" sz="1300" b="1" dirty="0" smtClean="0">
                <a:solidFill>
                  <a:schemeClr val="accent1">
                    <a:lumMod val="60000"/>
                    <a:lumOff val="40000"/>
                  </a:schemeClr>
                </a:solidFill>
              </a:rPr>
              <a:t>Monitor:</a:t>
            </a:r>
            <a:r>
              <a:rPr lang="en-IN" sz="1300" dirty="0" smtClean="0"/>
              <a:t> It represents the number of monitors running in the company.</a:t>
            </a:r>
          </a:p>
          <a:p>
            <a:endParaRPr lang="en-IN" sz="1300" dirty="0" smtClean="0"/>
          </a:p>
          <a:p>
            <a:r>
              <a:rPr lang="en-IN" sz="1300" dirty="0" smtClean="0"/>
              <a:t>3) </a:t>
            </a:r>
            <a:r>
              <a:rPr lang="en-IN" sz="1300" b="1" dirty="0" smtClean="0">
                <a:solidFill>
                  <a:schemeClr val="accent1">
                    <a:lumMod val="60000"/>
                    <a:lumOff val="40000"/>
                  </a:schemeClr>
                </a:solidFill>
              </a:rPr>
              <a:t>Air Conditioners: </a:t>
            </a:r>
            <a:r>
              <a:rPr lang="en-IN" sz="1300" dirty="0" smtClean="0"/>
              <a:t>It represents the number of air conditioners running in the company.</a:t>
            </a:r>
          </a:p>
          <a:p>
            <a:endParaRPr lang="en-IN" sz="1300" dirty="0" smtClean="0"/>
          </a:p>
          <a:p>
            <a:r>
              <a:rPr lang="en-IN" sz="1300" dirty="0" smtClean="0"/>
              <a:t>4) </a:t>
            </a:r>
            <a:r>
              <a:rPr lang="en-IN" sz="1300" b="1" dirty="0" smtClean="0">
                <a:solidFill>
                  <a:schemeClr val="accent1">
                    <a:lumMod val="60000"/>
                    <a:lumOff val="40000"/>
                  </a:schemeClr>
                </a:solidFill>
              </a:rPr>
              <a:t>Television:</a:t>
            </a:r>
            <a:r>
              <a:rPr lang="en-IN" sz="1300" dirty="0" smtClean="0"/>
              <a:t> It represents the number of televisions running in the company.</a:t>
            </a:r>
          </a:p>
          <a:p>
            <a:endParaRPr lang="en-IN" sz="1300" dirty="0" smtClean="0"/>
          </a:p>
          <a:p>
            <a:r>
              <a:rPr lang="en-IN" sz="1300" dirty="0" smtClean="0"/>
              <a:t>5) </a:t>
            </a:r>
            <a:r>
              <a:rPr lang="en-IN" sz="1300" b="1" dirty="0" smtClean="0">
                <a:solidFill>
                  <a:schemeClr val="accent1">
                    <a:lumMod val="60000"/>
                    <a:lumOff val="40000"/>
                  </a:schemeClr>
                </a:solidFill>
              </a:rPr>
              <a:t>Refrigerator:</a:t>
            </a:r>
            <a:r>
              <a:rPr lang="en-IN" sz="1300" dirty="0" smtClean="0"/>
              <a:t> It represents the number of refrigerators running in the company.</a:t>
            </a:r>
          </a:p>
          <a:p>
            <a:endParaRPr lang="en-IN" sz="1300" dirty="0" smtClean="0"/>
          </a:p>
          <a:p>
            <a:r>
              <a:rPr lang="en-IN" sz="1300" dirty="0" smtClean="0"/>
              <a:t>6) </a:t>
            </a:r>
            <a:r>
              <a:rPr lang="en-IN" sz="1300" b="1" dirty="0" smtClean="0">
                <a:solidFill>
                  <a:schemeClr val="accent1">
                    <a:lumMod val="60000"/>
                    <a:lumOff val="40000"/>
                  </a:schemeClr>
                </a:solidFill>
              </a:rPr>
              <a:t>Month:</a:t>
            </a:r>
            <a:r>
              <a:rPr lang="en-IN" sz="1300" dirty="0" smtClean="0"/>
              <a:t> It </a:t>
            </a:r>
            <a:r>
              <a:rPr lang="en-IN" sz="1300" dirty="0" smtClean="0">
                <a:latin typeface="Calibri" panose="020F0502020204030204" pitchFamily="34" charset="0"/>
                <a:cs typeface="Calibri" panose="020F0502020204030204" pitchFamily="34" charset="0"/>
              </a:rPr>
              <a:t>indicates</a:t>
            </a:r>
            <a:r>
              <a:rPr lang="en-IN" sz="1300" dirty="0" smtClean="0"/>
              <a:t> the month for which the power consumption data is recorded in the company.</a:t>
            </a:r>
          </a:p>
          <a:p>
            <a:endParaRPr lang="en-IN" sz="1300" dirty="0" smtClean="0"/>
          </a:p>
          <a:p>
            <a:r>
              <a:rPr lang="en-IN" sz="1300" dirty="0" smtClean="0"/>
              <a:t>7) </a:t>
            </a:r>
            <a:r>
              <a:rPr lang="en-IN" sz="1300" b="1" dirty="0" smtClean="0">
                <a:solidFill>
                  <a:schemeClr val="accent1">
                    <a:lumMod val="60000"/>
                    <a:lumOff val="40000"/>
                  </a:schemeClr>
                </a:solidFill>
              </a:rPr>
              <a:t>City:</a:t>
            </a:r>
            <a:r>
              <a:rPr lang="en-IN" sz="1300" dirty="0" smtClean="0"/>
              <a:t> It provides information about the geographical location of the company.</a:t>
            </a:r>
          </a:p>
          <a:p>
            <a:endParaRPr lang="en-IN" sz="1300" dirty="0" smtClean="0"/>
          </a:p>
          <a:p>
            <a:r>
              <a:rPr lang="en-IN" sz="1300" dirty="0" smtClean="0"/>
              <a:t>8) </a:t>
            </a:r>
            <a:r>
              <a:rPr lang="en-IN" sz="1300" b="1" dirty="0" smtClean="0">
                <a:solidFill>
                  <a:schemeClr val="accent1">
                    <a:lumMod val="60000"/>
                    <a:lumOff val="40000"/>
                  </a:schemeClr>
                </a:solidFill>
              </a:rPr>
              <a:t>Company:</a:t>
            </a:r>
            <a:r>
              <a:rPr lang="en-IN" sz="1300" dirty="0" smtClean="0"/>
              <a:t> It identifies the name of the company associated with the electricity bill.</a:t>
            </a:r>
          </a:p>
          <a:p>
            <a:endParaRPr lang="en-IN" sz="1300" dirty="0" smtClean="0"/>
          </a:p>
          <a:p>
            <a:r>
              <a:rPr lang="en-IN" sz="1300" dirty="0" smtClean="0"/>
              <a:t>9) </a:t>
            </a:r>
            <a:r>
              <a:rPr lang="en-IN" sz="1300" b="1" dirty="0" smtClean="0">
                <a:solidFill>
                  <a:schemeClr val="accent1">
                    <a:lumMod val="60000"/>
                    <a:lumOff val="40000"/>
                  </a:schemeClr>
                </a:solidFill>
              </a:rPr>
              <a:t>Number of units consumed per day: </a:t>
            </a:r>
            <a:r>
              <a:rPr lang="en-IN" sz="1300" dirty="0" smtClean="0"/>
              <a:t>It is the total power consumption in units for all appliances in the company on a daily basis.</a:t>
            </a:r>
          </a:p>
          <a:p>
            <a:endParaRPr lang="en-IN" sz="1300" dirty="0" smtClean="0"/>
          </a:p>
          <a:p>
            <a:r>
              <a:rPr lang="en-IN" sz="1300" dirty="0" smtClean="0"/>
              <a:t>10) </a:t>
            </a:r>
            <a:r>
              <a:rPr lang="en-IN" sz="1300" b="1" dirty="0" smtClean="0">
                <a:solidFill>
                  <a:schemeClr val="accent1">
                    <a:lumMod val="60000"/>
                    <a:lumOff val="40000"/>
                  </a:schemeClr>
                </a:solidFill>
              </a:rPr>
              <a:t>Number of units consumed per month: </a:t>
            </a:r>
            <a:r>
              <a:rPr lang="en-IN" sz="1300" dirty="0" smtClean="0"/>
              <a:t>It is the total power consumption in units for all appliances in the company for the entire month. It is calculated by multiplying the "Number of units consumed per day" by the number of days in a month.</a:t>
            </a:r>
          </a:p>
          <a:p>
            <a:endParaRPr lang="en-IN" sz="1300" dirty="0" smtClean="0"/>
          </a:p>
          <a:p>
            <a:r>
              <a:rPr lang="en-IN" sz="1300" dirty="0" smtClean="0"/>
              <a:t>11) </a:t>
            </a:r>
            <a:r>
              <a:rPr lang="en-IN" sz="1300" b="1" dirty="0" smtClean="0">
                <a:solidFill>
                  <a:schemeClr val="accent1">
                    <a:lumMod val="60000"/>
                    <a:lumOff val="40000"/>
                  </a:schemeClr>
                </a:solidFill>
              </a:rPr>
              <a:t>Electricity Bill: </a:t>
            </a:r>
            <a:r>
              <a:rPr lang="en-IN" sz="1300" dirty="0" smtClean="0"/>
              <a:t>It represents the monthly electricity bill amount in INR (Indian Rupees) for the company. It is the target variable that we want to predict using the given features.</a:t>
            </a:r>
            <a:endParaRPr lang="en-IN" sz="1300" dirty="0"/>
          </a:p>
        </p:txBody>
      </p:sp>
      <p:sp>
        <p:nvSpPr>
          <p:cNvPr id="4" name="TextBox 3"/>
          <p:cNvSpPr txBox="1"/>
          <p:nvPr/>
        </p:nvSpPr>
        <p:spPr>
          <a:xfrm>
            <a:off x="764276" y="368489"/>
            <a:ext cx="2811438" cy="646331"/>
          </a:xfrm>
          <a:prstGeom prst="rect">
            <a:avLst/>
          </a:prstGeom>
          <a:noFill/>
        </p:spPr>
        <p:txBody>
          <a:bodyPr wrap="square" rtlCol="0">
            <a:spAutoFit/>
          </a:bodyPr>
          <a:lstStyle/>
          <a:p>
            <a:r>
              <a:rPr lang="en-US" sz="3600" b="1" dirty="0" smtClean="0">
                <a:ln w="6600">
                  <a:solidFill>
                    <a:schemeClr val="accent2"/>
                  </a:solidFill>
                  <a:prstDash val="solid"/>
                </a:ln>
                <a:solidFill>
                  <a:srgbClr val="FFFFFF"/>
                </a:solidFill>
                <a:effectLst>
                  <a:outerShdw dist="38100" dir="2700000" algn="tl" rotWithShape="0">
                    <a:schemeClr val="accent2"/>
                  </a:outerShdw>
                </a:effectLst>
              </a:rPr>
              <a:t>Features</a:t>
            </a:r>
            <a:endParaRPr lang="en-IN" sz="3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35148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xmlns="" id="{57FD9BEA-EEE0-4C34-B3C2-6ED9C5CAC284}"/>
              </a:ext>
            </a:extLst>
          </p:cNvPr>
          <p:cNvSpPr/>
          <p:nvPr/>
        </p:nvSpPr>
        <p:spPr>
          <a:xfrm flipV="1">
            <a:off x="1" y="-40944"/>
            <a:ext cx="4326340"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100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Google Shape;549;p40">
            <a:extLst>
              <a:ext uri="{FF2B5EF4-FFF2-40B4-BE49-F238E27FC236}">
                <a16:creationId xmlns:a16="http://schemas.microsoft.com/office/drawing/2014/main" xmlns="" id="{F96416D0-8AC7-EBA8-1E19-F989B91D11CC}"/>
              </a:ext>
            </a:extLst>
          </p:cNvPr>
          <p:cNvSpPr txBox="1">
            <a:spLocks/>
          </p:cNvSpPr>
          <p:nvPr/>
        </p:nvSpPr>
        <p:spPr>
          <a:xfrm>
            <a:off x="1" y="491319"/>
            <a:ext cx="3780429" cy="1951630"/>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chemeClr val="bg1"/>
                </a:solidFill>
                <a:latin typeface="Oswald" panose="00000500000000000000" pitchFamily="2" charset="0"/>
              </a:rPr>
              <a:t>EXPLORATOY</a:t>
            </a:r>
          </a:p>
          <a:p>
            <a:pPr algn="ctr"/>
            <a:r>
              <a:rPr lang="en-US" sz="4000" b="1" dirty="0" smtClean="0">
                <a:solidFill>
                  <a:schemeClr val="bg1"/>
                </a:solidFill>
                <a:latin typeface="Oswald" panose="00000500000000000000" pitchFamily="2" charset="0"/>
              </a:rPr>
              <a:t>DATA</a:t>
            </a:r>
          </a:p>
          <a:p>
            <a:pPr algn="ctr"/>
            <a:r>
              <a:rPr lang="en-US" sz="4000" b="1" dirty="0" smtClean="0">
                <a:solidFill>
                  <a:schemeClr val="bg1"/>
                </a:solidFill>
                <a:latin typeface="Oswald" panose="00000500000000000000" pitchFamily="2" charset="0"/>
              </a:rPr>
              <a:t>ANALYSIS</a:t>
            </a:r>
          </a:p>
        </p:txBody>
      </p:sp>
      <p:sp>
        <p:nvSpPr>
          <p:cNvPr id="5" name="Subtitle 1">
            <a:extLst>
              <a:ext uri="{FF2B5EF4-FFF2-40B4-BE49-F238E27FC236}">
                <a16:creationId xmlns:a16="http://schemas.microsoft.com/office/drawing/2014/main" xmlns="" id="{9AB775C7-8208-2C1F-AB1E-5C0B8A71BC95}"/>
              </a:ext>
            </a:extLst>
          </p:cNvPr>
          <p:cNvSpPr txBox="1">
            <a:spLocks/>
          </p:cNvSpPr>
          <p:nvPr/>
        </p:nvSpPr>
        <p:spPr>
          <a:xfrm>
            <a:off x="3343701" y="2438778"/>
            <a:ext cx="8780060" cy="3452885"/>
          </a:xfrm>
          <a:prstGeom prst="rect">
            <a:avLst/>
          </a:prstGeom>
        </p:spPr>
        <p:txBody>
          <a:bodyPr spcFirstLastPara="1" vert="horz" wrap="square" lIns="91425" tIns="91425" rIns="91425" bIns="91425" rtlCol="0" anchor="t" anchorCtr="0">
            <a:noAutofit/>
          </a:bodyPr>
          <a:lstStyle>
            <a:lvl1pPr marL="228600" lvl="0" indent="-228600" algn="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9pPr>
          </a:lstStyle>
          <a:p>
            <a:pPr marL="0" indent="0" algn="just"/>
            <a:r>
              <a:rPr lang="en-US" sz="2000" b="1" dirty="0" smtClean="0">
                <a:latin typeface="Calibri" panose="020F0502020204030204" pitchFamily="34" charset="0"/>
                <a:cs typeface="Calibri" panose="020F0502020204030204" pitchFamily="34" charset="0"/>
              </a:rPr>
              <a:t>Missing Values Treatment</a:t>
            </a:r>
          </a:p>
          <a:p>
            <a:pPr marL="342900" indent="-342900" algn="just">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In </a:t>
            </a:r>
            <a:r>
              <a:rPr lang="en-US" sz="2000" dirty="0">
                <a:latin typeface="Calibri" panose="020F0502020204030204" pitchFamily="34" charset="0"/>
                <a:cs typeface="Calibri" panose="020F0502020204030204" pitchFamily="34" charset="0"/>
              </a:rPr>
              <a:t>this dataset, there are no null values present, so there is no need to treat </a:t>
            </a:r>
            <a:r>
              <a:rPr lang="en-US" sz="2000" dirty="0" smtClean="0">
                <a:latin typeface="Calibri" panose="020F0502020204030204" pitchFamily="34" charset="0"/>
                <a:cs typeface="Calibri" panose="020F0502020204030204" pitchFamily="34" charset="0"/>
              </a:rPr>
              <a:t>or handle </a:t>
            </a:r>
            <a:r>
              <a:rPr lang="en-US" sz="2000" dirty="0">
                <a:latin typeface="Calibri" panose="020F0502020204030204" pitchFamily="34" charset="0"/>
                <a:cs typeface="Calibri" panose="020F0502020204030204" pitchFamily="34" charset="0"/>
              </a:rPr>
              <a:t>null values</a:t>
            </a:r>
            <a:r>
              <a:rPr lang="en-US" sz="2000" dirty="0" smtClean="0">
                <a:latin typeface="Calibri" panose="020F0502020204030204" pitchFamily="34" charset="0"/>
                <a:cs typeface="Calibri" panose="020F0502020204030204" pitchFamily="34" charset="0"/>
              </a:rPr>
              <a:t>. If Null values present </a:t>
            </a:r>
            <a:r>
              <a:rPr lang="en-US" sz="2000" dirty="0" smtClean="0">
                <a:latin typeface="Calibri "/>
                <a:ea typeface="Georgia"/>
                <a:cs typeface="Georgia"/>
                <a:sym typeface="Georgia"/>
              </a:rPr>
              <a:t>filtered </a:t>
            </a:r>
            <a:r>
              <a:rPr lang="en-US" sz="2000" dirty="0">
                <a:latin typeface="Calibri "/>
                <a:ea typeface="Georgia"/>
                <a:cs typeface="Georgia"/>
                <a:sym typeface="Georgia"/>
              </a:rPr>
              <a:t>the row </a:t>
            </a:r>
            <a:r>
              <a:rPr lang="en-US" sz="2000" dirty="0" smtClean="0">
                <a:latin typeface="Calibri "/>
                <a:ea typeface="Georgia"/>
                <a:cs typeface="Georgia"/>
                <a:sym typeface="Georgia"/>
              </a:rPr>
              <a:t>with missing </a:t>
            </a:r>
            <a:r>
              <a:rPr lang="en-US" sz="2000" dirty="0">
                <a:latin typeface="Calibri "/>
                <a:ea typeface="Georgia"/>
                <a:cs typeface="Georgia"/>
                <a:sym typeface="Georgia"/>
              </a:rPr>
              <a:t>value and filled it </a:t>
            </a:r>
            <a:r>
              <a:rPr lang="en-US" sz="2000" dirty="0" smtClean="0">
                <a:latin typeface="Calibri "/>
                <a:ea typeface="Georgia"/>
                <a:cs typeface="Georgia"/>
                <a:sym typeface="Georgia"/>
              </a:rPr>
              <a:t> </a:t>
            </a:r>
            <a:r>
              <a:rPr lang="en-US" sz="2000" dirty="0">
                <a:latin typeface="Calibri "/>
                <a:ea typeface="Georgia"/>
                <a:cs typeface="Georgia"/>
                <a:sym typeface="Georgia"/>
              </a:rPr>
              <a:t>up with appropriate </a:t>
            </a:r>
            <a:r>
              <a:rPr lang="en-US" sz="2000" dirty="0" smtClean="0">
                <a:latin typeface="Calibri "/>
                <a:ea typeface="Georgia"/>
                <a:cs typeface="Georgia"/>
                <a:sym typeface="Georgia"/>
              </a:rPr>
              <a:t>values </a:t>
            </a:r>
            <a:r>
              <a:rPr lang="en-US" sz="2000" dirty="0">
                <a:latin typeface="Calibri "/>
                <a:ea typeface="Georgia"/>
                <a:cs typeface="Georgia"/>
                <a:sym typeface="Georgia"/>
              </a:rPr>
              <a:t>as </a:t>
            </a:r>
            <a:r>
              <a:rPr lang="en-US" sz="2000" dirty="0" smtClean="0">
                <a:latin typeface="Calibri "/>
                <a:ea typeface="Georgia"/>
                <a:cs typeface="Georgia"/>
                <a:sym typeface="Georgia"/>
              </a:rPr>
              <a:t>determined.</a:t>
            </a:r>
            <a:endParaRPr lang="en-US" sz="2000" dirty="0">
              <a:latin typeface="Calibri "/>
              <a:ea typeface="Georgia"/>
              <a:cs typeface="Georgia"/>
              <a:sym typeface="Georgia"/>
            </a:endParaRPr>
          </a:p>
          <a:p>
            <a:pPr marL="342900" indent="-342900" algn="just">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0" indent="0" algn="just">
              <a:defRPr/>
            </a:pPr>
            <a:r>
              <a:rPr lang="en-IN" sz="2000" b="1" dirty="0">
                <a:latin typeface="Calibri "/>
                <a:ea typeface="Georgia"/>
                <a:cs typeface="Georgia"/>
                <a:sym typeface="Georgia"/>
              </a:rPr>
              <a:t>Removed </a:t>
            </a:r>
            <a:r>
              <a:rPr lang="en-IN" sz="2000" b="1" dirty="0" smtClean="0">
                <a:latin typeface="Calibri "/>
                <a:ea typeface="Georgia"/>
                <a:cs typeface="Georgia"/>
                <a:sym typeface="Georgia"/>
              </a:rPr>
              <a:t>Duplicates</a:t>
            </a:r>
          </a:p>
          <a:p>
            <a:pPr marL="0" indent="0" algn="just">
              <a:defRPr/>
            </a:pPr>
            <a:endParaRPr lang="en-IN" sz="2000" dirty="0">
              <a:latin typeface="Calibri "/>
            </a:endParaRPr>
          </a:p>
          <a:p>
            <a:pPr marL="342900" indent="-342900" algn="just">
              <a:buFont typeface="Wingdings" panose="05000000000000000000" pitchFamily="2" charset="2"/>
              <a:buChar char="v"/>
            </a:pPr>
            <a:r>
              <a:rPr lang="en-IN" sz="2000" dirty="0">
                <a:latin typeface="Calibri "/>
              </a:rPr>
              <a:t> </a:t>
            </a:r>
            <a:r>
              <a:rPr lang="en-US" sz="2000" dirty="0">
                <a:latin typeface="Calibri "/>
              </a:rPr>
              <a:t>Selected and removed </a:t>
            </a:r>
            <a:r>
              <a:rPr lang="en-US" sz="2000" dirty="0" smtClean="0">
                <a:latin typeface="Calibri "/>
              </a:rPr>
              <a:t>duplicate </a:t>
            </a:r>
            <a:r>
              <a:rPr lang="en-US" sz="2000" dirty="0">
                <a:latin typeface="Calibri "/>
              </a:rPr>
              <a:t>, kept the  </a:t>
            </a:r>
            <a:r>
              <a:rPr lang="en-US" sz="2000" dirty="0" smtClean="0">
                <a:latin typeface="Calibri "/>
              </a:rPr>
              <a:t>first occurrence </a:t>
            </a:r>
            <a:r>
              <a:rPr lang="en-US" sz="2000" dirty="0">
                <a:latin typeface="Calibri "/>
              </a:rPr>
              <a:t>of each row</a:t>
            </a:r>
            <a:endParaRPr kumimoji="0" lang="en-IN" sz="200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6" name="Rectangle 5"/>
          <p:cNvSpPr/>
          <p:nvPr/>
        </p:nvSpPr>
        <p:spPr>
          <a:xfrm>
            <a:off x="4135272" y="641445"/>
            <a:ext cx="6209731" cy="830997"/>
          </a:xfrm>
          <a:prstGeom prst="rect">
            <a:avLst/>
          </a:prstGeom>
        </p:spPr>
        <p:txBody>
          <a:bodyPr wrap="square">
            <a:spAutoFit/>
          </a:bodyPr>
          <a:lstStyle/>
          <a:p>
            <a:pPr algn="ctr"/>
            <a:r>
              <a:rPr lang="en" sz="2400" b="1" dirty="0" smtClean="0">
                <a:solidFill>
                  <a:schemeClr val="accent1">
                    <a:lumMod val="60000"/>
                    <a:lumOff val="40000"/>
                  </a:schemeClr>
                </a:solidFill>
                <a:latin typeface="Oswald" panose="00000500000000000000" pitchFamily="2" charset="0"/>
              </a:rPr>
              <a:t>Steps performed for Data</a:t>
            </a:r>
            <a:br>
              <a:rPr lang="en" sz="2400" b="1" dirty="0" smtClean="0">
                <a:solidFill>
                  <a:schemeClr val="accent1">
                    <a:lumMod val="60000"/>
                    <a:lumOff val="40000"/>
                  </a:schemeClr>
                </a:solidFill>
                <a:latin typeface="Oswald" panose="00000500000000000000" pitchFamily="2" charset="0"/>
              </a:rPr>
            </a:br>
            <a:r>
              <a:rPr lang="en" sz="2400" b="1" dirty="0" smtClean="0">
                <a:solidFill>
                  <a:schemeClr val="accent1">
                    <a:lumMod val="60000"/>
                    <a:lumOff val="40000"/>
                  </a:schemeClr>
                </a:solidFill>
                <a:latin typeface="Oswald" panose="00000500000000000000" pitchFamily="2" charset="0"/>
              </a:rPr>
              <a:t> Preprocessing</a:t>
            </a:r>
            <a:endParaRPr lang="en-IN" sz="2400" b="1" dirty="0">
              <a:solidFill>
                <a:schemeClr val="accent1">
                  <a:lumMod val="60000"/>
                  <a:lumOff val="40000"/>
                </a:schemeClr>
              </a:solidFill>
            </a:endParaRPr>
          </a:p>
        </p:txBody>
      </p:sp>
    </p:spTree>
    <p:extLst>
      <p:ext uri="{BB962C8B-B14F-4D97-AF65-F5344CB8AC3E}">
        <p14:creationId xmlns:p14="http://schemas.microsoft.com/office/powerpoint/2010/main" val="101547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0800000" flipV="1">
            <a:off x="245660" y="548213"/>
            <a:ext cx="10112990" cy="523220"/>
          </a:xfrm>
          <a:prstGeom prst="rect">
            <a:avLst/>
          </a:prstGeom>
        </p:spPr>
        <p:txBody>
          <a:bodyPr wrap="square">
            <a:spAutoFit/>
          </a:bodyPr>
          <a:lstStyle/>
          <a:p>
            <a:pPr algn="ctr"/>
            <a:r>
              <a:rPr lang="en" sz="2800" b="1" dirty="0" smtClean="0">
                <a:solidFill>
                  <a:schemeClr val="accent1">
                    <a:lumMod val="60000"/>
                    <a:lumOff val="40000"/>
                  </a:schemeClr>
                </a:solidFill>
                <a:latin typeface="Oswald" panose="00000500000000000000" pitchFamily="2" charset="0"/>
              </a:rPr>
              <a:t>Steps performed for Data Preprocessing</a:t>
            </a:r>
            <a:endParaRPr lang="en-IN" sz="2800" b="1" dirty="0">
              <a:solidFill>
                <a:schemeClr val="accent1">
                  <a:lumMod val="60000"/>
                  <a:lumOff val="40000"/>
                </a:schemeClr>
              </a:solidFill>
            </a:endParaRPr>
          </a:p>
        </p:txBody>
      </p:sp>
      <p:sp>
        <p:nvSpPr>
          <p:cNvPr id="3" name="Rectangle 2"/>
          <p:cNvSpPr/>
          <p:nvPr/>
        </p:nvSpPr>
        <p:spPr>
          <a:xfrm>
            <a:off x="341194" y="1196564"/>
            <a:ext cx="5718411" cy="830997"/>
          </a:xfrm>
          <a:prstGeom prst="rect">
            <a:avLst/>
          </a:prstGeom>
        </p:spPr>
        <p:txBody>
          <a:bodyPr wrap="square">
            <a:spAutoFit/>
          </a:bodyPr>
          <a:lstStyle/>
          <a:p>
            <a:endParaRPr lang="en-US" sz="2400" b="1" dirty="0" smtClean="0">
              <a:latin typeface="Oswald" panose="00000500000000000000"/>
            </a:endParaRPr>
          </a:p>
          <a:p>
            <a:r>
              <a:rPr lang="en-US" sz="2400" b="1" dirty="0" smtClean="0">
                <a:latin typeface="Oswald" panose="00000500000000000000"/>
              </a:rPr>
              <a:t>Feature Engineering</a:t>
            </a:r>
            <a:endParaRPr lang="en-US" sz="2400" b="1" dirty="0">
              <a:latin typeface="Oswald" panose="00000500000000000000"/>
            </a:endParaRPr>
          </a:p>
        </p:txBody>
      </p:sp>
      <p:sp>
        <p:nvSpPr>
          <p:cNvPr id="4" name="Rectangle 3"/>
          <p:cNvSpPr/>
          <p:nvPr/>
        </p:nvSpPr>
        <p:spPr>
          <a:xfrm>
            <a:off x="341194" y="2197180"/>
            <a:ext cx="10890913" cy="1477328"/>
          </a:xfrm>
          <a:prstGeom prst="rect">
            <a:avLst/>
          </a:prstGeom>
        </p:spPr>
        <p:txBody>
          <a:bodyPr wrap="square">
            <a:spAutoFit/>
          </a:bodyPr>
          <a:lstStyle/>
          <a:p>
            <a:pPr marL="285750" indent="-285750">
              <a:buFont typeface="Wingdings" panose="05000000000000000000" pitchFamily="2" charset="2"/>
              <a:buChar char="v"/>
            </a:pPr>
            <a:r>
              <a:rPr lang="en-IN" dirty="0" smtClean="0">
                <a:latin typeface="Calibri" panose="020F0502020204030204" pitchFamily="34" charset="0"/>
                <a:cs typeface="Calibri" panose="020F0502020204030204" pitchFamily="34" charset="0"/>
              </a:rPr>
              <a:t> If feature extraction , by including the total number of appliances in the company, it calculates the total power consumed by all the appliances in the company.</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smtClean="0">
                <a:latin typeface="Calibri" panose="020F0502020204030204" pitchFamily="34" charset="0"/>
                <a:cs typeface="Calibri" panose="020F0502020204030204" pitchFamily="34" charset="0"/>
              </a:rPr>
              <a:t> If feature extraction , by including the electricity cost per unit, it calculates the cost per unit of electricity for both the city and the company. The electricity bill varies depending on the load supply.</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495868" y="4367005"/>
            <a:ext cx="8552597" cy="461665"/>
          </a:xfrm>
          <a:prstGeom prst="rect">
            <a:avLst/>
          </a:prstGeom>
        </p:spPr>
        <p:txBody>
          <a:bodyPr wrap="square">
            <a:spAutoFit/>
          </a:bodyPr>
          <a:lstStyle/>
          <a:p>
            <a:pPr lvl="0"/>
            <a:r>
              <a:rPr lang="en-IN" sz="2400" b="1" dirty="0" smtClean="0">
                <a:latin typeface="Oswald" panose="00000500000000000000"/>
                <a:ea typeface="Georgia"/>
                <a:cs typeface="Georgia"/>
                <a:sym typeface="Georgia"/>
              </a:rPr>
              <a:t>Handling Categorical Data</a:t>
            </a:r>
          </a:p>
        </p:txBody>
      </p:sp>
      <p:sp>
        <p:nvSpPr>
          <p:cNvPr id="6" name="Rectangle 5"/>
          <p:cNvSpPr/>
          <p:nvPr/>
        </p:nvSpPr>
        <p:spPr>
          <a:xfrm rot="10800000" flipV="1">
            <a:off x="413980" y="4043840"/>
            <a:ext cx="11382234" cy="2031325"/>
          </a:xfrm>
          <a:prstGeom prst="rect">
            <a:avLst/>
          </a:prstGeom>
        </p:spPr>
        <p:txBody>
          <a:bodyPr wrap="square">
            <a:spAutoFit/>
          </a:bodyPr>
          <a:lstStyle/>
          <a:p>
            <a:pPr marL="285750" indent="-285750">
              <a:buFont typeface="Wingdings" panose="05000000000000000000" pitchFamily="2" charset="2"/>
              <a:buChar char="v"/>
            </a:pP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this dataset, there are two categorical variables, each with more than 10 categories. To encode these categorical variables, label encoding can be used</a:t>
            </a:r>
            <a:r>
              <a:rPr lang="en-US"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5538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759672"/>
            <a:ext cx="6933062" cy="26604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524" y="715928"/>
            <a:ext cx="4453950" cy="2660471"/>
          </a:xfrm>
          <a:prstGeom prst="rect">
            <a:avLst/>
          </a:prstGeom>
        </p:spPr>
      </p:pic>
      <p:sp>
        <p:nvSpPr>
          <p:cNvPr id="4" name="Rectangle 3"/>
          <p:cNvSpPr/>
          <p:nvPr/>
        </p:nvSpPr>
        <p:spPr>
          <a:xfrm>
            <a:off x="774884" y="187236"/>
            <a:ext cx="5544029" cy="369332"/>
          </a:xfrm>
          <a:prstGeom prst="rect">
            <a:avLst/>
          </a:prstGeom>
        </p:spPr>
        <p:txBody>
          <a:bodyPr wrap="square">
            <a:spAutoFit/>
          </a:bodyPr>
          <a:lstStyle/>
          <a:p>
            <a:pPr marL="152400" lvl="0" algn="ctr">
              <a:buClr>
                <a:srgbClr val="0944A1"/>
              </a:buClr>
              <a:buSzPts val="1200"/>
            </a:pPr>
            <a:r>
              <a:rPr lang="en-US" dirty="0"/>
              <a:t>Heat map for correlation of variables </a:t>
            </a:r>
            <a:endParaRPr lang="en-US" dirty="0">
              <a:latin typeface="Calibri" panose="020F0502020204030204" pitchFamily="34" charset="0"/>
              <a:ea typeface="Georgia"/>
              <a:cs typeface="Calibri" panose="020F0502020204030204" pitchFamily="34" charset="0"/>
              <a:sym typeface="Georgia"/>
            </a:endParaRPr>
          </a:p>
        </p:txBody>
      </p:sp>
      <p:sp>
        <p:nvSpPr>
          <p:cNvPr id="5" name="Rectangle 4"/>
          <p:cNvSpPr/>
          <p:nvPr/>
        </p:nvSpPr>
        <p:spPr>
          <a:xfrm>
            <a:off x="7338455" y="48736"/>
            <a:ext cx="4465453" cy="646331"/>
          </a:xfrm>
          <a:prstGeom prst="rect">
            <a:avLst/>
          </a:prstGeom>
        </p:spPr>
        <p:txBody>
          <a:bodyPr wrap="none">
            <a:spAutoFit/>
          </a:bodyPr>
          <a:lstStyle/>
          <a:p>
            <a:r>
              <a:rPr lang="en-US" dirty="0" smtClean="0"/>
              <a:t>Correlation of Target variable with other </a:t>
            </a:r>
          </a:p>
          <a:p>
            <a:r>
              <a:rPr lang="en-US" dirty="0" smtClean="0"/>
              <a:t>Dependent variables</a:t>
            </a:r>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722" y="3917994"/>
            <a:ext cx="6059605" cy="2856890"/>
          </a:xfrm>
          <a:prstGeom prst="rect">
            <a:avLst/>
          </a:prstGeom>
        </p:spPr>
      </p:pic>
      <p:sp>
        <p:nvSpPr>
          <p:cNvPr id="7" name="Rectangle 6"/>
          <p:cNvSpPr/>
          <p:nvPr/>
        </p:nvSpPr>
        <p:spPr>
          <a:xfrm>
            <a:off x="4181363" y="3548662"/>
            <a:ext cx="3348161" cy="369332"/>
          </a:xfrm>
          <a:prstGeom prst="rect">
            <a:avLst/>
          </a:prstGeom>
        </p:spPr>
        <p:txBody>
          <a:bodyPr wrap="none">
            <a:spAutoFit/>
          </a:bodyPr>
          <a:lstStyle/>
          <a:p>
            <a:pPr marL="152400" lvl="0" algn="ctr">
              <a:buClr>
                <a:srgbClr val="0944A1"/>
              </a:buClr>
              <a:buSzPts val="1200"/>
            </a:pPr>
            <a:r>
              <a:rPr lang="en-US" dirty="0" smtClean="0"/>
              <a:t>Histogram of Target variable </a:t>
            </a:r>
            <a:endParaRPr lang="en-US" dirty="0">
              <a:latin typeface="Calibri" panose="020F0502020204030204" pitchFamily="34" charset="0"/>
              <a:ea typeface="Georgia"/>
              <a:cs typeface="Calibri" panose="020F0502020204030204" pitchFamily="34" charset="0"/>
              <a:sym typeface="Georgia"/>
            </a:endParaRPr>
          </a:p>
        </p:txBody>
      </p:sp>
    </p:spTree>
    <p:extLst>
      <p:ext uri="{BB962C8B-B14F-4D97-AF65-F5344CB8AC3E}">
        <p14:creationId xmlns:p14="http://schemas.microsoft.com/office/powerpoint/2010/main" val="543259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1000</TotalTime>
  <Words>1174</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Arial Black</vt:lpstr>
      <vt:lpstr>Bahnschrift</vt:lpstr>
      <vt:lpstr>Bahnschrift Condensed</vt:lpstr>
      <vt:lpstr>Calibri</vt:lpstr>
      <vt:lpstr>Calibri </vt:lpstr>
      <vt:lpstr>Georgia</vt:lpstr>
      <vt:lpstr>Oswald</vt:lpstr>
      <vt:lpstr>Oswald ExtraLight</vt:lpstr>
      <vt:lpstr>Roboto</vt:lpstr>
      <vt:lpstr>Trebuchet MS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27</cp:revision>
  <dcterms:created xsi:type="dcterms:W3CDTF">2023-06-21T08:41:50Z</dcterms:created>
  <dcterms:modified xsi:type="dcterms:W3CDTF">2023-06-24T17:44:31Z</dcterms:modified>
</cp:coreProperties>
</file>