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16.0</c:v>
                </c:pt>
                <c:pt idx="1">
                  <c:v>11.0</c:v>
                </c:pt>
                <c:pt idx="2">
                  <c:v>1.0</c:v>
                </c:pt>
                <c:pt idx="3">
                  <c:v>0.0</c:v>
                </c:pt>
                <c:pt idx="4">
                  <c:v>2.0</c:v>
                </c:pt>
                <c:pt idx="5">
                  <c:v>2.0</c:v>
                </c:pt>
                <c:pt idx="6">
                  <c:v>18.0</c:v>
                </c:pt>
                <c:pt idx="7">
                  <c:v>12.0</c:v>
                </c:pt>
                <c:pt idx="8">
                  <c:v>1.0</c:v>
                </c:pt>
                <c:pt idx="9">
                  <c:v>1.0</c:v>
                </c:pt>
                <c:pt idx="10">
                  <c:v>0.0</c:v>
                </c:pt>
                <c:pt idx="11">
                  <c:v>4.0</c:v>
                </c:pt>
                <c:pt idx="12">
                  <c:v>21.0</c:v>
                </c:pt>
                <c:pt idx="13">
                  <c:v>16.0</c:v>
                </c:pt>
                <c:pt idx="14">
                  <c:v>0.0</c:v>
                </c:pt>
                <c:pt idx="15">
                  <c:v>3.0</c:v>
                </c:pt>
                <c:pt idx="16">
                  <c:v>0.0</c:v>
                </c:pt>
                <c:pt idx="17">
                  <c:v>2.0</c:v>
                </c:pt>
                <c:pt idx="18">
                  <c:v>17.0</c:v>
                </c:pt>
                <c:pt idx="19">
                  <c:v>9.0</c:v>
                </c:pt>
                <c:pt idx="20">
                  <c:v>0.0</c:v>
                </c:pt>
                <c:pt idx="21">
                  <c:v>0.0</c:v>
                </c:pt>
                <c:pt idx="22">
                  <c:v>2.0</c:v>
                </c:pt>
                <c:pt idx="23">
                  <c:v>6.0</c:v>
                </c:pt>
                <c:pt idx="24">
                  <c:v>21.0</c:v>
                </c:pt>
                <c:pt idx="25">
                  <c:v>15.0</c:v>
                </c:pt>
                <c:pt idx="26">
                  <c:v>0.0</c:v>
                </c:pt>
                <c:pt idx="27">
                  <c:v>0.0</c:v>
                </c:pt>
                <c:pt idx="28">
                  <c:v>0.0</c:v>
                </c:pt>
                <c:pt idx="29">
                  <c:v>6.0</c:v>
                </c:pt>
                <c:pt idx="30">
                  <c:v>29.0</c:v>
                </c:pt>
                <c:pt idx="31">
                  <c:v>20.0</c:v>
                </c:pt>
                <c:pt idx="32">
                  <c:v>2.0</c:v>
                </c:pt>
                <c:pt idx="33">
                  <c:v>0.0</c:v>
                </c:pt>
                <c:pt idx="34">
                  <c:v>1.0</c:v>
                </c:pt>
                <c:pt idx="35">
                  <c:v>6.0</c:v>
                </c:pt>
                <c:pt idx="36">
                  <c:v>26.0</c:v>
                </c:pt>
                <c:pt idx="37">
                  <c:v>14.0</c:v>
                </c:pt>
                <c:pt idx="38">
                  <c:v>1.0</c:v>
                </c:pt>
                <c:pt idx="39">
                  <c:v>2.0</c:v>
                </c:pt>
                <c:pt idx="40">
                  <c:v>1.0</c:v>
                </c:pt>
                <c:pt idx="41">
                  <c:v>8.0</c:v>
                </c:pt>
                <c:pt idx="42">
                  <c:v>26.0</c:v>
                </c:pt>
                <c:pt idx="43">
                  <c:v>19.0</c:v>
                </c:pt>
                <c:pt idx="44">
                  <c:v>0.0</c:v>
                </c:pt>
                <c:pt idx="45">
                  <c:v>2.0</c:v>
                </c:pt>
                <c:pt idx="46">
                  <c:v>1.0</c:v>
                </c:pt>
                <c:pt idx="47">
                  <c:v>4.0</c:v>
                </c:pt>
                <c:pt idx="48">
                  <c:v>21.0</c:v>
                </c:pt>
                <c:pt idx="49">
                  <c:v>15.0</c:v>
                </c:pt>
                <c:pt idx="50">
                  <c:v>0.0</c:v>
                </c:pt>
                <c:pt idx="51">
                  <c:v>3.0</c:v>
                </c:pt>
                <c:pt idx="52">
                  <c:v>1.0</c:v>
                </c:pt>
                <c:pt idx="53">
                  <c:v>2.0</c:v>
                </c:pt>
                <c:pt idx="54">
                  <c:v>25.0</c:v>
                </c:pt>
                <c:pt idx="55">
                  <c:v>20.0</c:v>
                </c:pt>
                <c:pt idx="56">
                  <c:v>0.0</c:v>
                </c:pt>
                <c:pt idx="57">
                  <c:v>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6">
                  <c:v>0.0</c:v>
                </c:pt>
                <c:pt idx="47">
                  <c:v>6.0</c:v>
                </c:pt>
                <c:pt idx="48">
                  <c:v>45.0</c:v>
                </c:pt>
                <c:pt idx="49">
                  <c:v>33.0</c:v>
                </c:pt>
                <c:pt idx="50">
                  <c:v>0.0</c:v>
                </c:pt>
                <c:pt idx="51">
                  <c:v>2.0</c:v>
                </c:pt>
                <c:pt idx="52">
                  <c:v>1.0</c:v>
                </c:pt>
                <c:pt idx="53">
                  <c:v>9.0</c:v>
                </c:pt>
                <c:pt idx="54">
                  <c:v>34.0</c:v>
                </c:pt>
                <c:pt idx="55">
                  <c:v>26.0</c:v>
                </c:pt>
                <c:pt idx="56">
                  <c:v>2.0</c:v>
                </c:pt>
                <c:pt idx="57">
                  <c:v>1.0</c:v>
                </c:pt>
                <c:pt idx="58">
                  <c:v>0.0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85.0</c:v>
                </c:pt>
                <c:pt idx="1">
                  <c:v>50.0</c:v>
                </c:pt>
                <c:pt idx="2">
                  <c:v>3.0</c:v>
                </c:pt>
                <c:pt idx="3">
                  <c:v>6.0</c:v>
                </c:pt>
                <c:pt idx="4">
                  <c:v>5.0</c:v>
                </c:pt>
                <c:pt idx="5">
                  <c:v>21.0</c:v>
                </c:pt>
                <c:pt idx="6">
                  <c:v>65.0</c:v>
                </c:pt>
                <c:pt idx="7">
                  <c:v>40.0</c:v>
                </c:pt>
                <c:pt idx="8">
                  <c:v>4.0</c:v>
                </c:pt>
                <c:pt idx="9">
                  <c:v>0.0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7">
                  <c:v>0.0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15.0</c:v>
                </c:pt>
                <c:pt idx="1">
                  <c:v>9.0</c:v>
                </c:pt>
                <c:pt idx="2">
                  <c:v>0.0</c:v>
                </c:pt>
                <c:pt idx="3">
                  <c:v>0.0</c:v>
                </c:pt>
                <c:pt idx="4">
                  <c:v>1.0</c:v>
                </c:pt>
                <c:pt idx="5">
                  <c:v>5.0</c:v>
                </c:pt>
                <c:pt idx="6">
                  <c:v>15.0</c:v>
                </c:pt>
                <c:pt idx="7">
                  <c:v>9.0</c:v>
                </c:pt>
                <c:pt idx="8">
                  <c:v>1.0</c:v>
                </c:pt>
                <c:pt idx="9">
                  <c:v>1.0</c:v>
                </c:pt>
                <c:pt idx="10">
                  <c:v>1.0</c:v>
                </c:pt>
                <c:pt idx="11">
                  <c:v>3.0</c:v>
                </c:pt>
                <c:pt idx="12">
                  <c:v>14.0</c:v>
                </c:pt>
                <c:pt idx="13">
                  <c:v>11.0</c:v>
                </c:pt>
                <c:pt idx="14">
                  <c:v>1.0</c:v>
                </c:pt>
                <c:pt idx="15">
                  <c:v>0.0</c:v>
                </c:pt>
                <c:pt idx="16">
                  <c:v>0.0</c:v>
                </c:pt>
                <c:pt idx="17">
                  <c:v>2.0</c:v>
                </c:pt>
                <c:pt idx="18">
                  <c:v>9.0</c:v>
                </c:pt>
                <c:pt idx="19">
                  <c:v>5.0</c:v>
                </c:pt>
                <c:pt idx="20">
                  <c:v>1.0</c:v>
                </c:pt>
                <c:pt idx="21">
                  <c:v>0.0</c:v>
                </c:pt>
                <c:pt idx="22">
                  <c:v>1.0</c:v>
                </c:pt>
                <c:pt idx="23">
                  <c:v>2.0</c:v>
                </c:pt>
                <c:pt idx="24">
                  <c:v>15.0</c:v>
                </c:pt>
                <c:pt idx="25">
                  <c:v>10.0</c:v>
                </c:pt>
                <c:pt idx="26">
                  <c:v>0.0</c:v>
                </c:pt>
                <c:pt idx="27">
                  <c:v>1.0</c:v>
                </c:pt>
                <c:pt idx="28">
                  <c:v>2.0</c:v>
                </c:pt>
                <c:pt idx="29">
                  <c:v>2.0</c:v>
                </c:pt>
                <c:pt idx="30">
                  <c:v>12.0</c:v>
                </c:pt>
                <c:pt idx="31">
                  <c:v>7.0</c:v>
                </c:pt>
                <c:pt idx="32">
                  <c:v>1.0</c:v>
                </c:pt>
                <c:pt idx="33">
                  <c:v>0.0</c:v>
                </c:pt>
                <c:pt idx="34">
                  <c:v>3.0</c:v>
                </c:pt>
                <c:pt idx="35">
                  <c:v>1.0</c:v>
                </c:pt>
                <c:pt idx="36">
                  <c:v>15.0</c:v>
                </c:pt>
                <c:pt idx="37">
                  <c:v>11.0</c:v>
                </c:pt>
                <c:pt idx="38">
                  <c:v>1.0</c:v>
                </c:pt>
                <c:pt idx="39">
                  <c:v>0.0</c:v>
                </c:pt>
                <c:pt idx="40">
                  <c:v>1.0</c:v>
                </c:pt>
                <c:pt idx="41">
                  <c:v>2.0</c:v>
                </c:pt>
                <c:pt idx="42">
                  <c:v>16.0</c:v>
                </c:pt>
                <c:pt idx="43">
                  <c:v>12.0</c:v>
                </c:pt>
                <c:pt idx="44">
                  <c:v>1.0</c:v>
                </c:pt>
                <c:pt idx="45">
                  <c:v>2.0</c:v>
                </c:pt>
                <c:pt idx="46">
                  <c:v>0.0</c:v>
                </c:pt>
                <c:pt idx="47">
                  <c:v>1.0</c:v>
                </c:pt>
                <c:pt idx="48">
                  <c:v>13.0</c:v>
                </c:pt>
                <c:pt idx="49">
                  <c:v>5.0</c:v>
                </c:pt>
                <c:pt idx="50">
                  <c:v>0.0</c:v>
                </c:pt>
                <c:pt idx="51">
                  <c:v>3.0</c:v>
                </c:pt>
                <c:pt idx="52">
                  <c:v>1.0</c:v>
                </c:pt>
                <c:pt idx="53">
                  <c:v>4.0</c:v>
                </c:pt>
                <c:pt idx="54">
                  <c:v>13.0</c:v>
                </c:pt>
                <c:pt idx="55">
                  <c:v>10.0</c:v>
                </c:pt>
                <c:pt idx="56">
                  <c:v>0.0</c:v>
                </c:pt>
                <c:pt idx="57">
                  <c:v>1.0</c:v>
                </c:pt>
                <c:pt idx="58">
                  <c:v>0.0</c:v>
                </c:pt>
                <c:pt idx="59">
                  <c:v>2.0</c:v>
                </c:pt>
                <c:pt idx="60">
                  <c:v>137.0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27247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10191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841583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238605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560852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23858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6613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95136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42168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59253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12063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69166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67514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679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3901178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7596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4295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932637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672605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84"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39311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15102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220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521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1223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2083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7033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30918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22339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92144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678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M.Kowsalya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312206513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600" b="0" i="0" u="none" strike="noStrike" kern="1200" cap="none" spc="0" baseline="0">
                <a:solidFill>
                  <a:schemeClr val="tx1"/>
                </a:solidFill>
                <a:latin typeface="Calibri" pitchFamily="0" charset="0"/>
                <a:ea typeface="宋体" pitchFamily="0" charset="0"/>
                <a:cs typeface="Calibri" pitchFamily="0" charset="0"/>
              </a:rPr>
              <a:t>general)</a:t>
            </a:r>
            <a:r>
              <a:rPr lang="en-US" altLang="zh-CN" sz="26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Agurchand manmull jain college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736005" y="2801441"/>
            <a:ext cx="993077" cy="358140"/>
          </a:xfrm>
          <a:prstGeom prst="rect"/>
          <a:noFill/>
          <a:ln w="12700" cmpd="sng" cap="flat">
            <a:noFill/>
            <a:prstDash val="solid"/>
            <a:miter/>
          </a:ln>
        </p:spPr>
      </p:sp>
      <p:sp>
        <p:nvSpPr>
          <p:cNvPr id="204" name="文本框"/>
          <p:cNvSpPr txBox="1">
            <a:spLocks/>
          </p:cNvSpPr>
          <p:nvPr/>
        </p:nvSpPr>
        <p:spPr>
          <a:xfrm rot="0">
            <a:off x="5471802" y="280144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1483724"/>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矩形"/>
          <p:cNvSpPr>
            <a:spLocks/>
          </p:cNvSpPr>
          <p:nvPr/>
        </p:nvSpPr>
        <p:spPr>
          <a:xfrm rot="0">
            <a:off x="838200" y="1271855"/>
            <a:ext cx="7162799"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616892"/>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5. </a:t>
            </a:r>
            <a:r>
              <a:rPr lang="en-US" altLang="zh-CN" sz="1800" b="1" i="0" u="sng" strike="noStrike" kern="0" cap="none" spc="0" baseline="0">
                <a:latin typeface="Calibri" pitchFamily="0" charset="0"/>
                <a:ea typeface="宋体" pitchFamily="0" charset="0"/>
                <a:cs typeface="Lucida Sans" pitchFamily="0" charset="0"/>
              </a:rPr>
              <a:t>Work Hours Calculation Hours Worked</a:t>
            </a:r>
            <a:r>
              <a:rPr lang="en-US" altLang="zh-CN" sz="1800" b="0" i="0" u="none" strike="noStrike" kern="0" cap="none" spc="0" baseline="0">
                <a:latin typeface="Calibri" pitchFamily="0" charset="0"/>
                <a:ea typeface="宋体" pitchFamily="0" charset="0"/>
                <a:cs typeface="Lucida Sans" pitchFamily="0" charset="0"/>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6. </a:t>
            </a:r>
            <a:r>
              <a:rPr lang="en-US" altLang="zh-CN" sz="1800" b="1" i="0" u="sng" strike="noStrike" kern="0" cap="none" spc="0" baseline="0">
                <a:latin typeface="Calibri" pitchFamily="0" charset="0"/>
                <a:ea typeface="宋体" pitchFamily="0" charset="0"/>
                <a:cs typeface="Lucida Sans" pitchFamily="0" charset="0"/>
              </a:rPr>
              <a:t>Anomaly Detection Late Arrivals and Early Departures</a:t>
            </a:r>
            <a:r>
              <a:rPr lang="en-US" altLang="zh-CN" sz="1800" b="0" i="0" u="none" strike="noStrike" kern="0" cap="none" spc="0" baseline="0">
                <a:latin typeface="Calibri" pitchFamily="0" charset="0"/>
                <a:ea typeface="宋体" pitchFamily="0" charset="0"/>
                <a:cs typeface="Lucida Sans" pitchFamily="0" charset="0"/>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7. </a:t>
            </a:r>
            <a:r>
              <a:rPr lang="en-US" altLang="zh-CN" sz="1800" b="1" i="0" u="sng" strike="noStrike" kern="0" cap="none" spc="0" baseline="0">
                <a:latin typeface="Calibri" pitchFamily="0" charset="0"/>
                <a:ea typeface="宋体" pitchFamily="0" charset="0"/>
                <a:cs typeface="Lucida Sans" pitchFamily="0" charset="0"/>
              </a:rPr>
              <a:t>Forecasting Future Attendance Trends</a:t>
            </a:r>
            <a:r>
              <a:rPr lang="en-US" altLang="zh-CN" sz="1800" b="0" i="0" u="none" strike="noStrike" kern="0" cap="none" spc="0" baseline="0">
                <a:latin typeface="Calibri" pitchFamily="0" charset="0"/>
                <a:ea typeface="宋体" pitchFamily="0" charset="0"/>
                <a:cs typeface="Lucida Sans" pitchFamily="0" charset="0"/>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8. </a:t>
            </a:r>
            <a:r>
              <a:rPr lang="en-US" altLang="zh-CN" sz="1800" b="1" i="0" u="sng" strike="noStrike" kern="0" cap="none" spc="0" baseline="0">
                <a:latin typeface="Calibri" pitchFamily="0" charset="0"/>
                <a:ea typeface="宋体" pitchFamily="0" charset="0"/>
                <a:cs typeface="Lucida Sans" pitchFamily="0" charset="0"/>
              </a:rPr>
              <a:t>Scenario Analysis What-If Scenarios</a:t>
            </a:r>
            <a:r>
              <a:rPr lang="en-US" altLang="zh-CN" sz="1800" b="0" i="0" u="none" strike="noStrike" kern="0" cap="none" spc="0" baseline="0">
                <a:latin typeface="Calibri" pitchFamily="0" charset="0"/>
                <a:ea typeface="宋体" pitchFamily="0" charset="0"/>
                <a:cs typeface="Lucida Sans" pitchFamily="0" charset="0"/>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Excel Functions: “DATA TABLE”,” GOAL SEEK”</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pitchFamily="0" charset="0"/>
              </a:rPr>
              <a:t>Example Implementation </a:t>
            </a:r>
            <a:r>
              <a:rPr lang="en-US" altLang="zh-CN" sz="1800" b="0" i="0" u="none" strike="noStrike" kern="0" cap="none" spc="0" baseline="0">
                <a:latin typeface="Calibri" pitchFamily="0" charset="0"/>
                <a:ea typeface="宋体" pitchFamily="0" charset="0"/>
                <a:cs typeface="Lucida Sans" pitchFamily="0" charset="0"/>
              </a:rPr>
              <a:t>: </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Create a Data Table</a:t>
            </a:r>
            <a:r>
              <a:rPr lang="en-US" altLang="zh-CN" sz="1800" b="0" i="0" u="none" strike="noStrike" kern="0" cap="none" spc="0" baseline="0">
                <a:latin typeface="Calibri" pitchFamily="0" charset="0"/>
                <a:ea typeface="宋体" pitchFamily="0" charset="0"/>
                <a:cs typeface="Lucida Sans" pitchFamily="0" charset="0"/>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Use Pivot Tables</a:t>
            </a:r>
            <a:r>
              <a:rPr lang="en-US" altLang="zh-CN" sz="1800" b="0" i="0" u="none" strike="noStrike" kern="0" cap="none" spc="0" baseline="0">
                <a:latin typeface="Calibri" pitchFamily="0" charset="0"/>
                <a:ea typeface="宋体" pitchFamily="0" charset="0"/>
                <a:cs typeface="Lucida Sans" pitchFamily="0" charset="0"/>
              </a:rPr>
              <a:t>: Summarize attendance by employee or department.</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Visualize Data</a:t>
            </a:r>
            <a:r>
              <a:rPr lang="en-US" altLang="zh-CN" sz="1800" b="0" i="0" u="none" strike="noStrike" kern="0" cap="none" spc="0" baseline="0">
                <a:latin typeface="Calibri" pitchFamily="0" charset="0"/>
                <a:ea typeface="宋体" pitchFamily="0" charset="0"/>
                <a:cs typeface="Lucida Sans" pitchFamily="0" charset="0"/>
              </a:rPr>
              <a:t>: Create charts to visualize trends and patterns.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Apply Formulas</a:t>
            </a:r>
            <a:r>
              <a:rPr lang="en-US" altLang="zh-CN" sz="1800" b="0" i="0" u="none" strike="noStrike" kern="0" cap="none" spc="0" baseline="0">
                <a:latin typeface="Calibri" pitchFamily="0" charset="0"/>
                <a:ea typeface="宋体" pitchFamily="0" charset="0"/>
                <a:cs typeface="Lucida Sans" pitchFamily="0" charset="0"/>
              </a:rPr>
              <a:t>: Calculate hours worked, absenteeism rates, and any anomalies.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Analyze and Interpret</a:t>
            </a:r>
            <a:r>
              <a:rPr lang="en-US" altLang="zh-CN" sz="1800" b="0" i="0" u="none" strike="noStrike" kern="0" cap="none" spc="0" baseline="0">
                <a:latin typeface="Calibri" pitchFamily="0" charset="0"/>
                <a:ea typeface="宋体" pitchFamily="0" charset="0"/>
                <a:cs typeface="Lucida Sans" pitchFamily="0" charset="0"/>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5904378"/>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04350488"/>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1" name="矩形"/>
          <p:cNvSpPr>
            <a:spLocks/>
          </p:cNvSpPr>
          <p:nvPr/>
        </p:nvSpPr>
        <p:spPr>
          <a:xfrm rot="0">
            <a:off x="755332" y="1447800"/>
            <a:ext cx="8007668"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1975695"/>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5252371"/>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8757773"/>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1398495" y="2514600"/>
            <a:ext cx="6325945"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5120918"/>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0036878"/>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143000" y="2078772"/>
            <a:ext cx="6934200" cy="363473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7729432"/>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971799" y="2597169"/>
            <a:ext cx="6096000" cy="40824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4988383"/>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838200" y="1295399"/>
            <a:ext cx="7620000" cy="49968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1300759"/>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533400" y="1573729"/>
            <a:ext cx="8820150" cy="45205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467273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2024-09-09T09:00:47Z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