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LL\Documents\excel%20data%20base%20kowsi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data base kowsii.xlsx]Sheet2!PivotTable1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PERFORAMCE</a:t>
            </a:r>
            <a:r>
              <a:rPr lang="en-US" baseline="0" dirty="0"/>
              <a:t> LEVEL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3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4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5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6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lumMod val="60000"/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2">
                <a:lumMod val="60000"/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3">
                <a:lumMod val="60000"/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4">
                <a:lumMod val="60000"/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5">
                <a:lumMod val="60000"/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BPC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Sheet2!$A$5:$A$10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  <c:pt idx="4">
                  <c:v>(blank)</c:v>
                </c:pt>
              </c:strCache>
            </c:strRef>
          </c:cat>
          <c:val>
            <c:numRef>
              <c:f>Sheet2!$B$5:$B$10</c:f>
              <c:numCache>
                <c:formatCode>General</c:formatCode>
                <c:ptCount val="5"/>
                <c:pt idx="0">
                  <c:v>16</c:v>
                </c:pt>
                <c:pt idx="1">
                  <c:v>34</c:v>
                </c:pt>
                <c:pt idx="2">
                  <c:v>85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DE-4832-9490-DF9E581D2061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CCDR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Sheet2!$A$5:$A$10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  <c:pt idx="4">
                  <c:v>(blank)</c:v>
                </c:pt>
              </c:strCache>
            </c:strRef>
          </c:cat>
          <c:val>
            <c:numRef>
              <c:f>Sheet2!$C$5:$C$10</c:f>
              <c:numCache>
                <c:formatCode>General</c:formatCode>
                <c:ptCount val="5"/>
                <c:pt idx="0">
                  <c:v>18</c:v>
                </c:pt>
                <c:pt idx="1">
                  <c:v>47</c:v>
                </c:pt>
                <c:pt idx="2">
                  <c:v>65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DE-4832-9490-DF9E581D2061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EW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Sheet2!$A$5:$A$10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  <c:pt idx="4">
                  <c:v>(blank)</c:v>
                </c:pt>
              </c:strCache>
            </c:strRef>
          </c:cat>
          <c:val>
            <c:numRef>
              <c:f>Sheet2!$D$5:$D$10</c:f>
              <c:numCache>
                <c:formatCode>General</c:formatCode>
                <c:ptCount val="5"/>
                <c:pt idx="0">
                  <c:v>21</c:v>
                </c:pt>
                <c:pt idx="1">
                  <c:v>41</c:v>
                </c:pt>
                <c:pt idx="2">
                  <c:v>78</c:v>
                </c:pt>
                <c:pt idx="3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DE-4832-9490-DF9E581D2061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MSC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Sheet2!$A$5:$A$10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  <c:pt idx="4">
                  <c:v>(blank)</c:v>
                </c:pt>
              </c:strCache>
            </c:strRef>
          </c:cat>
          <c:val>
            <c:numRef>
              <c:f>Sheet2!$E$5:$E$10</c:f>
              <c:numCache>
                <c:formatCode>General</c:formatCode>
                <c:ptCount val="5"/>
                <c:pt idx="0">
                  <c:v>17</c:v>
                </c:pt>
                <c:pt idx="1">
                  <c:v>39</c:v>
                </c:pt>
                <c:pt idx="2">
                  <c:v>92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3DE-4832-9490-DF9E581D2061}"/>
            </c:ext>
          </c:extLst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NEL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Sheet2!$A$5:$A$10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  <c:pt idx="4">
                  <c:v>(blank)</c:v>
                </c:pt>
              </c:strCache>
            </c:strRef>
          </c:cat>
          <c:val>
            <c:numRef>
              <c:f>Sheet2!$F$5:$F$10</c:f>
              <c:numCache>
                <c:formatCode>General</c:formatCode>
                <c:ptCount val="5"/>
                <c:pt idx="0">
                  <c:v>21</c:v>
                </c:pt>
                <c:pt idx="1">
                  <c:v>41</c:v>
                </c:pt>
                <c:pt idx="2">
                  <c:v>77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DE-4832-9490-DF9E581D2061}"/>
            </c:ext>
          </c:extLst>
        </c:ser>
        <c:ser>
          <c:idx val="5"/>
          <c:order val="5"/>
          <c:tx>
            <c:strRef>
              <c:f>Sheet2!$G$3:$G$4</c:f>
              <c:strCache>
                <c:ptCount val="1"/>
                <c:pt idx="0">
                  <c:v>PL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Sheet2!$A$5:$A$10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  <c:pt idx="4">
                  <c:v>(blank)</c:v>
                </c:pt>
              </c:strCache>
            </c:strRef>
          </c:cat>
          <c:val>
            <c:numRef>
              <c:f>Sheet2!$G$5:$G$10</c:f>
              <c:numCache>
                <c:formatCode>General</c:formatCode>
                <c:ptCount val="5"/>
                <c:pt idx="0">
                  <c:v>29</c:v>
                </c:pt>
                <c:pt idx="1">
                  <c:v>33</c:v>
                </c:pt>
                <c:pt idx="2">
                  <c:v>69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3DE-4832-9490-DF9E581D2061}"/>
            </c:ext>
          </c:extLst>
        </c:ser>
        <c:ser>
          <c:idx val="6"/>
          <c:order val="6"/>
          <c:tx>
            <c:strRef>
              <c:f>Sheet2!$H$3:$H$4</c:f>
              <c:strCache>
                <c:ptCount val="1"/>
                <c:pt idx="0">
                  <c:v>PYZ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Sheet2!$A$5:$A$10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  <c:pt idx="4">
                  <c:v>(blank)</c:v>
                </c:pt>
              </c:strCache>
            </c:strRef>
          </c:cat>
          <c:val>
            <c:numRef>
              <c:f>Sheet2!$H$5:$H$10</c:f>
              <c:numCache>
                <c:formatCode>General</c:formatCode>
                <c:ptCount val="5"/>
                <c:pt idx="0">
                  <c:v>26</c:v>
                </c:pt>
                <c:pt idx="1">
                  <c:v>41</c:v>
                </c:pt>
                <c:pt idx="2">
                  <c:v>75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3DE-4832-9490-DF9E581D2061}"/>
            </c:ext>
          </c:extLst>
        </c:ser>
        <c:ser>
          <c:idx val="7"/>
          <c:order val="7"/>
          <c:tx>
            <c:strRef>
              <c:f>Sheet2!$I$3:$I$4</c:f>
              <c:strCache>
                <c:ptCount val="1"/>
                <c:pt idx="0">
                  <c:v>SVG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Sheet2!$A$5:$A$10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  <c:pt idx="4">
                  <c:v>(blank)</c:v>
                </c:pt>
              </c:strCache>
            </c:strRef>
          </c:cat>
          <c:val>
            <c:numRef>
              <c:f>Sheet2!$I$5:$I$10</c:f>
              <c:numCache>
                <c:formatCode>General</c:formatCode>
                <c:ptCount val="5"/>
                <c:pt idx="0">
                  <c:v>26</c:v>
                </c:pt>
                <c:pt idx="1">
                  <c:v>43</c:v>
                </c:pt>
                <c:pt idx="2">
                  <c:v>82</c:v>
                </c:pt>
                <c:pt idx="3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3DE-4832-9490-DF9E581D2061}"/>
            </c:ext>
          </c:extLst>
        </c:ser>
        <c:ser>
          <c:idx val="8"/>
          <c:order val="8"/>
          <c:tx>
            <c:strRef>
              <c:f>Sheet2!$J$3:$J$4</c:f>
              <c:strCache>
                <c:ptCount val="1"/>
                <c:pt idx="0">
                  <c:v>TNS</c:v>
                </c:pt>
              </c:strCache>
            </c:strRef>
          </c:tx>
          <c:spPr>
            <a:solidFill>
              <a:schemeClr val="accent3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Sheet2!$A$5:$A$10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  <c:pt idx="4">
                  <c:v>(blank)</c:v>
                </c:pt>
              </c:strCache>
            </c:strRef>
          </c:cat>
          <c:val>
            <c:numRef>
              <c:f>Sheet2!$J$5:$J$10</c:f>
              <c:numCache>
                <c:formatCode>General</c:formatCode>
                <c:ptCount val="5"/>
                <c:pt idx="0">
                  <c:v>21</c:v>
                </c:pt>
                <c:pt idx="1">
                  <c:v>45</c:v>
                </c:pt>
                <c:pt idx="2">
                  <c:v>71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3DE-4832-9490-DF9E581D2061}"/>
            </c:ext>
          </c:extLst>
        </c:ser>
        <c:ser>
          <c:idx val="9"/>
          <c:order val="9"/>
          <c:tx>
            <c:strRef>
              <c:f>Sheet2!$K$3:$K$4</c:f>
              <c:strCache>
                <c:ptCount val="1"/>
                <c:pt idx="0">
                  <c:v>WBL</c:v>
                </c:pt>
              </c:strCache>
            </c:strRef>
          </c:tx>
          <c:spPr>
            <a:solidFill>
              <a:schemeClr val="accent4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Sheet2!$A$5:$A$10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  <c:pt idx="4">
                  <c:v>(blank)</c:v>
                </c:pt>
              </c:strCache>
            </c:strRef>
          </c:cat>
          <c:val>
            <c:numRef>
              <c:f>Sheet2!$K$5:$K$10</c:f>
              <c:numCache>
                <c:formatCode>General</c:formatCode>
                <c:ptCount val="5"/>
                <c:pt idx="0">
                  <c:v>25</c:v>
                </c:pt>
                <c:pt idx="1">
                  <c:v>34</c:v>
                </c:pt>
                <c:pt idx="2">
                  <c:v>84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3DE-4832-9490-DF9E581D2061}"/>
            </c:ext>
          </c:extLst>
        </c:ser>
        <c:ser>
          <c:idx val="10"/>
          <c:order val="10"/>
          <c:tx>
            <c:strRef>
              <c:f>Sheet2!$L$3:$L$4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Sheet2!$A$5:$A$10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  <c:pt idx="4">
                  <c:v>(blank)</c:v>
                </c:pt>
              </c:strCache>
            </c:strRef>
          </c:cat>
          <c:val>
            <c:numRef>
              <c:f>Sheet2!$L$5:$L$10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A-83DE-4832-9490-DF9E581D206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962021231"/>
        <c:axId val="1962026511"/>
      </c:barChart>
      <c:catAx>
        <c:axId val="1962021231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2026511"/>
        <c:crosses val="autoZero"/>
        <c:auto val="1"/>
        <c:lblAlgn val="ctr"/>
        <c:lblOffset val="100"/>
        <c:noMultiLvlLbl val="0"/>
      </c:catAx>
      <c:valAx>
        <c:axId val="1962026511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9620212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767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NAME:KOWSALYA R</a:t>
            </a:r>
          </a:p>
          <a:p>
            <a:r>
              <a:rPr lang="en-US" sz="2400" dirty="0"/>
              <a:t>REGISTER NO:312204774</a:t>
            </a:r>
          </a:p>
          <a:p>
            <a:r>
              <a:rPr lang="en-US" sz="2400" dirty="0"/>
              <a:t>DEPARTMENT:B.COM(ACCOUNTING AND FINANCE)</a:t>
            </a:r>
          </a:p>
          <a:p>
            <a:r>
              <a:rPr lang="en-US" sz="2400" dirty="0"/>
              <a:t>COLLEGE: THIRUMURUGAN ARTS AND SCIENCE COLLEGE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C382B2-A689-409A-BA93-065CC06B55C2}"/>
              </a:ext>
            </a:extLst>
          </p:cNvPr>
          <p:cNvSpPr txBox="1"/>
          <p:nvPr/>
        </p:nvSpPr>
        <p:spPr>
          <a:xfrm>
            <a:off x="739775" y="1371600"/>
            <a:ext cx="67278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Data from </a:t>
            </a:r>
            <a:r>
              <a:rPr lang="en-US" dirty="0" err="1"/>
              <a:t>edunet</a:t>
            </a:r>
            <a:r>
              <a:rPr lang="en-US" dirty="0"/>
              <a:t> dash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then align all the </a:t>
            </a:r>
            <a:r>
              <a:rPr lang="en-US" dirty="0" err="1"/>
              <a:t>datas</a:t>
            </a:r>
            <a:r>
              <a:rPr lang="en-US" dirty="0"/>
              <a:t> properly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to an end  </a:t>
            </a:r>
          </a:p>
          <a:p>
            <a:r>
              <a:rPr lang="en-US" dirty="0"/>
              <a:t>FEATURE COLLECTION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the new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form the data collections in order </a:t>
            </a:r>
          </a:p>
          <a:p>
            <a:r>
              <a:rPr lang="en-US" dirty="0"/>
              <a:t>DATA CLEANING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the missing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Missing values filter </a:t>
            </a:r>
          </a:p>
          <a:p>
            <a:r>
              <a:rPr lang="en-US" dirty="0"/>
              <a:t>PERFORMANCE LEVEL CALCULATION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from the current employee rating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</a:t>
            </a:r>
            <a:r>
              <a:rPr lang="en-US" dirty="0" err="1"/>
              <a:t>forumal</a:t>
            </a:r>
            <a:r>
              <a:rPr lang="en-US" dirty="0"/>
              <a:t> added and find the value like very </a:t>
            </a:r>
            <a:r>
              <a:rPr lang="en-US" dirty="0" err="1"/>
              <a:t>high,high</a:t>
            </a:r>
            <a:r>
              <a:rPr lang="en-US" dirty="0"/>
              <a:t>, mid,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97DDF6E-BD78-1E85-2FFD-C2D542D68B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1075886"/>
              </p:ext>
            </p:extLst>
          </p:nvPr>
        </p:nvGraphicFramePr>
        <p:xfrm>
          <a:off x="914400" y="1143633"/>
          <a:ext cx="5105400" cy="4218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97D30F-F764-DD9A-A81C-863F01FBBB06}"/>
              </a:ext>
            </a:extLst>
          </p:cNvPr>
          <p:cNvSpPr txBox="1"/>
          <p:nvPr/>
        </p:nvSpPr>
        <p:spPr>
          <a:xfrm>
            <a:off x="755332" y="1600200"/>
            <a:ext cx="8083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02BC1-6163-CF9A-F159-31554BD7908C}"/>
              </a:ext>
            </a:extLst>
          </p:cNvPr>
          <p:cNvSpPr txBox="1"/>
          <p:nvPr/>
        </p:nvSpPr>
        <p:spPr>
          <a:xfrm>
            <a:off x="783324" y="1566284"/>
            <a:ext cx="714147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IBM is a great company that consistently out performs its competitors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continues to play a leading role in </a:t>
            </a:r>
            <a:r>
              <a:rPr lang="en-US" dirty="0" err="1"/>
              <a:t>techonological</a:t>
            </a:r>
            <a:r>
              <a:rPr lang="en-US" dirty="0"/>
              <a:t> advances that shape our </a:t>
            </a:r>
            <a:r>
              <a:rPr lang="en-US" dirty="0" err="1"/>
              <a:t>future,and</a:t>
            </a:r>
            <a:r>
              <a:rPr lang="en-US" dirty="0"/>
              <a:t> they understand their responsibility to society as these new innovations are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learnt many new thing about the given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best thing which I can share is that developed more interest in this subject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gave me real insight into the employee performance analysis using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very special thanks to my coordinator Nandhini mam for setting search target for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enjoyed very bit for making </a:t>
            </a:r>
            <a:r>
              <a:rPr lang="en-US"/>
              <a:t>this project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CB4DA6-C6EE-4AA0-80A1-80FE0F52FCF9}"/>
              </a:ext>
            </a:extLst>
          </p:cNvPr>
          <p:cNvSpPr txBox="1"/>
          <p:nvPr/>
        </p:nvSpPr>
        <p:spPr>
          <a:xfrm>
            <a:off x="914400" y="1905000"/>
            <a:ext cx="56368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457200">
              <a:buFont typeface="Wingdings" panose="05000000000000000000" pitchFamily="2" charset="2"/>
              <a:buChar char="v"/>
            </a:pPr>
            <a:r>
              <a:rPr lang="en-US" sz="2800">
                <a:solidFill>
                  <a:prstClr val="black"/>
                </a:solidFill>
                <a:latin typeface="Bell MT" panose="02020503060305020303" pitchFamily="18" charset="0"/>
              </a:rPr>
              <a:t>For motivating employees </a:t>
            </a:r>
          </a:p>
          <a:p>
            <a:pPr marL="285750" lvl="0" indent="-285750" defTabSz="457200">
              <a:buFont typeface="Wingdings" panose="05000000000000000000" pitchFamily="2" charset="2"/>
              <a:buChar char="v"/>
            </a:pPr>
            <a:r>
              <a:rPr lang="en-US" sz="2800">
                <a:solidFill>
                  <a:prstClr val="black"/>
                </a:solidFill>
                <a:latin typeface="Bell MT" panose="02020503060305020303" pitchFamily="18" charset="0"/>
              </a:rPr>
              <a:t>Improve more skills in works </a:t>
            </a:r>
          </a:p>
          <a:p>
            <a:pPr marL="285750" lvl="0" indent="-285750" defTabSz="457200">
              <a:buFont typeface="Wingdings" panose="05000000000000000000" pitchFamily="2" charset="2"/>
              <a:buChar char="v"/>
            </a:pPr>
            <a:r>
              <a:rPr lang="en-US" sz="2800">
                <a:solidFill>
                  <a:prstClr val="black"/>
                </a:solidFill>
                <a:latin typeface="Bell MT" panose="02020503060305020303" pitchFamily="18" charset="0"/>
              </a:rPr>
              <a:t>For improve increment for their skills</a:t>
            </a:r>
          </a:p>
          <a:p>
            <a:pPr marL="285750" lvl="0" indent="-285750" defTabSz="457200">
              <a:buFont typeface="Wingdings" panose="05000000000000000000" pitchFamily="2" charset="2"/>
              <a:buChar char="v"/>
            </a:pPr>
            <a:r>
              <a:rPr lang="en-US" sz="2800">
                <a:solidFill>
                  <a:prstClr val="black"/>
                </a:solidFill>
                <a:latin typeface="Bell MT" panose="02020503060305020303" pitchFamily="18" charset="0"/>
              </a:rPr>
              <a:t>Employees performance is based on the business profit </a:t>
            </a:r>
            <a:endParaRPr lang="en-IN" sz="2800" dirty="0">
              <a:solidFill>
                <a:prstClr val="black"/>
              </a:solidFill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Analysing the performance of employee by considering various factors like  a gender performance scored , ratings their achievements. In order to identify the trends and patterns of different categories of employees like high medium low performance 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00780" y="158263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D442D5-5771-44BA-97C0-857E553CD919}"/>
              </a:ext>
            </a:extLst>
          </p:cNvPr>
          <p:cNvSpPr/>
          <p:nvPr/>
        </p:nvSpPr>
        <p:spPr>
          <a:xfrm>
            <a:off x="1447800" y="1943802"/>
            <a:ext cx="990600" cy="840635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" b="-10092"/>
            </a:stretch>
          </a:blipFill>
          <a:ln w="19050" cap="rnd" cmpd="sng" algn="ctr">
            <a:solidFill>
              <a:srgbClr val="5FCBE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5F24E2-E14A-4E97-981C-B49C517FE74C}"/>
              </a:ext>
            </a:extLst>
          </p:cNvPr>
          <p:cNvSpPr/>
          <p:nvPr/>
        </p:nvSpPr>
        <p:spPr>
          <a:xfrm>
            <a:off x="1383013" y="3194955"/>
            <a:ext cx="1120173" cy="722539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" b="-15932"/>
            </a:stretch>
          </a:blipFill>
          <a:ln w="19050" cap="rnd" cmpd="sng" algn="ctr">
            <a:solidFill>
              <a:srgbClr val="5FCBE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A186E-5F85-4522-8A18-43C3F9B02C49}"/>
              </a:ext>
            </a:extLst>
          </p:cNvPr>
          <p:cNvSpPr/>
          <p:nvPr/>
        </p:nvSpPr>
        <p:spPr>
          <a:xfrm>
            <a:off x="1392344" y="4328012"/>
            <a:ext cx="1120173" cy="722539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 cap="rnd" cmpd="sng" algn="ctr">
            <a:solidFill>
              <a:srgbClr val="5FCBE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54BBA5-4F98-474D-93E0-DF175F516E0A}"/>
              </a:ext>
            </a:extLst>
          </p:cNvPr>
          <p:cNvSpPr/>
          <p:nvPr/>
        </p:nvSpPr>
        <p:spPr>
          <a:xfrm>
            <a:off x="1361242" y="5461069"/>
            <a:ext cx="1372553" cy="722539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 cap="rnd" cmpd="sng" algn="ctr">
            <a:solidFill>
              <a:srgbClr val="5FCBE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28B9D-17E2-48DF-BDB5-9B4C961797EF}"/>
              </a:ext>
            </a:extLst>
          </p:cNvPr>
          <p:cNvSpPr txBox="1"/>
          <p:nvPr/>
        </p:nvSpPr>
        <p:spPr>
          <a:xfrm>
            <a:off x="2819400" y="2438400"/>
            <a:ext cx="48006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4572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prstClr val="black"/>
                </a:solidFill>
                <a:latin typeface="Bodoni MT" panose="02070603080606020203" pitchFamily="18" charset="0"/>
              </a:rPr>
              <a:t>Formula –performance: </a:t>
            </a:r>
            <a:r>
              <a:rPr lang="en-US" dirty="0">
                <a:solidFill>
                  <a:srgbClr val="1F1F1F"/>
                </a:solidFill>
                <a:latin typeface="Bell MT" panose="02020503060305020303" pitchFamily="18" charset="0"/>
              </a:rPr>
              <a:t>Calculate     selected worksheets, Calculate a range of cells</a:t>
            </a:r>
          </a:p>
          <a:p>
            <a:pPr marL="457200" lvl="0" indent="-457200" defTabSz="4572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prstClr val="black"/>
                </a:solidFill>
                <a:latin typeface="Bodoni MT" panose="02070603080606020203" pitchFamily="18" charset="0"/>
              </a:rPr>
              <a:t>Pivot-summary: </a:t>
            </a:r>
            <a:r>
              <a:rPr lang="en-US" dirty="0">
                <a:solidFill>
                  <a:srgbClr val="040C28"/>
                </a:solidFill>
                <a:latin typeface="Bell MT" panose="02020503060305020303" pitchFamily="18" charset="0"/>
              </a:rPr>
              <a:t>to summarize, analyze, explore, and present summary data</a:t>
            </a:r>
            <a:r>
              <a:rPr lang="en-US" dirty="0">
                <a:solidFill>
                  <a:srgbClr val="1F1F1F"/>
                </a:solidFill>
                <a:latin typeface="Bell MT" panose="02020503060305020303" pitchFamily="18" charset="0"/>
              </a:rPr>
              <a:t>. </a:t>
            </a:r>
            <a:endParaRPr lang="en-US" dirty="0">
              <a:solidFill>
                <a:prstClr val="black"/>
              </a:solidFill>
              <a:latin typeface="Bell MT" panose="02020503060305020303" pitchFamily="18" charset="0"/>
            </a:endParaRPr>
          </a:p>
          <a:p>
            <a:pPr marL="342900" lvl="0" indent="-342900" defTabSz="4572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prstClr val="black"/>
                </a:solidFill>
                <a:latin typeface="Bodoni MT" panose="02070603080606020203" pitchFamily="18" charset="0"/>
              </a:rPr>
              <a:t>Graph-data visualization </a:t>
            </a:r>
            <a:r>
              <a:rPr lang="en-IN" sz="2000" b="1" dirty="0">
                <a:solidFill>
                  <a:prstClr val="black"/>
                </a:solidFill>
                <a:latin typeface="Bodoni MT" panose="02070603080606020203" pitchFamily="18" charset="0"/>
              </a:rPr>
              <a:t>and designs </a:t>
            </a:r>
            <a:r>
              <a:rPr lang="en-IN" sz="1400" b="1" dirty="0">
                <a:solidFill>
                  <a:prstClr val="black"/>
                </a:solidFill>
                <a:latin typeface="Bodoni MT" panose="02070603080606020203" pitchFamily="18" charset="0"/>
              </a:rPr>
              <a:t>:</a:t>
            </a:r>
            <a:r>
              <a:rPr lang="en-US" sz="1600" dirty="0">
                <a:solidFill>
                  <a:srgbClr val="1F1F1F"/>
                </a:solidFill>
                <a:latin typeface="Bell MT" panose="02020503060305020303" pitchFamily="18" charset="0"/>
              </a:rPr>
              <a:t>Highlight your data and click 'Insert' your desired graph.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2AB496-4B5E-4718-B3C1-02FE32C9070A}"/>
              </a:ext>
            </a:extLst>
          </p:cNvPr>
          <p:cNvSpPr txBox="1"/>
          <p:nvPr/>
        </p:nvSpPr>
        <p:spPr>
          <a:xfrm>
            <a:off x="914400" y="1524000"/>
            <a:ext cx="655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data set from NM</a:t>
            </a:r>
          </a:p>
          <a:p>
            <a:r>
              <a:rPr lang="en-US" dirty="0"/>
              <a:t>28 features</a:t>
            </a:r>
          </a:p>
          <a:p>
            <a:r>
              <a:rPr lang="en-US" dirty="0"/>
              <a:t>9features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id numeric value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–text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type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Gender-male female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Employee-Manager ,line man, coordinator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Dob-07-08-2000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591B46-79C4-4D02-9305-EE5266005976}"/>
              </a:ext>
            </a:extLst>
          </p:cNvPr>
          <p:cNvSpPr txBox="1"/>
          <p:nvPr/>
        </p:nvSpPr>
        <p:spPr>
          <a:xfrm>
            <a:off x="2057400" y="2354703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Performance level=IFS(Z8&gt;=5,”VERY HIGH”,Z8&gt;=4,”HIGH”,Z8&gt;3,”MID”,TRUE,”LOW”)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433</Words>
  <Application>Microsoft Office PowerPoint</Application>
  <PresentationFormat>Widescreen</PresentationFormat>
  <Paragraphs>82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Bell MT</vt:lpstr>
      <vt:lpstr>Bodoni MT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SATHISH R</cp:lastModifiedBy>
  <cp:revision>26</cp:revision>
  <dcterms:created xsi:type="dcterms:W3CDTF">2024-03-29T15:07:22Z</dcterms:created>
  <dcterms:modified xsi:type="dcterms:W3CDTF">2024-09-06T05:01:33Z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