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F0F0F"/>
                </a:solidFill>
                <a:latin typeface="Times New Roman" panose="02020603050405020304" pitchFamily="18" charset="0"/>
                <a:cs typeface="Times New Roman" panose="02020603050405020304" pitchFamily="18" charset="0"/>
                <a:sym typeface="+mn-ea"/>
              </a:rPr>
              <a:t>Employee Data Analysis</a:t>
            </a:r>
            <a:br>
              <a:rPr lang="en-US" b="1" dirty="0" smtClean="0">
                <a:solidFill>
                  <a:srgbClr val="0F0F0F"/>
                </a:solidFill>
                <a:latin typeface="Times New Roman" panose="02020603050405020304" pitchFamily="18" charset="0"/>
                <a:cs typeface="Times New Roman" panose="02020603050405020304" pitchFamily="18" charset="0"/>
                <a:sym typeface="+mn-ea"/>
              </a:rPr>
            </a:br>
            <a:endParaRPr lang="en-US" dirty="0"/>
          </a:p>
        </p:txBody>
      </p:sp>
      <p:sp>
        <p:nvSpPr>
          <p:cNvPr id="3" name="Subtitle 2"/>
          <p:cNvSpPr>
            <a:spLocks noGrp="1"/>
          </p:cNvSpPr>
          <p:nvPr>
            <p:ph type="subTitle" idx="1"/>
          </p:nvPr>
        </p:nvSpPr>
        <p:spPr/>
        <p:txBody>
          <a:bodyPr>
            <a:normAutofit fontScale="90000" lnSpcReduction="20000"/>
          </a:bodyPr>
          <a:lstStyle/>
          <a:p>
            <a:br>
              <a:rPr lang="en-US" dirty="0" smtClean="0">
                <a:solidFill>
                  <a:srgbClr val="0F0F0F"/>
                </a:solidFill>
                <a:latin typeface="Times New Roman" panose="02020603050405020304" pitchFamily="18" charset="0"/>
                <a:cs typeface="Times New Roman" panose="02020603050405020304" pitchFamily="18" charset="0"/>
                <a:sym typeface="+mn-ea"/>
              </a:rPr>
            </a:br>
            <a:r>
              <a:rPr lang="en-US" dirty="0" smtClean="0">
                <a:solidFill>
                  <a:srgbClr val="0F0F0F"/>
                </a:solidFill>
                <a:latin typeface="Times New Roman" panose="02020603050405020304" pitchFamily="18" charset="0"/>
                <a:cs typeface="Times New Roman" panose="02020603050405020304" pitchFamily="18" charset="0"/>
                <a:sym typeface="+mn-ea"/>
              </a:rPr>
              <a:t>   </a:t>
            </a:r>
            <a:br>
              <a:rPr lang="en-US" dirty="0" smtClean="0">
                <a:solidFill>
                  <a:srgbClr val="0F0F0F"/>
                </a:solidFill>
                <a:latin typeface="Times New Roman" panose="02020603050405020304" pitchFamily="18" charset="0"/>
                <a:cs typeface="Times New Roman" panose="02020603050405020304" pitchFamily="18" charset="0"/>
                <a:sym typeface="+mn-ea"/>
              </a:rPr>
            </a:br>
            <a:r>
              <a:rPr lang="en-US" dirty="0" smtClean="0">
                <a:solidFill>
                  <a:srgbClr val="0F0F0F"/>
                </a:solidFill>
                <a:latin typeface="Times New Roman" panose="02020603050405020304" pitchFamily="18" charset="0"/>
                <a:cs typeface="Times New Roman" panose="02020603050405020304" pitchFamily="18" charset="0"/>
                <a:sym typeface="+mn-ea"/>
              </a:rPr>
              <a:t>  </a:t>
            </a:r>
            <a:r>
              <a:rPr lang="en-US" sz="5400" b="1" dirty="0" smtClean="0">
                <a:solidFill>
                  <a:srgbClr val="0F0F0F"/>
                </a:solidFill>
                <a:latin typeface="Times New Roman" panose="02020603050405020304" pitchFamily="18" charset="0"/>
                <a:cs typeface="Times New Roman" panose="02020603050405020304" pitchFamily="18" charset="0"/>
                <a:sym typeface="+mn-ea"/>
              </a:rPr>
              <a:t> using Excel</a:t>
            </a:r>
            <a:r>
              <a:rPr lang="en-US" sz="5400" b="1" dirty="0" smtClean="0">
                <a:solidFill>
                  <a:srgbClr val="0F0F0F"/>
                </a:solidFill>
                <a:effectLst/>
                <a:latin typeface="Times New Roman" panose="02020603050405020304" pitchFamily="18" charset="0"/>
                <a:cs typeface="Times New Roman" panose="02020603050405020304" pitchFamily="18" charset="0"/>
                <a:sym typeface="+mn-ea"/>
              </a:rPr>
              <a:t> </a:t>
            </a:r>
            <a:br>
              <a:rPr lang="en-US" sz="5400" b="1" dirty="0" smtClean="0">
                <a:solidFill>
                  <a:srgbClr val="0F0F0F"/>
                </a:solidFill>
                <a:effectLst/>
                <a:latin typeface="Roboto" panose="020F0502020204030204" pitchFamily="2" charset="0"/>
                <a:sym typeface="+mn-ea"/>
              </a:rPr>
            </a:br>
            <a:br>
              <a:rPr lang="en-US" spc="15" dirty="0" smtClean="0">
                <a:sym typeface="+mn-ea"/>
              </a:rPr>
            </a:b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R</a:t>
            </a:r>
            <a:r>
              <a:rPr spc="-40" dirty="0">
                <a:sym typeface="+mn-ea"/>
              </a:rPr>
              <a:t>E</a:t>
            </a:r>
            <a:r>
              <a:rPr spc="15" dirty="0">
                <a:sym typeface="+mn-ea"/>
              </a:rPr>
              <a:t>S</a:t>
            </a:r>
            <a:r>
              <a:rPr spc="-30" dirty="0">
                <a:sym typeface="+mn-ea"/>
              </a:rPr>
              <a:t>U</a:t>
            </a:r>
            <a:r>
              <a:rPr spc="-405" dirty="0">
                <a:sym typeface="+mn-ea"/>
              </a:rPr>
              <a:t>L</a:t>
            </a:r>
            <a:r>
              <a:rPr lang="en-US" spc="-405" dirty="0">
                <a:sym typeface="+mn-ea"/>
              </a:rPr>
              <a:t>T</a:t>
            </a:r>
            <a:r>
              <a:rPr dirty="0">
                <a:sym typeface="+mn-ea"/>
              </a:rPr>
              <a:t>S</a:t>
            </a:r>
            <a:endParaRPr lang="en-US"/>
          </a:p>
        </p:txBody>
      </p:sp>
      <p:sp>
        <p:nvSpPr>
          <p:cNvPr id="3" name="Content Placeholder 2"/>
          <p:cNvSpPr>
            <a:spLocks noGrp="1"/>
          </p:cNvSpPr>
          <p:nvPr>
            <p:ph idx="1"/>
          </p:nvPr>
        </p:nvSpPr>
        <p:spPr>
          <a:xfrm>
            <a:off x="704850" y="1026160"/>
            <a:ext cx="10972800" cy="4525963"/>
          </a:xfrm>
        </p:spPr>
        <p:txBody>
          <a:bodyPr/>
          <a:p>
            <a:pPr marL="0" indent="0">
              <a:buNone/>
            </a:pPr>
            <a:endParaRPr dirty="0"/>
          </a:p>
          <a:p>
            <a:r>
              <a:rPr lang="en-US" b="1" dirty="0">
                <a:sym typeface="+mn-ea"/>
              </a:rPr>
              <a:t>*Organize Data: Enter the data into Excel. Typically, columns might include employee names, performance metrics, dates, and any other relevant criteria.</a:t>
            </a:r>
            <a:endParaRPr lang="en-US" b="1" dirty="0"/>
          </a:p>
          <a:p>
            <a:r>
              <a:rPr lang="en-US" b="1" dirty="0">
                <a:sym typeface="+mn-ea"/>
              </a:rPr>
              <a:t>*Use Formulas:1 Averages: Use =AVERAGE(range) to find average performance.2 Totals: Use =SUM(range) to aggregate totals.3 Percentages: Use =(part/total)</a:t>
            </a:r>
            <a:endParaRPr lang="en-US" b="1" dirty="0"/>
          </a:p>
          <a:p>
            <a:r>
              <a:rPr lang="en-US" b="1" dirty="0">
                <a:sym typeface="+mn-ea"/>
              </a:rPr>
              <a:t>*100 for percentage calculations.</a:t>
            </a:r>
            <a:endParaRPr lang="en-US" b="1" dirty="0"/>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                      Results </a:t>
            </a:r>
            <a:endParaRPr lang="en-US"/>
          </a:p>
        </p:txBody>
      </p:sp>
      <p:sp>
        <p:nvSpPr>
          <p:cNvPr id="3" name="Content Placeholder 2"/>
          <p:cNvSpPr>
            <a:spLocks noGrp="1"/>
          </p:cNvSpPr>
          <p:nvPr>
            <p:ph idx="1"/>
          </p:nvPr>
        </p:nvSpPr>
        <p:spPr/>
        <p:txBody>
          <a:bodyPr/>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35599" y="2166447"/>
            <a:ext cx="3143250" cy="30360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latin typeface="Times New Roman" panose="02020603050405020304" pitchFamily="18" charset="0"/>
                <a:cs typeface="Times New Roman" panose="02020603050405020304" pitchFamily="18" charset="0"/>
                <a:sym typeface="+mn-ea"/>
              </a:rPr>
              <a:t>conclusion</a:t>
            </a:r>
            <a:endParaRPr lang="en-US"/>
          </a:p>
        </p:txBody>
      </p:sp>
      <p:sp>
        <p:nvSpPr>
          <p:cNvPr id="3" name="Content Placeholder 2"/>
          <p:cNvSpPr>
            <a:spLocks noGrp="1"/>
          </p:cNvSpPr>
          <p:nvPr>
            <p:ph idx="1"/>
          </p:nvPr>
        </p:nvSpPr>
        <p:spPr>
          <a:xfrm>
            <a:off x="609600" y="1743710"/>
            <a:ext cx="10972800" cy="4525963"/>
          </a:xfrm>
        </p:spPr>
        <p:txBody>
          <a:bodyPr/>
          <a:p>
            <a:r>
              <a:rPr lang="en-US" b="1" dirty="0">
                <a:sym typeface="+mn-ea"/>
              </a:rPr>
              <a:t>*Summary of Findings: Recap the main insights derived from the data. This could include overall performance trends, top performers, areas needing improvement, and any patterns or anomalies observed.</a:t>
            </a:r>
            <a:endParaRPr lang="en-US" b="1" dirty="0"/>
          </a:p>
          <a:p>
            <a:r>
              <a:rPr lang="en-US" b="1" dirty="0">
                <a:sym typeface="+mn-ea"/>
              </a:rPr>
              <a:t>*Performance Metrics: Highlight specific metrics used in the analysis, such as productivity rates, quality of work, attendance, or goal achievement, and how these metrics relate to the performance outcomes.</a:t>
            </a:r>
            <a:endParaRPr lang="en-US" b="1" dirty="0"/>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4294967295"/>
          </p:nvPr>
        </p:nvSpPr>
        <p:spPr>
          <a:xfrm>
            <a:off x="0" y="1600200"/>
            <a:ext cx="10972800" cy="4526280"/>
          </a:xfrm>
        </p:spPr>
        <p:txBody>
          <a:bodyPr/>
          <a:p>
            <a:r>
              <a:rPr lang="en-US" b="1">
                <a:sym typeface="+mn-ea"/>
              </a:rPr>
              <a:t>            </a:t>
            </a:r>
            <a:r>
              <a:rPr lang="en-US" sz="5400" b="1">
                <a:sym typeface="+mn-ea"/>
              </a:rPr>
              <a:t>               </a:t>
            </a:r>
            <a:r>
              <a:rPr lang="en-US" sz="5400" b="1">
                <a:solidFill>
                  <a:srgbClr val="FF0000"/>
                </a:solidFill>
                <a:sym typeface="+mn-ea"/>
              </a:rPr>
              <a:t>THANK    YOU</a:t>
            </a:r>
            <a:endParaRPr lang="en-US"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Employee Data Analysis using Excel</a:t>
            </a:r>
            <a:endParaRPr lang="en-US"/>
          </a:p>
        </p:txBody>
      </p:sp>
      <p:sp>
        <p:nvSpPr>
          <p:cNvPr id="3" name="Content Placeholder 2"/>
          <p:cNvSpPr>
            <a:spLocks noGrp="1"/>
          </p:cNvSpPr>
          <p:nvPr>
            <p:ph idx="1"/>
          </p:nvPr>
        </p:nvSpPr>
        <p:spPr/>
        <p:txBody>
          <a:bodyPr/>
          <a:p>
            <a:pPr marL="342900" indent="-342900">
              <a:buFont typeface="Arial" panose="020B0604020202020204" pitchFamily="34" charset="0"/>
              <a:buChar char="•"/>
            </a:pPr>
            <a:r>
              <a:rPr lang="en-US" sz="2000" b="1" dirty="0">
                <a:sym typeface="+mn-ea"/>
              </a:rPr>
              <a:t>STUDENT </a:t>
            </a:r>
            <a:r>
              <a:rPr lang="en-US" sz="2000" b="1" dirty="0" smtClean="0">
                <a:sym typeface="+mn-ea"/>
              </a:rPr>
              <a:t>NAME:S.KOWSALYA</a:t>
            </a:r>
            <a:endParaRPr lang="en-US" sz="2000" b="1" dirty="0"/>
          </a:p>
          <a:p>
            <a:pPr marL="342900" indent="-342900">
              <a:buFont typeface="Arial" panose="020B0604020202020204" pitchFamily="34" charset="0"/>
              <a:buChar char="•"/>
            </a:pPr>
            <a:r>
              <a:rPr lang="en-US" sz="2000" b="1" dirty="0">
                <a:sym typeface="+mn-ea"/>
              </a:rPr>
              <a:t>REGISTER </a:t>
            </a:r>
            <a:r>
              <a:rPr lang="en-US" sz="2000" b="1" dirty="0" smtClean="0">
                <a:sym typeface="+mn-ea"/>
              </a:rPr>
              <a:t>NO: 312217470</a:t>
            </a:r>
            <a:endParaRPr lang="en-US" sz="2000" b="1" dirty="0"/>
          </a:p>
          <a:p>
            <a:pPr marL="342900" indent="-342900">
              <a:buFont typeface="Arial" panose="020B0604020202020204" pitchFamily="34" charset="0"/>
              <a:buChar char="•"/>
            </a:pPr>
            <a:r>
              <a:rPr lang="en-US" sz="2000" b="1" dirty="0">
                <a:sym typeface="+mn-ea"/>
              </a:rPr>
              <a:t>NAAN MUDHALVAN </a:t>
            </a:r>
            <a:r>
              <a:rPr lang="en-US" sz="2000" b="1" dirty="0" smtClean="0">
                <a:sym typeface="+mn-ea"/>
              </a:rPr>
              <a:t>ID:asunm1667opz221667132</a:t>
            </a:r>
            <a:endParaRPr lang="en-US" sz="2000" b="1" dirty="0"/>
          </a:p>
          <a:p>
            <a:pPr marL="342900" indent="-342900">
              <a:buFont typeface="Arial" panose="020B0604020202020204" pitchFamily="34" charset="0"/>
              <a:buChar char="•"/>
            </a:pPr>
            <a:r>
              <a:rPr lang="en-US" sz="2000" b="1" dirty="0">
                <a:sym typeface="+mn-ea"/>
              </a:rPr>
              <a:t>DEPARTMENT:B.COM </a:t>
            </a:r>
            <a:r>
              <a:rPr lang="en-US" sz="2000" b="1" dirty="0" smtClean="0">
                <a:sym typeface="+mn-ea"/>
              </a:rPr>
              <a:t>(GENERAL)</a:t>
            </a:r>
            <a:endParaRPr lang="en-US" sz="2000" b="1" dirty="0"/>
          </a:p>
          <a:p>
            <a:pPr marL="342900" indent="-342900">
              <a:buFont typeface="Arial" panose="020B0604020202020204" pitchFamily="34" charset="0"/>
              <a:buChar char="•"/>
            </a:pPr>
            <a:r>
              <a:rPr lang="en-US" sz="2000" b="1" dirty="0" smtClean="0">
                <a:sym typeface="+mn-ea"/>
              </a:rPr>
              <a:t>COLLEGE: PONNUSAMY NADAR COLLEGE OF ARTS AND SCIENCE</a:t>
            </a:r>
            <a:endParaRPr lang="en-US" sz="2000" b="1" dirty="0"/>
          </a:p>
          <a:p>
            <a:pPr marL="0" indent="0">
              <a:buNone/>
            </a:pPr>
            <a:endParaRPr lang="en-US" sz="2000" b="1"/>
          </a:p>
          <a:p>
            <a:endParaRPr lang="en-US" sz="2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spc="25" dirty="0">
                <a:sym typeface="+mn-ea"/>
              </a:rPr>
              <a:t>A</a:t>
            </a:r>
            <a:r>
              <a:rPr spc="-5" dirty="0">
                <a:sym typeface="+mn-ea"/>
              </a:rPr>
              <a:t>G</a:t>
            </a:r>
            <a:r>
              <a:rPr spc="-35" dirty="0">
                <a:sym typeface="+mn-ea"/>
              </a:rPr>
              <a:t>E</a:t>
            </a:r>
            <a:r>
              <a:rPr spc="15" dirty="0">
                <a:sym typeface="+mn-ea"/>
              </a:rPr>
              <a:t>N</a:t>
            </a:r>
            <a:r>
              <a:rPr dirty="0">
                <a:sym typeface="+mn-ea"/>
              </a:rPr>
              <a:t>DA</a:t>
            </a:r>
            <a:endParaRPr lang="en-US"/>
          </a:p>
        </p:txBody>
      </p:sp>
      <p:sp>
        <p:nvSpPr>
          <p:cNvPr id="3" name="Content Placeholder 2"/>
          <p:cNvSpPr>
            <a:spLocks noGrp="1"/>
          </p:cNvSpPr>
          <p:nvPr>
            <p:ph idx="1"/>
          </p:nvPr>
        </p:nvSpPr>
        <p:spPr/>
        <p:txBody>
          <a:bodyPr/>
          <a:p>
            <a:pPr algn="l"/>
            <a:r>
              <a:rPr lang="en-US" b="1" dirty="0">
                <a:solidFill>
                  <a:srgbClr val="0D0D0D"/>
                </a:solidFill>
                <a:effectLst/>
                <a:latin typeface="Times New Roman" panose="02020603050405020304" pitchFamily="18" charset="0"/>
                <a:cs typeface="Times New Roman" panose="02020603050405020304" pitchFamily="18" charset="0"/>
                <a:sym typeface="+mn-ea"/>
              </a:rPr>
              <a:t>Problem Statement</a:t>
            </a:r>
            <a:endParaRPr lang="en-US" b="1"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b="1" dirty="0">
                <a:solidFill>
                  <a:srgbClr val="0D0D0D"/>
                </a:solidFill>
                <a:effectLst/>
                <a:latin typeface="Times New Roman" panose="02020603050405020304" pitchFamily="18" charset="0"/>
                <a:cs typeface="Times New Roman" panose="02020603050405020304" pitchFamily="18" charset="0"/>
                <a:sym typeface="+mn-ea"/>
              </a:rPr>
              <a:t>Project Overview</a:t>
            </a:r>
            <a:endParaRPr lang="en-US" b="1"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b="1" dirty="0">
                <a:solidFill>
                  <a:srgbClr val="0D0D0D"/>
                </a:solidFill>
                <a:effectLst/>
                <a:latin typeface="Times New Roman" panose="02020603050405020304" pitchFamily="18" charset="0"/>
                <a:cs typeface="Times New Roman" panose="02020603050405020304" pitchFamily="18" charset="0"/>
                <a:sym typeface="+mn-ea"/>
              </a:rPr>
              <a:t>End Users</a:t>
            </a:r>
            <a:endParaRPr lang="en-US" b="1"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b="1" dirty="0">
                <a:solidFill>
                  <a:srgbClr val="0D0D0D"/>
                </a:solidFill>
                <a:effectLst/>
                <a:latin typeface="Times New Roman" panose="02020603050405020304" pitchFamily="18" charset="0"/>
                <a:cs typeface="Times New Roman" panose="02020603050405020304" pitchFamily="18" charset="0"/>
                <a:sym typeface="+mn-ea"/>
              </a:rPr>
              <a:t>Our Solution and Proposition</a:t>
            </a:r>
            <a:endParaRPr lang="en-US" b="1"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sym typeface="+mn-ea"/>
              </a:rPr>
              <a:t>Dataset Description</a:t>
            </a:r>
            <a:endParaRPr lang="en-US" b="1"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b="1" dirty="0">
                <a:solidFill>
                  <a:srgbClr val="0D0D0D"/>
                </a:solidFill>
                <a:effectLst/>
                <a:latin typeface="Times New Roman" panose="02020603050405020304" pitchFamily="18" charset="0"/>
                <a:cs typeface="Times New Roman" panose="02020603050405020304" pitchFamily="18" charset="0"/>
                <a:sym typeface="+mn-ea"/>
              </a:rPr>
              <a:t>Modelling Approach</a:t>
            </a:r>
            <a:endParaRPr lang="en-US" b="1"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b="1" dirty="0">
                <a:solidFill>
                  <a:srgbClr val="0D0D0D"/>
                </a:solidFill>
                <a:effectLst/>
                <a:latin typeface="Times New Roman" panose="02020603050405020304" pitchFamily="18" charset="0"/>
                <a:cs typeface="Times New Roman" panose="02020603050405020304" pitchFamily="18" charset="0"/>
                <a:sym typeface="+mn-ea"/>
              </a:rPr>
              <a:t>Results and </a:t>
            </a:r>
            <a:r>
              <a:rPr lang="en-US" b="1" dirty="0">
                <a:solidFill>
                  <a:srgbClr val="0D0D0D"/>
                </a:solidFill>
                <a:latin typeface="Times New Roman" panose="02020603050405020304" pitchFamily="18" charset="0"/>
                <a:cs typeface="Times New Roman" panose="02020603050405020304" pitchFamily="18" charset="0"/>
                <a:sym typeface="+mn-ea"/>
              </a:rPr>
              <a:t>Discussion</a:t>
            </a:r>
            <a:endParaRPr lang="en-US" b="1"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b="1" dirty="0">
                <a:solidFill>
                  <a:srgbClr val="0D0D0D"/>
                </a:solidFill>
                <a:effectLst/>
                <a:latin typeface="Times New Roman" panose="02020603050405020304" pitchFamily="18" charset="0"/>
                <a:cs typeface="Times New Roman" panose="02020603050405020304" pitchFamily="18" charset="0"/>
                <a:sym typeface="+mn-ea"/>
              </a:rPr>
              <a:t>Conclusion</a:t>
            </a:r>
            <a:endParaRPr lang="en-US" b="1"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spc="-20" dirty="0">
                <a:sym typeface="+mn-ea"/>
              </a:rPr>
              <a:t>P</a:t>
            </a:r>
            <a:r>
              <a:rPr spc="15" dirty="0">
                <a:sym typeface="+mn-ea"/>
              </a:rPr>
              <a:t>ROB</a:t>
            </a:r>
            <a:r>
              <a:rPr spc="55" dirty="0">
                <a:sym typeface="+mn-ea"/>
              </a:rPr>
              <a:t>L</a:t>
            </a:r>
            <a:r>
              <a:rPr spc="-20" dirty="0">
                <a:sym typeface="+mn-ea"/>
              </a:rPr>
              <a:t>E</a:t>
            </a:r>
            <a:r>
              <a:rPr spc="20" dirty="0">
                <a:sym typeface="+mn-ea"/>
              </a:rPr>
              <a:t>M</a:t>
            </a:r>
            <a:r>
              <a:rPr lang="en-US" spc="20" dirty="0">
                <a:sym typeface="+mn-ea"/>
              </a:rPr>
              <a:t> </a:t>
            </a:r>
            <a:r>
              <a:rPr dirty="0">
                <a:sym typeface="+mn-ea"/>
              </a:rPr>
              <a:t>	</a:t>
            </a:r>
            <a:r>
              <a:rPr spc="10" dirty="0">
                <a:sym typeface="+mn-ea"/>
              </a:rPr>
              <a:t>S</a:t>
            </a:r>
            <a:r>
              <a:rPr spc="-370" dirty="0">
                <a:sym typeface="+mn-ea"/>
              </a:rPr>
              <a:t>T</a:t>
            </a:r>
            <a:r>
              <a:rPr spc="-375" dirty="0">
                <a:sym typeface="+mn-ea"/>
              </a:rPr>
              <a:t>A</a:t>
            </a:r>
            <a:r>
              <a:rPr spc="15" dirty="0">
                <a:sym typeface="+mn-ea"/>
              </a:rPr>
              <a:t>T</a:t>
            </a:r>
            <a:r>
              <a:rPr spc="-10" dirty="0">
                <a:sym typeface="+mn-ea"/>
              </a:rPr>
              <a:t>E</a:t>
            </a:r>
            <a:r>
              <a:rPr spc="-20" dirty="0">
                <a:sym typeface="+mn-ea"/>
              </a:rPr>
              <a:t>ME</a:t>
            </a:r>
            <a:r>
              <a:rPr spc="10" dirty="0">
                <a:sym typeface="+mn-ea"/>
              </a:rPr>
              <a:t>NT</a:t>
            </a:r>
            <a:endParaRPr lang="en-US"/>
          </a:p>
        </p:txBody>
      </p:sp>
      <p:sp>
        <p:nvSpPr>
          <p:cNvPr id="3" name="Content Placeholder 2"/>
          <p:cNvSpPr>
            <a:spLocks noGrp="1"/>
          </p:cNvSpPr>
          <p:nvPr>
            <p:ph idx="1"/>
          </p:nvPr>
        </p:nvSpPr>
        <p:spPr/>
        <p:txBody>
          <a:bodyPr/>
          <a:p>
            <a:r>
              <a:rPr lang="en-US" b="1" dirty="0">
                <a:sym typeface="+mn-ea"/>
              </a:rPr>
              <a:t>*Data Collection: Gather data on employee performance metrics, including sales figures, project completion rates, attendance records, and customer feedback scores. Ensure the data is collected for each employee over a consistent time period. </a:t>
            </a:r>
            <a:endParaRPr lang="en-US" b="1" dirty="0"/>
          </a:p>
          <a:p>
            <a:r>
              <a:rPr lang="en-US" b="1" dirty="0">
                <a:sym typeface="+mn-ea"/>
              </a:rPr>
              <a:t>*Data Organization: Import and organize the data into Excel, ensuring each metric is clearly labeled and each employee's data is accurately recorded. Use Excel features such as tables and named ranges for better data management.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spc="5" dirty="0">
                <a:sym typeface="+mn-ea"/>
              </a:rPr>
              <a:t>PROJECT	</a:t>
            </a:r>
            <a:r>
              <a:rPr spc="-20" dirty="0">
                <a:sym typeface="+mn-ea"/>
              </a:rPr>
              <a:t>OVERVIEW</a:t>
            </a:r>
            <a:endParaRPr lang="en-US"/>
          </a:p>
        </p:txBody>
      </p:sp>
      <p:sp>
        <p:nvSpPr>
          <p:cNvPr id="3" name="Content Placeholder 2"/>
          <p:cNvSpPr>
            <a:spLocks noGrp="1"/>
          </p:cNvSpPr>
          <p:nvPr>
            <p:ph idx="1"/>
          </p:nvPr>
        </p:nvSpPr>
        <p:spPr/>
        <p:txBody>
          <a:bodyPr/>
          <a:p>
            <a:pPr algn="l"/>
            <a:r>
              <a:rPr lang="en-US" sz="2800" b="1" dirty="0">
                <a:solidFill>
                  <a:srgbClr val="0D0D0D"/>
                </a:solidFill>
                <a:effectLst/>
                <a:latin typeface="Times New Roman" panose="02020603050405020304" pitchFamily="18" charset="0"/>
                <a:cs typeface="Times New Roman" panose="02020603050405020304" pitchFamily="18" charset="0"/>
                <a:sym typeface="+mn-ea"/>
              </a:rPr>
              <a:t>*Data Points: Identify the key performance indicators (KPIs) relevant to your analysis (e.g., sales numbers, project completion rates, attendance).</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r>
              <a:rPr lang="en-US" sz="2800" b="1" dirty="0">
                <a:solidFill>
                  <a:srgbClr val="0D0D0D"/>
                </a:solidFill>
                <a:effectLst/>
                <a:latin typeface="Times New Roman" panose="02020603050405020304" pitchFamily="18" charset="0"/>
                <a:cs typeface="Times New Roman" panose="02020603050405020304" pitchFamily="18" charset="0"/>
                <a:sym typeface="+mn-ea"/>
              </a:rPr>
              <a:t>*Sources: Gather data from relevant sources (e.g., HR systems, sales reports, project management tools).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r>
              <a:rPr lang="en-US" sz="2800" b="1" dirty="0">
                <a:solidFill>
                  <a:srgbClr val="0D0D0D"/>
                </a:solidFill>
                <a:effectLst/>
                <a:latin typeface="Times New Roman" panose="02020603050405020304" pitchFamily="18" charset="0"/>
                <a:cs typeface="Times New Roman" panose="02020603050405020304" pitchFamily="18" charset="0"/>
                <a:sym typeface="+mn-ea"/>
              </a:rPr>
              <a:t>*Determine what aspects of performance you want to analyze (e.g., productivity, attendance, goal achievement).</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r>
              <a:rPr lang="en-US" sz="2800" b="1" dirty="0">
                <a:solidFill>
                  <a:srgbClr val="0D0D0D"/>
                </a:solidFill>
                <a:effectLst/>
                <a:latin typeface="Times New Roman" panose="02020603050405020304" pitchFamily="18" charset="0"/>
                <a:cs typeface="Times New Roman" panose="02020603050405020304" pitchFamily="18" charset="0"/>
                <a:sym typeface="+mn-ea"/>
              </a:rPr>
              <a:t>*Set clear goals for what you aim to achieve with the analysis (e.g., improving performance, identifying top performers).</a:t>
            </a:r>
            <a:endParaRPr lang="en-IN" sz="2800" b="1" dirty="0">
              <a:latin typeface="Times New Roman" panose="02020603050405020304" pitchFamily="18" charset="0"/>
              <a:cs typeface="Times New Roman" panose="02020603050405020304" pitchFamily="18" charset="0"/>
            </a:endParaRPr>
          </a:p>
          <a:p>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spc="25" dirty="0">
                <a:sym typeface="+mn-ea"/>
              </a:rPr>
              <a:t>W</a:t>
            </a:r>
            <a:r>
              <a:rPr spc="-20" dirty="0">
                <a:sym typeface="+mn-ea"/>
              </a:rPr>
              <a:t>H</a:t>
            </a:r>
            <a:r>
              <a:rPr spc="20" dirty="0">
                <a:sym typeface="+mn-ea"/>
              </a:rPr>
              <a:t>O</a:t>
            </a:r>
            <a:r>
              <a:rPr spc="-235" dirty="0">
                <a:sym typeface="+mn-ea"/>
              </a:rPr>
              <a:t> </a:t>
            </a:r>
            <a:r>
              <a:rPr spc="-10" dirty="0">
                <a:sym typeface="+mn-ea"/>
              </a:rPr>
              <a:t>AR</a:t>
            </a:r>
            <a:r>
              <a:rPr spc="15" dirty="0">
                <a:sym typeface="+mn-ea"/>
              </a:rPr>
              <a:t>E</a:t>
            </a:r>
            <a:r>
              <a:rPr spc="-35" dirty="0">
                <a:sym typeface="+mn-ea"/>
              </a:rPr>
              <a:t> </a:t>
            </a:r>
            <a:r>
              <a:rPr spc="-10" dirty="0">
                <a:sym typeface="+mn-ea"/>
              </a:rPr>
              <a:t>T</a:t>
            </a:r>
            <a:r>
              <a:rPr spc="-15" dirty="0">
                <a:sym typeface="+mn-ea"/>
              </a:rPr>
              <a:t>H</a:t>
            </a:r>
            <a:r>
              <a:rPr spc="15" dirty="0">
                <a:sym typeface="+mn-ea"/>
              </a:rPr>
              <a:t>E</a:t>
            </a:r>
            <a:r>
              <a:rPr spc="-35" dirty="0">
                <a:sym typeface="+mn-ea"/>
              </a:rPr>
              <a:t> </a:t>
            </a:r>
            <a:r>
              <a:rPr spc="-20" dirty="0">
                <a:sym typeface="+mn-ea"/>
              </a:rPr>
              <a:t>E</a:t>
            </a:r>
            <a:r>
              <a:rPr spc="30" dirty="0">
                <a:sym typeface="+mn-ea"/>
              </a:rPr>
              <a:t>N</a:t>
            </a:r>
            <a:r>
              <a:rPr spc="15" dirty="0">
                <a:sym typeface="+mn-ea"/>
              </a:rPr>
              <a:t>D</a:t>
            </a:r>
            <a:r>
              <a:rPr spc="-45" dirty="0">
                <a:sym typeface="+mn-ea"/>
              </a:rPr>
              <a:t> </a:t>
            </a:r>
            <a:r>
              <a:rPr dirty="0">
                <a:sym typeface="+mn-ea"/>
              </a:rPr>
              <a:t>U</a:t>
            </a:r>
            <a:r>
              <a:rPr spc="10" dirty="0">
                <a:sym typeface="+mn-ea"/>
              </a:rPr>
              <a:t>S</a:t>
            </a:r>
            <a:r>
              <a:rPr spc="-25" dirty="0">
                <a:sym typeface="+mn-ea"/>
              </a:rPr>
              <a:t>E</a:t>
            </a:r>
            <a:r>
              <a:rPr spc="-10" dirty="0">
                <a:sym typeface="+mn-ea"/>
              </a:rPr>
              <a:t>R</a:t>
            </a:r>
            <a:r>
              <a:rPr spc="5" dirty="0">
                <a:sym typeface="+mn-ea"/>
              </a:rPr>
              <a:t>S?</a:t>
            </a:r>
            <a:endParaRPr lang="en-US"/>
          </a:p>
        </p:txBody>
      </p:sp>
      <p:sp>
        <p:nvSpPr>
          <p:cNvPr id="3" name="Content Placeholder 2"/>
          <p:cNvSpPr>
            <a:spLocks noGrp="1"/>
          </p:cNvSpPr>
          <p:nvPr>
            <p:ph idx="1"/>
          </p:nvPr>
        </p:nvSpPr>
        <p:spPr/>
        <p:txBody>
          <a:bodyPr/>
          <a:p>
            <a:r>
              <a:rPr lang="en-US" b="1" dirty="0">
                <a:sym typeface="+mn-ea"/>
              </a:rPr>
              <a:t>*Manager and supervisor </a:t>
            </a:r>
            <a:endParaRPr lang="en-US" b="1" dirty="0"/>
          </a:p>
          <a:p>
            <a:r>
              <a:rPr lang="en-US" b="1" dirty="0">
                <a:sym typeface="+mn-ea"/>
              </a:rPr>
              <a:t>*Human resources </a:t>
            </a:r>
            <a:endParaRPr lang="en-US" b="1" dirty="0"/>
          </a:p>
          <a:p>
            <a:r>
              <a:rPr lang="en-US" b="1" dirty="0">
                <a:sym typeface="+mn-ea"/>
              </a:rPr>
              <a:t>*Team leader</a:t>
            </a:r>
            <a:endParaRPr lang="en-US" b="1" dirty="0"/>
          </a:p>
          <a:p>
            <a:r>
              <a:rPr lang="en-US" b="1" dirty="0">
                <a:sym typeface="+mn-ea"/>
              </a:rPr>
              <a:t>*Senior executive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spc="10" dirty="0">
                <a:sym typeface="+mn-ea"/>
              </a:rPr>
              <a:t>O</a:t>
            </a:r>
            <a:r>
              <a:rPr spc="25" dirty="0">
                <a:sym typeface="+mn-ea"/>
              </a:rPr>
              <a:t>U</a:t>
            </a:r>
            <a:r>
              <a:rPr dirty="0">
                <a:sym typeface="+mn-ea"/>
              </a:rPr>
              <a:t>R</a:t>
            </a:r>
            <a:r>
              <a:rPr spc="5" dirty="0">
                <a:sym typeface="+mn-ea"/>
              </a:rPr>
              <a:t> </a:t>
            </a:r>
            <a:r>
              <a:rPr spc="25" dirty="0">
                <a:sym typeface="+mn-ea"/>
              </a:rPr>
              <a:t>S</a:t>
            </a:r>
            <a:r>
              <a:rPr spc="10" dirty="0">
                <a:sym typeface="+mn-ea"/>
              </a:rPr>
              <a:t>O</a:t>
            </a:r>
            <a:r>
              <a:rPr spc="25" dirty="0">
                <a:sym typeface="+mn-ea"/>
              </a:rPr>
              <a:t>LU</a:t>
            </a:r>
            <a:r>
              <a:rPr spc="-35" dirty="0">
                <a:sym typeface="+mn-ea"/>
              </a:rPr>
              <a:t>T</a:t>
            </a:r>
            <a:r>
              <a:rPr spc="-30" dirty="0">
                <a:sym typeface="+mn-ea"/>
              </a:rPr>
              <a:t>I</a:t>
            </a:r>
            <a:r>
              <a:rPr spc="10" dirty="0">
                <a:sym typeface="+mn-ea"/>
              </a:rPr>
              <a:t>O</a:t>
            </a:r>
            <a:r>
              <a:rPr dirty="0">
                <a:sym typeface="+mn-ea"/>
              </a:rPr>
              <a:t>N</a:t>
            </a:r>
            <a:r>
              <a:rPr spc="-345" dirty="0">
                <a:sym typeface="+mn-ea"/>
              </a:rPr>
              <a:t> </a:t>
            </a:r>
            <a:r>
              <a:rPr spc="-35" dirty="0">
                <a:sym typeface="+mn-ea"/>
              </a:rPr>
              <a:t>A</a:t>
            </a:r>
            <a:r>
              <a:rPr spc="-5" dirty="0">
                <a:sym typeface="+mn-ea"/>
              </a:rPr>
              <a:t>N</a:t>
            </a:r>
            <a:r>
              <a:rPr dirty="0">
                <a:sym typeface="+mn-ea"/>
              </a:rPr>
              <a:t>D</a:t>
            </a:r>
            <a:r>
              <a:rPr spc="35" dirty="0">
                <a:sym typeface="+mn-ea"/>
              </a:rPr>
              <a:t> </a:t>
            </a:r>
            <a:r>
              <a:rPr spc="-30" dirty="0">
                <a:sym typeface="+mn-ea"/>
              </a:rPr>
              <a:t>I</a:t>
            </a:r>
            <a:r>
              <a:rPr spc="-35" dirty="0">
                <a:sym typeface="+mn-ea"/>
              </a:rPr>
              <a:t>T</a:t>
            </a:r>
            <a:r>
              <a:rPr dirty="0">
                <a:sym typeface="+mn-ea"/>
              </a:rPr>
              <a:t>S</a:t>
            </a:r>
            <a:r>
              <a:rPr spc="60" dirty="0">
                <a:sym typeface="+mn-ea"/>
              </a:rPr>
              <a:t> </a:t>
            </a:r>
            <a:r>
              <a:rPr spc="-295" dirty="0">
                <a:sym typeface="+mn-ea"/>
              </a:rPr>
              <a:t>V</a:t>
            </a:r>
            <a:r>
              <a:rPr spc="-35" dirty="0">
                <a:sym typeface="+mn-ea"/>
              </a:rPr>
              <a:t>A</a:t>
            </a:r>
            <a:r>
              <a:rPr spc="25" dirty="0">
                <a:sym typeface="+mn-ea"/>
              </a:rPr>
              <a:t>LU</a:t>
            </a:r>
            <a:r>
              <a:rPr dirty="0">
                <a:sym typeface="+mn-ea"/>
              </a:rPr>
              <a:t>E</a:t>
            </a:r>
            <a:r>
              <a:rPr spc="-65" dirty="0">
                <a:sym typeface="+mn-ea"/>
              </a:rPr>
              <a:t> </a:t>
            </a:r>
            <a:r>
              <a:rPr spc="-15" dirty="0">
                <a:sym typeface="+mn-ea"/>
              </a:rPr>
              <a:t>P</a:t>
            </a:r>
            <a:r>
              <a:rPr spc="-30" dirty="0">
                <a:sym typeface="+mn-ea"/>
              </a:rPr>
              <a:t>R</a:t>
            </a:r>
            <a:r>
              <a:rPr spc="10" dirty="0">
                <a:sym typeface="+mn-ea"/>
              </a:rPr>
              <a:t>O</a:t>
            </a:r>
            <a:r>
              <a:rPr spc="-15" dirty="0">
                <a:sym typeface="+mn-ea"/>
              </a:rPr>
              <a:t>P</a:t>
            </a:r>
            <a:r>
              <a:rPr spc="10" dirty="0">
                <a:sym typeface="+mn-ea"/>
              </a:rPr>
              <a:t>O</a:t>
            </a:r>
            <a:r>
              <a:rPr spc="25" dirty="0">
                <a:sym typeface="+mn-ea"/>
              </a:rPr>
              <a:t>S</a:t>
            </a:r>
            <a:r>
              <a:rPr spc="-30" dirty="0">
                <a:sym typeface="+mn-ea"/>
              </a:rPr>
              <a:t>I</a:t>
            </a:r>
            <a:r>
              <a:rPr spc="-35" dirty="0">
                <a:sym typeface="+mn-ea"/>
              </a:rPr>
              <a:t>T</a:t>
            </a:r>
            <a:r>
              <a:rPr spc="-30" dirty="0">
                <a:sym typeface="+mn-ea"/>
              </a:rPr>
              <a:t>I</a:t>
            </a:r>
            <a:r>
              <a:rPr spc="10" dirty="0">
                <a:sym typeface="+mn-ea"/>
              </a:rPr>
              <a:t>O</a:t>
            </a:r>
            <a:r>
              <a:rPr dirty="0">
                <a:sym typeface="+mn-ea"/>
              </a:rPr>
              <a:t>N</a:t>
            </a:r>
            <a:endParaRPr lang="en-US"/>
          </a:p>
        </p:txBody>
      </p:sp>
      <p:sp>
        <p:nvSpPr>
          <p:cNvPr id="3" name="Content Placeholder 2"/>
          <p:cNvSpPr>
            <a:spLocks noGrp="1"/>
          </p:cNvSpPr>
          <p:nvPr>
            <p:ph idx="1"/>
          </p:nvPr>
        </p:nvSpPr>
        <p:spPr/>
        <p:txBody>
          <a:bodyPr/>
          <a:p>
            <a:r>
              <a:rPr lang="en-US" b="1" dirty="0">
                <a:sym typeface="+mn-ea"/>
              </a:rPr>
              <a:t>*Data Collection: Excel allows for easy aggregation of performance data, including metrics like productivity, punctuality, quality of work, and goals achieved.</a:t>
            </a:r>
            <a:endParaRPr lang="en-US" b="1" dirty="0"/>
          </a:p>
          <a:p>
            <a:r>
              <a:rPr lang="en-US" b="1" dirty="0">
                <a:sym typeface="+mn-ea"/>
              </a:rPr>
              <a:t>*Customizable Metrics: Create tailored performance metrics relevant to your organization’s needs.</a:t>
            </a:r>
            <a:endParaRPr lang="en-US" b="1" dirty="0"/>
          </a:p>
          <a:p>
            <a:r>
              <a:rPr lang="en-US" b="1" dirty="0">
                <a:sym typeface="+mn-ea"/>
              </a:rPr>
              <a:t>*Data Analysis Tools: Utilize formulas, pivot tables, and charts to analyze performance trends, compare individuals, and identify areas for improvement.</a:t>
            </a:r>
            <a:endParaRPr lang="en-US" b="1" dirty="0"/>
          </a:p>
          <a:p>
            <a:r>
              <a:rPr lang="en-US" b="1" dirty="0">
                <a:sym typeface="+mn-ea"/>
              </a:rPr>
              <a:t>*Visualization: Use Excel’s charting and graphing tools to visualize performance data for better insights.</a:t>
            </a:r>
            <a:endParaRPr lang="en-US" b="1" dirty="0"/>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ym typeface="+mn-ea"/>
              </a:rPr>
              <a:t>Dataset Description</a:t>
            </a:r>
            <a:endParaRPr lang="en-US"/>
          </a:p>
        </p:txBody>
      </p:sp>
      <p:sp>
        <p:nvSpPr>
          <p:cNvPr id="3" name="Content Placeholder 2"/>
          <p:cNvSpPr>
            <a:spLocks noGrp="1"/>
          </p:cNvSpPr>
          <p:nvPr>
            <p:ph idx="1"/>
          </p:nvPr>
        </p:nvSpPr>
        <p:spPr/>
        <p:txBody>
          <a:bodyPr/>
          <a:p>
            <a:r>
              <a:rPr lang="en-US" b="1" dirty="0">
                <a:sym typeface="+mn-ea"/>
              </a:rPr>
              <a:t>*Descriptive Statistics: Calculate averages, medians, and standard deviations for performance scores and other key metrics.</a:t>
            </a:r>
            <a:endParaRPr lang="en-US" b="1" dirty="0"/>
          </a:p>
          <a:p>
            <a:r>
              <a:rPr lang="en-US" b="1" dirty="0">
                <a:sym typeface="+mn-ea"/>
              </a:rPr>
              <a:t>*Performance Trends: Create charts (e.g., bar charts, line graphs) to visualize trends over time or across departments.</a:t>
            </a:r>
            <a:endParaRPr lang="en-US" b="1" dirty="0"/>
          </a:p>
          <a:p>
            <a:r>
              <a:rPr lang="en-US" b="1" dirty="0">
                <a:sym typeface="+mn-ea"/>
              </a:rPr>
              <a:t>*Comparative Analysis: Use pivot tables to compare performance across different departments or job titles.</a:t>
            </a:r>
            <a:endParaRPr lang="en-US" b="1" dirty="0"/>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spc="15" dirty="0">
                <a:latin typeface="Trebuchet MS" panose="020B0603020202020204"/>
                <a:cs typeface="Trebuchet MS" panose="020B0603020202020204"/>
                <a:sym typeface="+mn-ea"/>
              </a:rPr>
              <a:t>M</a:t>
            </a:r>
            <a:r>
              <a:rPr dirty="0">
                <a:latin typeface="Trebuchet MS" panose="020B0603020202020204"/>
                <a:cs typeface="Trebuchet MS" panose="020B0603020202020204"/>
                <a:sym typeface="+mn-ea"/>
              </a:rPr>
              <a:t>O</a:t>
            </a:r>
            <a:r>
              <a:rPr spc="-15" dirty="0">
                <a:latin typeface="Trebuchet MS" panose="020B0603020202020204"/>
                <a:cs typeface="Trebuchet MS" panose="020B0603020202020204"/>
                <a:sym typeface="+mn-ea"/>
              </a:rPr>
              <a:t>D</a:t>
            </a:r>
            <a:r>
              <a:rPr spc="-35" dirty="0">
                <a:latin typeface="Trebuchet MS" panose="020B0603020202020204"/>
                <a:cs typeface="Trebuchet MS" panose="020B0603020202020204"/>
                <a:sym typeface="+mn-ea"/>
              </a:rPr>
              <a:t>E</a:t>
            </a:r>
            <a:r>
              <a:rPr spc="-30" dirty="0">
                <a:latin typeface="Trebuchet MS" panose="020B0603020202020204"/>
                <a:cs typeface="Trebuchet MS" panose="020B0603020202020204"/>
                <a:sym typeface="+mn-ea"/>
              </a:rPr>
              <a:t>LL</a:t>
            </a:r>
            <a:r>
              <a:rPr spc="-5" dirty="0">
                <a:latin typeface="Trebuchet MS" panose="020B0603020202020204"/>
                <a:cs typeface="Trebuchet MS" panose="020B0603020202020204"/>
                <a:sym typeface="+mn-ea"/>
              </a:rPr>
              <a:t>I</a:t>
            </a:r>
            <a:r>
              <a:rPr spc="30" dirty="0">
                <a:latin typeface="Trebuchet MS" panose="020B0603020202020204"/>
                <a:cs typeface="Trebuchet MS" panose="020B0603020202020204"/>
                <a:sym typeface="+mn-ea"/>
              </a:rPr>
              <a:t>N</a:t>
            </a:r>
            <a:r>
              <a:rPr spc="5" dirty="0">
                <a:latin typeface="Trebuchet MS" panose="020B0603020202020204"/>
                <a:cs typeface="Trebuchet MS" panose="020B0603020202020204"/>
                <a:sym typeface="+mn-ea"/>
              </a:rPr>
              <a:t>G</a:t>
            </a:r>
            <a:endParaRPr lang="en-US"/>
          </a:p>
        </p:txBody>
      </p:sp>
      <p:sp>
        <p:nvSpPr>
          <p:cNvPr id="3" name="Content Placeholder 2"/>
          <p:cNvSpPr>
            <a:spLocks noGrp="1"/>
          </p:cNvSpPr>
          <p:nvPr>
            <p:ph idx="1"/>
          </p:nvPr>
        </p:nvSpPr>
        <p:spPr>
          <a:xfrm>
            <a:off x="609600" y="1165860"/>
            <a:ext cx="10972800" cy="4525963"/>
          </a:xfrm>
        </p:spPr>
        <p:txBody>
          <a:bodyPr/>
          <a:p>
            <a:r>
              <a:rPr lang="en-US" b="1" dirty="0">
                <a:sym typeface="+mn-ea"/>
              </a:rPr>
              <a:t>*Define Metrics: Determine what performance metrics you want to track, such as sales numbers, project completion rates, attendance, customer feedback, or specific KPIs relevant to your organization.</a:t>
            </a:r>
            <a:endParaRPr lang="en-US" b="1" dirty="0"/>
          </a:p>
          <a:p>
            <a:r>
              <a:rPr lang="en-US" b="1" dirty="0">
                <a:sym typeface="+mn-ea"/>
              </a:rPr>
              <a:t>*Create a Data Table: 1 Columns: Include columns for Employee Name, ID, Department, and each performance metric you’ve identified.2 Rows: Each row will represent a different employee.</a:t>
            </a:r>
            <a:endParaRPr lang="en-US" b="1" dirty="0"/>
          </a:p>
          <a:p>
            <a:r>
              <a:rPr lang="en-US" b="1" dirty="0">
                <a:sym typeface="+mn-ea"/>
              </a:rPr>
              <a:t>*Input Data: Enter the performance data into the table. You might want to include historical data for trend analysis.</a:t>
            </a:r>
            <a:endParaRPr lang="en-US" b="1" dirty="0"/>
          </a:p>
          <a:p>
            <a:endParaRPr lang="en-US"/>
          </a:p>
          <a:p>
            <a:endParaRPr 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3718</Words>
  <Application>WPS Presentation</Application>
  <PresentationFormat>Widescreen</PresentationFormat>
  <Paragraphs>87</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Times New Roman</vt:lpstr>
      <vt:lpstr>Roboto</vt:lpstr>
      <vt:lpstr>Microsoft YaHei</vt:lpstr>
      <vt:lpstr>Arial Unicode MS</vt:lpstr>
      <vt:lpstr>Calibri</vt:lpstr>
      <vt:lpstr>Trebuchet MS</vt:lpstr>
      <vt:lpstr>Business Cooperate</vt:lpstr>
      <vt:lpstr>Employee Data Analysis </vt:lpstr>
      <vt:lpstr>Employee Data Analysis using Excel</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dc:title>
  <dc:creator/>
  <cp:lastModifiedBy>LAB 2</cp:lastModifiedBy>
  <cp:revision>3</cp:revision>
  <dcterms:created xsi:type="dcterms:W3CDTF">2024-09-04T09:28:00Z</dcterms:created>
  <dcterms:modified xsi:type="dcterms:W3CDTF">2024-09-04T09:39:39Z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B2DCFE308C2B4369A5EF7C28BE94408B_13</vt:lpwstr>
  </property>
  <property fmtid="{D5CDD505-2E9C-101B-9397-08002B2CF9AE}" pid="3" name="KSOProductBuildVer">
    <vt:lpwstr>1033-12.2.0.17562</vt:lpwstr>
  </property>
</Properties>
</file>