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2" r:id="rId3"/>
    <p:sldId id="303" r:id="rId4"/>
    <p:sldId id="304" r:id="rId5"/>
    <p:sldId id="305" r:id="rId6"/>
    <p:sldId id="306" r:id="rId7"/>
    <p:sldId id="307" r:id="rId8"/>
    <p:sldId id="308" r:id="rId9"/>
    <p:sldId id="309" r:id="rId10"/>
    <p:sldId id="310" r:id="rId11"/>
    <p:sldId id="311" r:id="rId12"/>
    <p:sldId id="313"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0"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3" d="100"/>
          <a:sy n="63" d="100"/>
        </p:scale>
        <p:origin x="780" y="72"/>
      </p:cViewPr>
      <p:guideLst>
        <p:guide orient="horz" pos="2880"/>
        <p:guide pos="2160"/>
      </p:guideLst>
    </p:cSldViewPr>
  </p:slideViewPr>
  <p:notesTextViewPr>
    <p:cViewPr>
      <p:scale>
        <a:sx n="100" d="100"/>
        <a:sy n="100" d="100"/>
      </p:scale>
      <p:origin x="0" y="0"/>
    </p:cViewPr>
  </p:notesTextViewPr>
  <p:notesViewPr>
    <p:cSldViewPr>
      <p:cViewPr varScale="1">
        <p:scale>
          <a:sx n="68" d="100"/>
          <a:sy n="68" d="100"/>
        </p:scale>
        <p:origin x="1204" y="6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ommentAuthors" Target="commentAuthor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lang="en-US"/>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Slide Image Placeholder 1"/>
          <p:cNvSpPr>
            <a:spLocks noChangeAspect="1" noRot="1" noGrp="1"/>
          </p:cNvSpPr>
          <p:nvPr>
            <p:ph type="sldImg"/>
          </p:nvPr>
        </p:nvSpPr>
        <p:spPr/>
      </p:sp>
      <p:sp>
        <p:nvSpPr>
          <p:cNvPr id="1048672" name="Notes Placeholder 2"/>
          <p:cNvSpPr>
            <a:spLocks noGrp="1"/>
          </p:cNvSpPr>
          <p:nvPr>
            <p:ph type="body" idx="1"/>
          </p:nvPr>
        </p:nvSpPr>
        <p:spPr/>
        <p:txBody>
          <a:bodyPr/>
          <a:p>
            <a:endParaRPr dirty="0" lang="en-US"/>
          </a:p>
        </p:txBody>
      </p:sp>
      <p:sp>
        <p:nvSpPr>
          <p:cNvPr id="1048673"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a:t>
            </a:r>
            <a:r>
              <a:rPr dirty="0" sz="2400" lang="en-US" smtClean="0"/>
              <a:t>: </a:t>
            </a:r>
            <a:r>
              <a:rPr dirty="0" sz="2400" lang="en-US" err="1" smtClean="0"/>
              <a:t>Kowsalya.S</a:t>
            </a:r>
            <a:endParaRPr dirty="0" sz="2400" lang="en-US"/>
          </a:p>
          <a:p>
            <a:r>
              <a:rPr dirty="0" sz="2400" lang="en-US"/>
              <a:t>REGISTER NO</a:t>
            </a:r>
            <a:r>
              <a:rPr dirty="0" sz="2400" lang="en-US" smtClean="0"/>
              <a:t>: 312216972</a:t>
            </a:r>
            <a:r>
              <a:rPr altLang="en-IN" dirty="0" sz="2400" lang="en-US" smtClean="0"/>
              <a:t>(</a:t>
            </a:r>
            <a:r>
              <a:rPr altLang="en-IN" dirty="0" sz="2400" lang="en-US" smtClean="0"/>
              <a:t>D62553EEE658349BAB840E69C1048EC2</a:t>
            </a:r>
            <a:r>
              <a:rPr altLang="en-IN" dirty="0" sz="2400" lang="en-US" smtClean="0"/>
              <a:t>)</a:t>
            </a:r>
            <a:endParaRPr dirty="0" sz="2400" lang="en-US"/>
          </a:p>
          <a:p>
            <a:r>
              <a:rPr dirty="0" sz="2400" lang="en-US"/>
              <a:t>DEPARTMENT</a:t>
            </a:r>
            <a:r>
              <a:rPr dirty="0" sz="2400" lang="en-US" smtClean="0"/>
              <a:t>: B.COM (GENERAL)</a:t>
            </a:r>
            <a:endParaRPr dirty="0" sz="2400" lang="en-US"/>
          </a:p>
          <a:p>
            <a:r>
              <a:rPr dirty="0" sz="2400" lang="en-US" smtClean="0"/>
              <a:t>COLLEGE: Shri </a:t>
            </a:r>
            <a:r>
              <a:rPr dirty="0" sz="2400" lang="en-US" err="1" smtClean="0"/>
              <a:t>Krishnaswamy</a:t>
            </a:r>
            <a:r>
              <a:rPr dirty="0" sz="2400" lang="en-US" smtClean="0"/>
              <a:t> College For Women</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7" name="Picture 7"/>
          <p:cNvPicPr>
            <a:picLocks noChangeAspect="1"/>
          </p:cNvPicPr>
          <p:nvPr/>
        </p:nvPicPr>
        <p:blipFill>
          <a:blip xmlns:r="http://schemas.openxmlformats.org/officeDocument/2006/relationships" r:embed="rId2"/>
          <a:stretch>
            <a:fillRect/>
          </a:stretch>
        </p:blipFill>
        <p:spPr>
          <a:xfrm>
            <a:off x="1743075" y="1143634"/>
            <a:ext cx="7400925" cy="4495166"/>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Rectangle 2"/>
          <p:cNvSpPr/>
          <p:nvPr/>
        </p:nvSpPr>
        <p:spPr>
          <a:xfrm>
            <a:off x="1981200" y="1752600"/>
            <a:ext cx="6096000" cy="3477875"/>
          </a:xfrm>
          <a:prstGeom prst="rect"/>
        </p:spPr>
        <p:txBody>
          <a:bodyPr>
            <a:spAutoFit/>
          </a:bodyPr>
          <a:p>
            <a:r>
              <a:rPr dirty="0" sz="2000" lang="en-US"/>
              <a:t>Creating an effective employee performance evaluation system involves setting clear, measurable goals, providing regular feedback, and aligning performance metrics with organizational objectives. To conclude, a well-designed performance evaluation process not only helps in identifying strengths and areas for improvement but also fosters employee growth and development. By maintaining transparency and consistency, and by involving employees in the goal-setting process, organizations can enhance performance, boost morale, and drive overall success.</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smtClean="0">
                <a:solidFill>
                  <a:srgbClr val="0F0F0F"/>
                </a:solidFill>
                <a:latin typeface="Times New Roman" panose="02020603050405020304" pitchFamily="18" charset="0"/>
                <a:cs typeface="Times New Roman" panose="02020603050405020304" pitchFamily="18" charset="0"/>
              </a:rPr>
              <a:t>Creating an Employee Performance</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44574"/>
            <a:ext cx="686212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1066800" y="1980716"/>
            <a:ext cx="7086600" cy="2554545"/>
          </a:xfrm>
          <a:prstGeom prst="rect"/>
        </p:spPr>
        <p:txBody>
          <a:bodyPr wrap="square">
            <a:spAutoFit/>
          </a:bodyPr>
          <a:p>
            <a:r>
              <a:rPr dirty="0" sz="2000" lang="en-US"/>
              <a:t>Our organization faces challenges in effectively managing and improving employee performance. Currently, we lack a standardized, objective system to assess employee contributions, identify strengths and weaknesses, and align individual performance with organizational objectives. This leads to inconsistent evaluations, unclear performance expectations, and difficulties in providing constructive feedback and career development opportunities.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Rectangle 8"/>
          <p:cNvSpPr/>
          <p:nvPr/>
        </p:nvSpPr>
        <p:spPr>
          <a:xfrm>
            <a:off x="2424112" y="1811476"/>
            <a:ext cx="8001000" cy="3139441"/>
          </a:xfrm>
          <a:prstGeom prst="rect"/>
        </p:spPr>
        <p:txBody>
          <a:bodyPr wrap="square">
            <a:spAutoFit/>
          </a:bodyPr>
          <a:p>
            <a:endParaRPr dirty="0" sz="2000" lang="en-US" smtClean="0"/>
          </a:p>
          <a:p>
            <a:pPr indent="-342900" marL="342900">
              <a:buFont typeface="Wingdings" panose="05000000000000000000" pitchFamily="2" charset="2"/>
              <a:buChar char="ü"/>
            </a:pPr>
            <a:r>
              <a:rPr dirty="0" sz="2000" lang="en-US" smtClean="0"/>
              <a:t>Define </a:t>
            </a:r>
            <a:r>
              <a:rPr dirty="0" sz="2000" lang="en-US"/>
              <a:t>Objectives and </a:t>
            </a:r>
            <a:r>
              <a:rPr dirty="0" sz="2000" lang="en-US" smtClean="0"/>
              <a:t>Scope</a:t>
            </a:r>
          </a:p>
          <a:p>
            <a:pPr indent="-342900" marL="342900">
              <a:buFont typeface="Wingdings" panose="05000000000000000000" pitchFamily="2" charset="2"/>
              <a:buChar char="ü"/>
            </a:pPr>
            <a:r>
              <a:rPr dirty="0" sz="2000" lang="en-US" smtClean="0"/>
              <a:t>Develop </a:t>
            </a:r>
            <a:r>
              <a:rPr dirty="0" sz="2000" lang="en-US"/>
              <a:t>Evaluation </a:t>
            </a:r>
            <a:r>
              <a:rPr dirty="0" sz="2000" lang="en-US" smtClean="0"/>
              <a:t>Criteria</a:t>
            </a:r>
          </a:p>
          <a:p>
            <a:pPr indent="-342900" marL="342900">
              <a:buFont typeface="Wingdings" panose="05000000000000000000" pitchFamily="2" charset="2"/>
              <a:buChar char="ü"/>
            </a:pPr>
            <a:r>
              <a:rPr dirty="0" sz="2000" lang="en-US" smtClean="0"/>
              <a:t>Design </a:t>
            </a:r>
            <a:r>
              <a:rPr dirty="0" sz="2000" lang="en-US"/>
              <a:t>Evaluation </a:t>
            </a:r>
            <a:r>
              <a:rPr dirty="0" sz="2000" lang="en-US" smtClean="0"/>
              <a:t>Tools</a:t>
            </a:r>
          </a:p>
          <a:p>
            <a:pPr indent="-342900" marL="342900">
              <a:buFont typeface="Wingdings" panose="05000000000000000000" pitchFamily="2" charset="2"/>
              <a:buChar char="ü"/>
            </a:pPr>
            <a:r>
              <a:rPr dirty="0" sz="2000" lang="en-US" smtClean="0"/>
              <a:t>Implement Training</a:t>
            </a:r>
          </a:p>
          <a:p>
            <a:pPr indent="-342900" marL="342900">
              <a:buFont typeface="Wingdings" panose="05000000000000000000" pitchFamily="2" charset="2"/>
              <a:buChar char="ü"/>
            </a:pPr>
            <a:r>
              <a:rPr dirty="0" sz="2000" lang="en-US" smtClean="0"/>
              <a:t>Conduct Evaluations</a:t>
            </a:r>
          </a:p>
          <a:p>
            <a:pPr indent="-342900" marL="342900">
              <a:buFont typeface="Wingdings" panose="05000000000000000000" pitchFamily="2" charset="2"/>
              <a:buChar char="ü"/>
            </a:pPr>
            <a:r>
              <a:rPr dirty="0" sz="2000" lang="en-US" smtClean="0"/>
              <a:t>Analyze Results</a:t>
            </a:r>
          </a:p>
          <a:p>
            <a:pPr indent="-342900" marL="342900">
              <a:buFont typeface="Wingdings" panose="05000000000000000000" pitchFamily="2" charset="2"/>
              <a:buChar char="ü"/>
            </a:pPr>
            <a:r>
              <a:rPr dirty="0" sz="2000" lang="en-US" smtClean="0"/>
              <a:t>Provide </a:t>
            </a:r>
            <a:r>
              <a:rPr dirty="0" sz="2000" lang="en-US"/>
              <a:t>Feedback and Development </a:t>
            </a:r>
            <a:r>
              <a:rPr dirty="0" sz="2000" lang="en-US" smtClean="0"/>
              <a:t>Plans</a:t>
            </a:r>
          </a:p>
          <a:p>
            <a:pPr indent="-342900" marL="342900">
              <a:buFont typeface="Wingdings" panose="05000000000000000000" pitchFamily="2" charset="2"/>
              <a:buChar char="ü"/>
            </a:pPr>
            <a:r>
              <a:rPr dirty="0" sz="2000" lang="en-US" smtClean="0"/>
              <a:t>Monitor </a:t>
            </a:r>
            <a:r>
              <a:rPr dirty="0" sz="2000" lang="en-US"/>
              <a:t>and </a:t>
            </a:r>
            <a:r>
              <a:rPr dirty="0" sz="2000" lang="en-US" smtClean="0"/>
              <a:t>Refine</a:t>
            </a:r>
          </a:p>
          <a:p>
            <a:pPr indent="-342900" marL="342900">
              <a:buFont typeface="Wingdings" panose="05000000000000000000" pitchFamily="2" charset="2"/>
              <a:buChar char="ü"/>
            </a:pPr>
            <a:r>
              <a:rPr dirty="0" sz="2000" lang="en-US" smtClean="0"/>
              <a:t>Ensure </a:t>
            </a:r>
            <a:r>
              <a:rPr dirty="0" sz="2000" lang="en-US"/>
              <a:t>Compliance and Fairness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447800" y="2133600"/>
            <a:ext cx="7696200" cy="2580641"/>
          </a:xfrm>
          <a:prstGeom prst="rect"/>
        </p:spPr>
        <p:txBody>
          <a:bodyPr wrap="square">
            <a:spAutoFit/>
          </a:bodyPr>
          <a:p>
            <a:pPr indent="-342900" marL="342900">
              <a:buFont typeface="Wingdings" panose="05000000000000000000" pitchFamily="2" charset="2"/>
              <a:buChar char="Ø"/>
            </a:pPr>
            <a:r>
              <a:rPr dirty="0" sz="2400" lang="en-US" smtClean="0"/>
              <a:t>Employees</a:t>
            </a:r>
          </a:p>
          <a:p>
            <a:pPr indent="-342900" marL="342900">
              <a:buFont typeface="Wingdings" panose="05000000000000000000" pitchFamily="2" charset="2"/>
              <a:buChar char="Ø"/>
            </a:pPr>
            <a:endParaRPr dirty="0" sz="2400" lang="en-US" smtClean="0"/>
          </a:p>
          <a:p>
            <a:pPr indent="-342900" marL="342900">
              <a:buFont typeface="Wingdings" panose="05000000000000000000" pitchFamily="2" charset="2"/>
              <a:buChar char="Ø"/>
            </a:pPr>
            <a:r>
              <a:rPr dirty="0" sz="2400" lang="en-US" smtClean="0"/>
              <a:t>Managers/Supervisors</a:t>
            </a:r>
          </a:p>
          <a:p>
            <a:pPr indent="-342900" marL="342900">
              <a:buFont typeface="Wingdings" panose="05000000000000000000" pitchFamily="2" charset="2"/>
              <a:buChar char="Ø"/>
            </a:pPr>
            <a:endParaRPr dirty="0" sz="2400" lang="en-US" smtClean="0"/>
          </a:p>
          <a:p>
            <a:pPr indent="-342900" marL="342900">
              <a:buFont typeface="Wingdings" panose="05000000000000000000" pitchFamily="2" charset="2"/>
              <a:buChar char="Ø"/>
            </a:pPr>
            <a:r>
              <a:rPr dirty="0" sz="2400" lang="en-US" smtClean="0"/>
              <a:t>Human </a:t>
            </a:r>
            <a:r>
              <a:rPr dirty="0" sz="2400" lang="en-US"/>
              <a:t>Resources (HR) </a:t>
            </a:r>
            <a:r>
              <a:rPr dirty="0" sz="2400" lang="en-US" smtClean="0"/>
              <a:t>Professionals</a:t>
            </a:r>
          </a:p>
          <a:p>
            <a:pPr indent="-342900" marL="342900">
              <a:buFont typeface="Wingdings" panose="05000000000000000000" pitchFamily="2" charset="2"/>
              <a:buChar char="Ø"/>
            </a:pPr>
            <a:endParaRPr dirty="0" sz="2400" lang="en-US" smtClean="0"/>
          </a:p>
          <a:p>
            <a:pPr indent="-342900" marL="342900">
              <a:buFont typeface="Wingdings" panose="05000000000000000000" pitchFamily="2" charset="2"/>
              <a:buChar char="Ø"/>
            </a:pPr>
            <a:r>
              <a:rPr dirty="0" sz="2400" lang="en-US" smtClean="0"/>
              <a:t>Senior </a:t>
            </a:r>
            <a:r>
              <a:rPr dirty="0" sz="2400" lang="en-US"/>
              <a:t>Leadership</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22600" y="2337711"/>
            <a:ext cx="6096000" cy="2308324"/>
          </a:xfrm>
          <a:prstGeom prst="rect"/>
        </p:spPr>
        <p:txBody>
          <a:bodyPr>
            <a:spAutoFit/>
          </a:bodyPr>
          <a:p>
            <a:r>
              <a:rPr dirty="0" sz="2400" lang="en-US" smtClean="0"/>
              <a:t>Solution</a:t>
            </a:r>
          </a:p>
          <a:p>
            <a:pPr indent="-285750" marL="285750">
              <a:buFont typeface="Wingdings" panose="05000000000000000000" pitchFamily="2" charset="2"/>
              <a:buChar char="q"/>
            </a:pPr>
            <a:r>
              <a:rPr dirty="0" sz="2000" lang="en-US" smtClean="0"/>
              <a:t>Performance Metrics</a:t>
            </a:r>
          </a:p>
          <a:p>
            <a:pPr indent="-285750" marL="285750">
              <a:buFont typeface="Wingdings" panose="05000000000000000000" pitchFamily="2" charset="2"/>
              <a:buChar char="q"/>
            </a:pPr>
            <a:r>
              <a:rPr dirty="0" sz="2000" lang="en-US" smtClean="0"/>
              <a:t>Evaluation Tools</a:t>
            </a:r>
          </a:p>
          <a:p>
            <a:pPr indent="-285750" marL="285750">
              <a:buFont typeface="Wingdings" panose="05000000000000000000" pitchFamily="2" charset="2"/>
              <a:buChar char="q"/>
            </a:pPr>
            <a:r>
              <a:rPr dirty="0" sz="2000" lang="en-US" smtClean="0"/>
              <a:t>Feedback Mechanism</a:t>
            </a:r>
          </a:p>
          <a:p>
            <a:pPr indent="-285750" marL="285750">
              <a:buFont typeface="Wingdings" panose="05000000000000000000" pitchFamily="2" charset="2"/>
              <a:buChar char="q"/>
            </a:pPr>
            <a:r>
              <a:rPr dirty="0" sz="2000" lang="en-US" smtClean="0"/>
              <a:t>Documentation</a:t>
            </a:r>
          </a:p>
          <a:p>
            <a:pPr indent="-285750" marL="285750">
              <a:buFont typeface="Wingdings" panose="05000000000000000000" pitchFamily="2" charset="2"/>
              <a:buChar char="q"/>
            </a:pPr>
            <a:r>
              <a:rPr dirty="0" sz="2000" lang="en-US" smtClean="0"/>
              <a:t>Training</a:t>
            </a:r>
          </a:p>
          <a:p>
            <a:pPr indent="-285750" marL="285750">
              <a:buFont typeface="Wingdings" panose="05000000000000000000" pitchFamily="2" charset="2"/>
              <a:buChar char="q"/>
            </a:pPr>
            <a:r>
              <a:rPr dirty="0" sz="2000" lang="en-US" smtClean="0"/>
              <a:t>Integration</a:t>
            </a:r>
            <a:endParaRPr dirty="0" sz="2000" lang="en-US"/>
          </a:p>
        </p:txBody>
      </p:sp>
      <p:sp>
        <p:nvSpPr>
          <p:cNvPr id="1048667" name="Rectangle 9"/>
          <p:cNvSpPr/>
          <p:nvPr/>
        </p:nvSpPr>
        <p:spPr>
          <a:xfrm>
            <a:off x="6106160" y="2337711"/>
            <a:ext cx="6096000" cy="2308324"/>
          </a:xfrm>
          <a:prstGeom prst="rect"/>
        </p:spPr>
        <p:txBody>
          <a:bodyPr>
            <a:spAutoFit/>
          </a:bodyPr>
          <a:p>
            <a:r>
              <a:rPr dirty="0" sz="2400" lang="en-US"/>
              <a:t>Value </a:t>
            </a:r>
            <a:r>
              <a:rPr dirty="0" sz="2400" lang="en-US" smtClean="0"/>
              <a:t>Proposition:</a:t>
            </a:r>
          </a:p>
          <a:p>
            <a:pPr indent="-285750" marL="285750">
              <a:buFont typeface="Wingdings" panose="05000000000000000000" pitchFamily="2" charset="2"/>
              <a:buChar char="§"/>
            </a:pPr>
            <a:r>
              <a:rPr dirty="0" sz="2000" lang="en-US" smtClean="0"/>
              <a:t>Improved Performance</a:t>
            </a:r>
          </a:p>
          <a:p>
            <a:pPr indent="-285750" marL="285750">
              <a:buFont typeface="Wingdings" panose="05000000000000000000" pitchFamily="2" charset="2"/>
              <a:buChar char="§"/>
            </a:pPr>
            <a:r>
              <a:rPr dirty="0" sz="2000" lang="en-US" smtClean="0"/>
              <a:t>Objective Assessments</a:t>
            </a:r>
          </a:p>
          <a:p>
            <a:pPr indent="-285750" marL="285750">
              <a:buFont typeface="Wingdings" panose="05000000000000000000" pitchFamily="2" charset="2"/>
              <a:buChar char="§"/>
            </a:pPr>
            <a:r>
              <a:rPr dirty="0" sz="2000" lang="en-US" smtClean="0"/>
              <a:t>Career Development</a:t>
            </a:r>
          </a:p>
          <a:p>
            <a:pPr indent="-285750" marL="285750">
              <a:buFont typeface="Wingdings" panose="05000000000000000000" pitchFamily="2" charset="2"/>
              <a:buChar char="§"/>
            </a:pPr>
            <a:r>
              <a:rPr dirty="0" sz="2000" lang="en-US" smtClean="0"/>
              <a:t>Informed Decision-Making</a:t>
            </a:r>
          </a:p>
          <a:p>
            <a:pPr indent="-285750" marL="285750">
              <a:buFont typeface="Wingdings" panose="05000000000000000000" pitchFamily="2" charset="2"/>
              <a:buChar char="§"/>
            </a:pPr>
            <a:r>
              <a:rPr dirty="0" sz="2000" lang="en-US" smtClean="0"/>
              <a:t>Enhanced Communication</a:t>
            </a:r>
          </a:p>
          <a:p>
            <a:pPr indent="-285750" marL="285750">
              <a:buFont typeface="Wingdings" panose="05000000000000000000" pitchFamily="2" charset="2"/>
              <a:buChar char="§"/>
            </a:pPr>
            <a:r>
              <a:rPr dirty="0" sz="2000" lang="en-US" smtClean="0"/>
              <a:t>Increased </a:t>
            </a:r>
            <a:r>
              <a:rPr dirty="0" sz="2000" lang="en-US"/>
              <a:t>Employee Engagement</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524000" y="1351857"/>
            <a:ext cx="6096000" cy="1323439"/>
          </a:xfrm>
          <a:prstGeom prst="rect"/>
        </p:spPr>
        <p:txBody>
          <a:bodyPr>
            <a:spAutoFit/>
          </a:bodyPr>
          <a:p>
            <a:r>
              <a:rPr dirty="0" sz="2000" lang="en-US"/>
              <a:t>Creating an employee performance dataset </a:t>
            </a:r>
            <a:r>
              <a:rPr dirty="0" sz="2000" lang="en-US" smtClean="0"/>
              <a:t>typically involves </a:t>
            </a:r>
            <a:r>
              <a:rPr dirty="0" sz="2000" lang="en-US"/>
              <a:t>collecting and organizing data related to various aspects of employee </a:t>
            </a:r>
            <a:r>
              <a:rPr dirty="0" sz="2000" lang="en-US" smtClean="0"/>
              <a:t>performance. Here’s general components  including in a dataset.</a:t>
            </a:r>
            <a:endParaRPr dirty="0" sz="2000" lang="en-US"/>
          </a:p>
        </p:txBody>
      </p:sp>
      <p:sp>
        <p:nvSpPr>
          <p:cNvPr id="1048670" name="Rectangle 3"/>
          <p:cNvSpPr/>
          <p:nvPr/>
        </p:nvSpPr>
        <p:spPr>
          <a:xfrm>
            <a:off x="2971800" y="2675296"/>
            <a:ext cx="6096000" cy="3785652"/>
          </a:xfrm>
          <a:prstGeom prst="rect"/>
        </p:spPr>
        <p:txBody>
          <a:bodyPr>
            <a:spAutoFit/>
          </a:bodyPr>
          <a:p>
            <a:pPr indent="-285750" marL="285750">
              <a:buFont typeface="Wingdings" panose="05000000000000000000" pitchFamily="2" charset="2"/>
              <a:buChar char="Ø"/>
            </a:pPr>
            <a:r>
              <a:rPr dirty="0" sz="2000" lang="en-US"/>
              <a:t>Employee </a:t>
            </a:r>
            <a:r>
              <a:rPr dirty="0" sz="2000" lang="en-US" smtClean="0"/>
              <a:t>ID                          </a:t>
            </a:r>
          </a:p>
          <a:p>
            <a:pPr indent="-285750" marL="285750">
              <a:buFont typeface="Wingdings" panose="05000000000000000000" pitchFamily="2" charset="2"/>
              <a:buChar char="Ø"/>
            </a:pPr>
            <a:r>
              <a:rPr dirty="0" sz="2000" lang="en-US" smtClean="0"/>
              <a:t>Name</a:t>
            </a:r>
          </a:p>
          <a:p>
            <a:pPr indent="-285750" marL="285750">
              <a:buFont typeface="Wingdings" panose="05000000000000000000" pitchFamily="2" charset="2"/>
              <a:buChar char="Ø"/>
            </a:pPr>
            <a:r>
              <a:rPr dirty="0" sz="2000" lang="en-US" smtClean="0"/>
              <a:t>Department</a:t>
            </a:r>
          </a:p>
          <a:p>
            <a:pPr indent="-285750" marL="285750">
              <a:buFont typeface="Wingdings" panose="05000000000000000000" pitchFamily="2" charset="2"/>
              <a:buChar char="Ø"/>
            </a:pPr>
            <a:r>
              <a:rPr dirty="0" sz="2000" lang="en-US" smtClean="0"/>
              <a:t>Position                                   </a:t>
            </a:r>
          </a:p>
          <a:p>
            <a:pPr indent="-285750" marL="285750">
              <a:buFont typeface="Wingdings" panose="05000000000000000000" pitchFamily="2" charset="2"/>
              <a:buChar char="Ø"/>
            </a:pPr>
            <a:r>
              <a:rPr dirty="0" sz="2000" lang="en-US" smtClean="0"/>
              <a:t>Date </a:t>
            </a:r>
            <a:r>
              <a:rPr dirty="0" sz="2000" lang="en-US"/>
              <a:t>of </a:t>
            </a:r>
            <a:r>
              <a:rPr dirty="0" sz="2000" lang="en-US" smtClean="0"/>
              <a:t>Joining</a:t>
            </a:r>
          </a:p>
          <a:p>
            <a:pPr indent="-285750" marL="285750">
              <a:buFont typeface="Wingdings" panose="05000000000000000000" pitchFamily="2" charset="2"/>
              <a:buChar char="Ø"/>
            </a:pPr>
            <a:r>
              <a:rPr dirty="0" sz="2000" lang="en-US" smtClean="0"/>
              <a:t>Performance Metrics</a:t>
            </a:r>
          </a:p>
          <a:p>
            <a:pPr indent="-285750" marL="285750">
              <a:buFont typeface="Wingdings" panose="05000000000000000000" pitchFamily="2" charset="2"/>
              <a:buChar char="Ø"/>
            </a:pPr>
            <a:r>
              <a:rPr dirty="0" sz="2000" lang="en-US" smtClean="0"/>
              <a:t>Reviews</a:t>
            </a:r>
          </a:p>
          <a:p>
            <a:pPr indent="-285750" marL="285750">
              <a:buFont typeface="Wingdings" panose="05000000000000000000" pitchFamily="2" charset="2"/>
              <a:buChar char="Ø"/>
            </a:pPr>
            <a:r>
              <a:rPr dirty="0" sz="2000" lang="en-US" smtClean="0"/>
              <a:t>Training and Development</a:t>
            </a:r>
          </a:p>
          <a:p>
            <a:pPr indent="-285750" marL="285750">
              <a:buFont typeface="Wingdings" panose="05000000000000000000" pitchFamily="2" charset="2"/>
              <a:buChar char="Ø"/>
            </a:pPr>
            <a:r>
              <a:rPr dirty="0" sz="2000" lang="en-US" smtClean="0"/>
              <a:t>Attendance Records</a:t>
            </a:r>
          </a:p>
          <a:p>
            <a:pPr indent="-285750" marL="285750">
              <a:buFont typeface="Wingdings" panose="05000000000000000000" pitchFamily="2" charset="2"/>
              <a:buChar char="Ø"/>
            </a:pPr>
            <a:r>
              <a:rPr dirty="0" sz="2000" lang="en-US" smtClean="0"/>
              <a:t>Goals </a:t>
            </a:r>
            <a:r>
              <a:rPr dirty="0" sz="2000" lang="en-US"/>
              <a:t>and </a:t>
            </a:r>
            <a:r>
              <a:rPr dirty="0" sz="2000" lang="en-US" smtClean="0"/>
              <a:t>Achievements</a:t>
            </a:r>
          </a:p>
          <a:p>
            <a:pPr indent="-285750" marL="285750">
              <a:buFont typeface="Wingdings" panose="05000000000000000000" pitchFamily="2" charset="2"/>
              <a:buChar char="Ø"/>
            </a:pPr>
            <a:r>
              <a:rPr dirty="0" sz="2000" lang="en-US" smtClean="0"/>
              <a:t>Promotions </a:t>
            </a:r>
            <a:r>
              <a:rPr dirty="0" sz="2000" lang="en-US"/>
              <a:t>and </a:t>
            </a:r>
            <a:r>
              <a:rPr dirty="0" sz="2000" lang="en-US" smtClean="0"/>
              <a:t>Raises</a:t>
            </a:r>
          </a:p>
          <a:p>
            <a:pPr indent="-285750" marL="285750">
              <a:buFont typeface="Wingdings" panose="05000000000000000000" pitchFamily="2" charset="2"/>
              <a:buChar char="Ø"/>
            </a:pPr>
            <a:r>
              <a:rPr dirty="0" sz="2000" lang="en-US" smtClean="0"/>
              <a:t>Self-Assessment</a:t>
            </a:r>
            <a:endParaRPr dirty="0" sz="200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Rectangle 1"/>
          <p:cNvSpPr/>
          <p:nvPr/>
        </p:nvSpPr>
        <p:spPr>
          <a:xfrm>
            <a:off x="2057400" y="1800760"/>
            <a:ext cx="6096000" cy="3785652"/>
          </a:xfrm>
          <a:prstGeom prst="rect"/>
        </p:spPr>
        <p:txBody>
          <a:bodyPr>
            <a:spAutoFit/>
          </a:bodyPr>
          <a:p>
            <a:pPr indent="-285750" marL="285750">
              <a:buFont typeface="Wingdings" panose="05000000000000000000" pitchFamily="2" charset="2"/>
              <a:buChar char="ü"/>
            </a:pPr>
            <a:r>
              <a:rPr dirty="0" sz="2400" lang="en-US"/>
              <a:t>Define </a:t>
            </a:r>
            <a:r>
              <a:rPr dirty="0" sz="2400" lang="en-US" smtClean="0"/>
              <a:t>Objectives</a:t>
            </a:r>
          </a:p>
          <a:p>
            <a:pPr indent="-285750" marL="285750">
              <a:buFont typeface="Wingdings" panose="05000000000000000000" pitchFamily="2" charset="2"/>
              <a:buChar char="ü"/>
            </a:pPr>
            <a:r>
              <a:rPr dirty="0" sz="2400" lang="en-US" smtClean="0"/>
              <a:t>Identify </a:t>
            </a:r>
            <a:r>
              <a:rPr dirty="0" sz="2400" lang="en-US"/>
              <a:t>Key Performance Indicators (KPIs</a:t>
            </a:r>
            <a:r>
              <a:rPr dirty="0" sz="2400" lang="en-US" smtClean="0"/>
              <a:t>)</a:t>
            </a:r>
          </a:p>
          <a:p>
            <a:pPr indent="-285750" marL="285750">
              <a:buFont typeface="Wingdings" panose="05000000000000000000" pitchFamily="2" charset="2"/>
              <a:buChar char="ü"/>
            </a:pPr>
            <a:r>
              <a:rPr dirty="0" sz="2400" lang="en-US" smtClean="0"/>
              <a:t>Establish </a:t>
            </a:r>
            <a:r>
              <a:rPr dirty="0" sz="2400" lang="en-US"/>
              <a:t>Evaluation </a:t>
            </a:r>
            <a:r>
              <a:rPr dirty="0" sz="2400" lang="en-US" smtClean="0"/>
              <a:t>Criteria</a:t>
            </a:r>
          </a:p>
          <a:p>
            <a:pPr indent="-285750" marL="285750">
              <a:buFont typeface="Wingdings" panose="05000000000000000000" pitchFamily="2" charset="2"/>
              <a:buChar char="ü"/>
            </a:pPr>
            <a:r>
              <a:rPr dirty="0" sz="2400" lang="en-US" smtClean="0"/>
              <a:t>Gather Data</a:t>
            </a:r>
          </a:p>
          <a:p>
            <a:pPr indent="-285750" marL="285750">
              <a:buFont typeface="Wingdings" panose="05000000000000000000" pitchFamily="2" charset="2"/>
              <a:buChar char="ü"/>
            </a:pPr>
            <a:r>
              <a:rPr dirty="0" sz="2400" lang="en-US" smtClean="0"/>
              <a:t>Choose </a:t>
            </a:r>
            <a:r>
              <a:rPr dirty="0" sz="2400" lang="en-US"/>
              <a:t>Evaluation </a:t>
            </a:r>
            <a:r>
              <a:rPr dirty="0" sz="2400" lang="en-US" smtClean="0"/>
              <a:t>Methods</a:t>
            </a:r>
          </a:p>
          <a:p>
            <a:pPr indent="-285750" marL="285750">
              <a:buFont typeface="Wingdings" panose="05000000000000000000" pitchFamily="2" charset="2"/>
              <a:buChar char="ü"/>
            </a:pPr>
            <a:r>
              <a:rPr dirty="0" sz="2400" lang="en-US" smtClean="0"/>
              <a:t>Develop </a:t>
            </a:r>
            <a:r>
              <a:rPr dirty="0" sz="2400" lang="en-US"/>
              <a:t>a Scoring </a:t>
            </a:r>
            <a:r>
              <a:rPr dirty="0" sz="2400" lang="en-US" smtClean="0"/>
              <a:t>System</a:t>
            </a:r>
          </a:p>
          <a:p>
            <a:pPr indent="-285750" marL="285750">
              <a:buFont typeface="Wingdings" panose="05000000000000000000" pitchFamily="2" charset="2"/>
              <a:buChar char="ü"/>
            </a:pPr>
            <a:r>
              <a:rPr dirty="0" sz="2400" lang="en-US" smtClean="0"/>
              <a:t>Implement </a:t>
            </a:r>
            <a:r>
              <a:rPr dirty="0" sz="2400" lang="en-US"/>
              <a:t>and </a:t>
            </a:r>
            <a:r>
              <a:rPr dirty="0" sz="2400" lang="en-US" smtClean="0"/>
              <a:t>Train</a:t>
            </a:r>
          </a:p>
          <a:p>
            <a:pPr indent="-285750" marL="285750">
              <a:buFont typeface="Wingdings" panose="05000000000000000000" pitchFamily="2" charset="2"/>
              <a:buChar char="ü"/>
            </a:pPr>
            <a:r>
              <a:rPr dirty="0" sz="2400" lang="en-US" smtClean="0"/>
              <a:t>Monitor </a:t>
            </a:r>
            <a:r>
              <a:rPr dirty="0" sz="2400" lang="en-US"/>
              <a:t>and </a:t>
            </a:r>
            <a:r>
              <a:rPr dirty="0" sz="2400" lang="en-US" smtClean="0"/>
              <a:t>Review</a:t>
            </a:r>
          </a:p>
          <a:p>
            <a:pPr indent="-285750" marL="285750">
              <a:buFont typeface="Wingdings" panose="05000000000000000000" pitchFamily="2" charset="2"/>
              <a:buChar char="ü"/>
            </a:pPr>
            <a:r>
              <a:rPr dirty="0" sz="2400" lang="en-US" smtClean="0"/>
              <a:t>Provide </a:t>
            </a:r>
            <a:r>
              <a:rPr dirty="0" sz="2400" lang="en-US"/>
              <a:t>Feedback and </a:t>
            </a:r>
            <a:r>
              <a:rPr dirty="0" sz="2400" lang="en-US" smtClean="0"/>
              <a:t>Support</a:t>
            </a:r>
          </a:p>
          <a:p>
            <a:pPr indent="-285750" marL="285750">
              <a:buFont typeface="Wingdings" panose="05000000000000000000" pitchFamily="2" charset="2"/>
              <a:buChar char="ü"/>
            </a:pPr>
            <a:r>
              <a:rPr dirty="0" sz="2400" lang="en-US" smtClean="0"/>
              <a:t>Evaluate </a:t>
            </a:r>
            <a:r>
              <a:rPr dirty="0" sz="2400" lang="en-US"/>
              <a:t>and Refine</a:t>
            </a: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2024-09-09T07:50:46Z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73355b77d6514a049784b8a1e411efef</vt:lpwstr>
  </property>
</Properties>
</file>