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380" y="397213"/>
            <a:ext cx="1966913" cy="1209675"/>
            <a:chOff x="519112" y="457200"/>
            <a:chExt cx="1966913" cy="1209675"/>
          </a:xfrm>
        </p:grpSpPr>
        <p:sp>
          <p:nvSpPr>
            <p:cNvPr id="3" name="object 3"/>
            <p:cNvSpPr/>
            <p:nvPr/>
          </p:nvSpPr>
          <p:spPr>
            <a:xfrm>
              <a:off x="519112" y="4572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400" y="3535035"/>
            <a:ext cx="14417508" cy="1309333"/>
          </a:xfrm>
          <a:prstGeom prst="rect">
            <a:avLst/>
          </a:prstGeom>
        </p:spPr>
        <p:txBody>
          <a:bodyPr vert="horz" wrap="square" lIns="0" tIns="16510" rIns="0" bIns="0" rtlCol="0">
            <a:spAutoFit/>
          </a:bodyPr>
          <a:lstStyle/>
          <a:p>
            <a:pPr marL="3213735">
              <a:lnSpc>
                <a:spcPct val="100000"/>
              </a:lnSpc>
              <a:spcBef>
                <a:spcPts val="130"/>
              </a:spcBef>
            </a:pPr>
            <a:r>
              <a:rPr lang="en-IN" sz="2800" spc="15" dirty="0" smtClean="0"/>
              <a:t>STUDENT NAME </a:t>
            </a:r>
            <a:r>
              <a:rPr lang="en-IN" sz="2800" spc="15" dirty="0"/>
              <a:t>– </a:t>
            </a:r>
            <a:r>
              <a:rPr lang="en-IN" sz="2800" spc="15" dirty="0" err="1" smtClean="0"/>
              <a:t>Kowsalya</a:t>
            </a:r>
            <a:r>
              <a:rPr lang="en-IN" sz="2800" spc="15" dirty="0" smtClean="0"/>
              <a:t> S</a:t>
            </a:r>
            <a:r>
              <a:rPr lang="en-IN" sz="2800" spc="15" dirty="0"/>
              <a:t/>
            </a:r>
            <a:br>
              <a:rPr lang="en-IN" sz="2800" spc="15" dirty="0"/>
            </a:br>
            <a:r>
              <a:rPr lang="en-IN" sz="2800" spc="15" dirty="0" smtClean="0"/>
              <a:t>REGISTER NO – 711721243049</a:t>
            </a:r>
            <a:r>
              <a:rPr lang="en-IN" sz="2800" spc="15" dirty="0"/>
              <a:t/>
            </a:r>
            <a:br>
              <a:rPr lang="en-IN" sz="2800" spc="15" dirty="0"/>
            </a:br>
            <a:r>
              <a:rPr lang="en-IN" sz="2800" spc="15" dirty="0" smtClean="0"/>
              <a:t>DEPARTMENT </a:t>
            </a:r>
            <a:r>
              <a:rPr lang="en-IN" sz="2800" spc="15" dirty="0"/>
              <a:t>– </a:t>
            </a:r>
            <a:r>
              <a:rPr lang="en-IN" sz="2800" spc="15" dirty="0" err="1"/>
              <a:t>B.Tech</a:t>
            </a:r>
            <a:r>
              <a:rPr lang="en-IN" sz="2800" spc="15" dirty="0"/>
              <a:t> Artificial Intelligence and Data Science </a:t>
            </a:r>
            <a:endParaRPr sz="28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p:cNvSpPr txBox="1"/>
          <p:nvPr/>
        </p:nvSpPr>
        <p:spPr>
          <a:xfrm>
            <a:off x="1219200" y="1752600"/>
            <a:ext cx="9296400" cy="3447098"/>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Semantic Segmentation</a:t>
            </a:r>
            <a:r>
              <a:rPr lang="en-US" sz="2000" dirty="0"/>
              <a:t>: Integrate semantic segmentation functionality to provide pixel-level understanding of objects and their boundaries within the scene. This can offer more detailed insights and facilitate advanced applications such as scene understanding and image manipulation.</a:t>
            </a:r>
          </a:p>
          <a:p>
            <a:pPr marL="285750" indent="-285750" algn="just">
              <a:buFont typeface="Arial" panose="020B0604020202020204" pitchFamily="34" charset="0"/>
              <a:buChar char="•"/>
            </a:pPr>
            <a:r>
              <a:rPr lang="en-US" sz="2000" b="1" dirty="0"/>
              <a:t>Model Compression</a:t>
            </a:r>
            <a:r>
              <a:rPr lang="en-US" sz="2000" dirty="0"/>
              <a:t>: Implement techniques for model compression and optimization to reduce the computational resources required for inference, enabling deployment on edge devices with limited hardware capabilities.</a:t>
            </a:r>
          </a:p>
          <a:p>
            <a:pPr marL="285750" indent="-285750" algn="just">
              <a:buFont typeface="Arial" panose="020B0604020202020204" pitchFamily="34" charset="0"/>
              <a:buChar char="•"/>
            </a:pPr>
            <a:r>
              <a:rPr lang="en-US" sz="2000" b="1" dirty="0"/>
              <a:t>Model Interpretability</a:t>
            </a:r>
            <a:r>
              <a:rPr lang="en-US" sz="2000" dirty="0"/>
              <a:t>: Incorporate techniques for model interpretability and visualization, allowing users to understand how the model makes predictions and providing insights into its decision-making process.</a:t>
            </a:r>
          </a:p>
          <a:p>
            <a:endParaRPr lang="en-US" dirty="0"/>
          </a:p>
        </p:txBody>
      </p:sp>
    </p:spTree>
    <p:extLst>
      <p:ext uri="{BB962C8B-B14F-4D97-AF65-F5344CB8AC3E}">
        <p14:creationId xmlns:p14="http://schemas.microsoft.com/office/powerpoint/2010/main" val="3559585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11" y="1269535"/>
            <a:ext cx="8878069" cy="509060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IN" dirty="0"/>
          </a:p>
        </p:txBody>
      </p:sp>
      <p:sp>
        <p:nvSpPr>
          <p:cNvPr id="3" name="Text Placeholder 2"/>
          <p:cNvSpPr>
            <a:spLocks noGrp="1"/>
          </p:cNvSpPr>
          <p:nvPr>
            <p:ph type="body" idx="1"/>
          </p:nvPr>
        </p:nvSpPr>
        <p:spPr>
          <a:xfrm>
            <a:off x="952498" y="2133600"/>
            <a:ext cx="10287001" cy="2743200"/>
          </a:xfrm>
        </p:spPr>
        <p:txBody>
          <a:bodyPr/>
          <a:lstStyle/>
          <a:p>
            <a:pPr algn="just"/>
            <a:r>
              <a:rPr lang="en-US" sz="2000" dirty="0"/>
              <a:t>In conclusion, the object detection project has successfully achieved its goal of developing a robust, efficient, and adaptable system for real-time object detection. Through meticulous implementation and optimization, the system demonstrates high accuracy in identifying and localizing diverse objects across various environmental conditions, catering to a wide range of application scenarios. By prioritizing compatibility with resource-constrained devices and ensuring seamless integration into existing workflows, the project delivers a solution that is not only technically advanced but also practical and accessible for developers and end-users alike. As the project concludes, it stands ready to empower innovations across industries, from autonomous vehicles and surveillance systems to retail analytics and augmented reality applications, ushering in a new era of intelligent visual understanding.</a:t>
            </a:r>
            <a:endParaRPr lang="en-IN" sz="2000" dirty="0"/>
          </a:p>
        </p:txBody>
      </p:sp>
    </p:spTree>
    <p:extLst>
      <p:ext uri="{BB962C8B-B14F-4D97-AF65-F5344CB8AC3E}">
        <p14:creationId xmlns:p14="http://schemas.microsoft.com/office/powerpoint/2010/main" val="339176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365958"/>
            <a:ext cx="11649076" cy="328679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IN" sz="4250" spc="25" dirty="0" smtClean="0"/>
              <a:t> </a:t>
            </a:r>
            <a:br>
              <a:rPr lang="en-IN" sz="4250" spc="25" dirty="0" smtClean="0"/>
            </a:br>
            <a:r>
              <a:rPr lang="en-IN" sz="4250" spc="25" dirty="0"/>
              <a:t/>
            </a:r>
            <a:br>
              <a:rPr lang="en-IN" sz="4250" spc="25" dirty="0"/>
            </a:br>
            <a:r>
              <a:rPr lang="en-IN" sz="4250" spc="25" dirty="0" smtClean="0"/>
              <a:t/>
            </a:r>
            <a:br>
              <a:rPr lang="en-IN" sz="4250" spc="25" dirty="0" smtClean="0"/>
            </a:br>
            <a:r>
              <a:rPr lang="en-IN" sz="4250" spc="25" dirty="0"/>
              <a:t/>
            </a:r>
            <a:br>
              <a:rPr lang="en-IN" sz="4250" spc="25" dirty="0"/>
            </a:br>
            <a:r>
              <a:rPr lang="en-IN" sz="4250" spc="25" dirty="0" smtClean="0"/>
              <a:t>    Real Time Object Detection using </a:t>
            </a:r>
            <a:r>
              <a:rPr lang="en-IN" sz="4250" spc="25" dirty="0"/>
              <a:t>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47748344-44A7-B10A-BEBD-668FFC7CBE3D}"/>
              </a:ext>
            </a:extLst>
          </p:cNvPr>
          <p:cNvSpPr txBox="1"/>
          <p:nvPr/>
        </p:nvSpPr>
        <p:spPr>
          <a:xfrm>
            <a:off x="2743200" y="1752600"/>
            <a:ext cx="7942303" cy="4031873"/>
          </a:xfrm>
          <a:prstGeom prst="rect">
            <a:avLst/>
          </a:prstGeom>
          <a:noFill/>
        </p:spPr>
        <p:txBody>
          <a:bodyPr wrap="square" rtlCol="0">
            <a:spAutoFit/>
          </a:bodyPr>
          <a:lstStyle/>
          <a:p>
            <a:pPr marL="742950" indent="-742950">
              <a:buFont typeface="+mj-lt"/>
              <a:buAutoNum type="arabicPeriod"/>
            </a:pPr>
            <a:r>
              <a:rPr lang="en-IN" sz="3200" dirty="0"/>
              <a:t>Problem Statement</a:t>
            </a:r>
          </a:p>
          <a:p>
            <a:pPr marL="742950" indent="-742950">
              <a:buFont typeface="+mj-lt"/>
              <a:buAutoNum type="arabicPeriod"/>
            </a:pPr>
            <a:r>
              <a:rPr lang="en-IN" sz="3200" dirty="0"/>
              <a:t>Project Overview</a:t>
            </a:r>
          </a:p>
          <a:p>
            <a:pPr marL="742950" indent="-742950">
              <a:buFont typeface="+mj-lt"/>
              <a:buAutoNum type="arabicPeriod"/>
            </a:pPr>
            <a:r>
              <a:rPr lang="en-IN" sz="3200" dirty="0"/>
              <a:t>End Users</a:t>
            </a:r>
          </a:p>
          <a:p>
            <a:pPr marL="742950" indent="-742950">
              <a:buFont typeface="+mj-lt"/>
              <a:buAutoNum type="arabicPeriod"/>
            </a:pPr>
            <a:r>
              <a:rPr lang="en-IN" sz="3200" dirty="0"/>
              <a:t>Our solution and Proposition</a:t>
            </a:r>
          </a:p>
          <a:p>
            <a:pPr marL="742950" indent="-742950">
              <a:buFont typeface="+mj-lt"/>
              <a:buAutoNum type="arabicPeriod"/>
            </a:pPr>
            <a:r>
              <a:rPr lang="en-IN" sz="3200" dirty="0"/>
              <a:t>Key Features</a:t>
            </a:r>
          </a:p>
          <a:p>
            <a:pPr marL="742950" indent="-742950">
              <a:buFont typeface="+mj-lt"/>
              <a:buAutoNum type="arabicPeriod"/>
            </a:pPr>
            <a:r>
              <a:rPr lang="en-IN" sz="3200" dirty="0"/>
              <a:t>Modelling Approach</a:t>
            </a:r>
          </a:p>
          <a:p>
            <a:pPr marL="742950" indent="-742950">
              <a:buFont typeface="+mj-lt"/>
              <a:buAutoNum type="arabicPeriod"/>
            </a:pPr>
            <a:r>
              <a:rPr lang="en-IN" sz="3200" dirty="0"/>
              <a:t>Results and Evaluation</a:t>
            </a:r>
          </a:p>
          <a:p>
            <a:pPr marL="742950" indent="-742950">
              <a:buFont typeface="+mj-lt"/>
              <a:buAutoNum type="arabicPeriod"/>
            </a:pPr>
            <a:r>
              <a:rPr lang="en-IN" sz="3200" dirty="0"/>
              <a:t>Conclusion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5018"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293B7E09-13D8-749D-C933-562C7DDC07E0}"/>
              </a:ext>
            </a:extLst>
          </p:cNvPr>
          <p:cNvSpPr txBox="1"/>
          <p:nvPr/>
        </p:nvSpPr>
        <p:spPr>
          <a:xfrm>
            <a:off x="1022160" y="1340572"/>
            <a:ext cx="711219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Develop a real-time object detection system capable of accurately identifying and localizing objects within complex scenes.</a:t>
            </a:r>
          </a:p>
          <a:p>
            <a:pPr marL="342900" indent="-342900" algn="just">
              <a:buFont typeface="Arial" panose="020B0604020202020204" pitchFamily="34" charset="0"/>
              <a:buChar char="•"/>
            </a:pPr>
            <a:r>
              <a:rPr lang="en-US" sz="2000" dirty="0"/>
              <a:t>Ensure robustness to various environmental factors such as changes in lighting conditions, occlusions, and object orientations.</a:t>
            </a:r>
          </a:p>
          <a:p>
            <a:pPr marL="342900" indent="-342900" algn="just">
              <a:buFont typeface="Arial" panose="020B0604020202020204" pitchFamily="34" charset="0"/>
              <a:buChar char="•"/>
            </a:pPr>
            <a:r>
              <a:rPr lang="en-US" sz="2000" dirty="0"/>
              <a:t>Achieve high accuracy in object detection across a diverse range of object categories with minimal false positives.</a:t>
            </a:r>
          </a:p>
          <a:p>
            <a:pPr marL="342900" indent="-342900" algn="just">
              <a:buFont typeface="Arial" panose="020B0604020202020204" pitchFamily="34" charset="0"/>
              <a:buChar char="•"/>
            </a:pPr>
            <a:r>
              <a:rPr lang="en-US" sz="2000" dirty="0"/>
              <a:t>Optimize the system for deployment on resource-constrained devices such as embedded systems or mobile platforms, balancing speed, accuracy, and computational efficiency.</a:t>
            </a:r>
          </a:p>
          <a:p>
            <a:pPr marL="342900" indent="-342900" algn="just">
              <a:buFont typeface="Arial" panose="020B0604020202020204" pitchFamily="34" charset="0"/>
              <a:buChar char="•"/>
            </a:pPr>
            <a:r>
              <a:rPr lang="en-US" sz="2000" dirty="0"/>
              <a:t>Provide a scalable and adaptable solution that can accommodate future advancements in object detection techniques and accommodate evolving application requirements.</a:t>
            </a:r>
          </a:p>
          <a:p>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65785" y="46056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952DDF39-E131-1F68-3199-3597E83EB890}"/>
              </a:ext>
            </a:extLst>
          </p:cNvPr>
          <p:cNvSpPr txBox="1"/>
          <p:nvPr/>
        </p:nvSpPr>
        <p:spPr>
          <a:xfrm>
            <a:off x="990600" y="1905000"/>
            <a:ext cx="9982200" cy="3785652"/>
          </a:xfrm>
          <a:prstGeom prst="rect">
            <a:avLst/>
          </a:prstGeom>
          <a:noFill/>
        </p:spPr>
        <p:txBody>
          <a:bodyPr wrap="square" rtlCol="0">
            <a:spAutoFit/>
          </a:bodyPr>
          <a:lstStyle/>
          <a:p>
            <a:pPr marL="457200" indent="-457200" algn="l">
              <a:buFont typeface="Arial" panose="020B0604020202020204" pitchFamily="34" charset="0"/>
              <a:buChar char="•"/>
            </a:pPr>
            <a:r>
              <a:rPr lang="en-US" sz="2400" b="0" i="0" dirty="0">
                <a:solidFill>
                  <a:srgbClr val="0D0D0D"/>
                </a:solidFill>
                <a:effectLst/>
                <a:highlight>
                  <a:srgbClr val="FFFFFF"/>
                </a:highlight>
                <a:latin typeface="Calibri" panose="020F0502020204030204" pitchFamily="34" charset="0"/>
                <a:cs typeface="Calibri" panose="020F0502020204030204" pitchFamily="34" charset="0"/>
              </a:rPr>
              <a:t>The </a:t>
            </a:r>
            <a:r>
              <a:rPr lang="en-US" sz="2400" b="0" i="0" dirty="0" smtClean="0">
                <a:solidFill>
                  <a:srgbClr val="0D0D0D"/>
                </a:solidFill>
                <a:effectLst/>
                <a:highlight>
                  <a:srgbClr val="FFFFFF"/>
                </a:highlight>
                <a:latin typeface="Calibri" panose="020F0502020204030204" pitchFamily="34" charset="0"/>
                <a:cs typeface="Calibri" panose="020F0502020204030204" pitchFamily="34" charset="0"/>
              </a:rPr>
              <a:t>Object detection System </a:t>
            </a:r>
            <a:r>
              <a:rPr lang="en-US" sz="2400" b="0" i="0" dirty="0">
                <a:solidFill>
                  <a:srgbClr val="0D0D0D"/>
                </a:solidFill>
                <a:effectLst/>
                <a:highlight>
                  <a:srgbClr val="FFFFFF"/>
                </a:highlight>
                <a:latin typeface="Calibri" panose="020F0502020204030204" pitchFamily="34" charset="0"/>
                <a:cs typeface="Calibri" panose="020F0502020204030204" pitchFamily="34" charset="0"/>
              </a:rPr>
              <a:t>aims to develop an efficient and accurate automated system for classifying </a:t>
            </a:r>
            <a:r>
              <a:rPr lang="en-US" sz="2400" b="0" i="0" dirty="0" smtClean="0">
                <a:solidFill>
                  <a:srgbClr val="0D0D0D"/>
                </a:solidFill>
                <a:effectLst/>
                <a:highlight>
                  <a:srgbClr val="FFFFFF"/>
                </a:highlight>
                <a:latin typeface="Calibri" panose="020F0502020204030204" pitchFamily="34" charset="0"/>
                <a:cs typeface="Calibri" panose="020F0502020204030204" pitchFamily="34" charset="0"/>
              </a:rPr>
              <a:t>object.</a:t>
            </a:r>
          </a:p>
          <a:p>
            <a:pPr algn="l"/>
            <a:endParaRPr lang="en-US" sz="2400" dirty="0">
              <a:solidFill>
                <a:srgbClr val="0D0D0D"/>
              </a:solidFill>
              <a:highlight>
                <a:srgbClr val="FFFFFF"/>
              </a:highlight>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By </a:t>
            </a:r>
            <a:r>
              <a:rPr lang="en-US" sz="2400" dirty="0">
                <a:latin typeface="Calibri" panose="020F0502020204030204" pitchFamily="34" charset="0"/>
                <a:cs typeface="Calibri" panose="020F0502020204030204" pitchFamily="34" charset="0"/>
              </a:rPr>
              <a:t>leveraging computer vision </a:t>
            </a:r>
            <a:r>
              <a:rPr lang="en-US" sz="2400" dirty="0" smtClean="0">
                <a:latin typeface="Calibri" panose="020F0502020204030204" pitchFamily="34" charset="0"/>
                <a:cs typeface="Calibri" panose="020F0502020204030204" pitchFamily="34" charset="0"/>
              </a:rPr>
              <a:t>and </a:t>
            </a:r>
            <a:r>
              <a:rPr lang="en-US" sz="2400" dirty="0">
                <a:latin typeface="Calibri" panose="020F0502020204030204" pitchFamily="34" charset="0"/>
                <a:cs typeface="Calibri" panose="020F0502020204030204" pitchFamily="34" charset="0"/>
              </a:rPr>
              <a:t>deep </a:t>
            </a:r>
            <a:r>
              <a:rPr lang="en-US" sz="2400" dirty="0" smtClean="0">
                <a:latin typeface="Calibri" panose="020F0502020204030204" pitchFamily="34" charset="0"/>
                <a:cs typeface="Calibri" panose="020F0502020204030204" pitchFamily="34" charset="0"/>
              </a:rPr>
              <a:t>learning techniques, </a:t>
            </a:r>
            <a:r>
              <a:rPr lang="en-US" sz="2400" dirty="0">
                <a:latin typeface="Calibri" panose="020F0502020204030204" pitchFamily="34" charset="0"/>
                <a:cs typeface="Calibri" panose="020F0502020204030204" pitchFamily="34" charset="0"/>
              </a:rPr>
              <a:t>the system can process video frames, infer object classes, and display bounding boxes with corresponding labels, providing a real-time visual representation of detected </a:t>
            </a:r>
            <a:r>
              <a:rPr lang="en-US" sz="2400" dirty="0" smtClean="0">
                <a:latin typeface="Calibri" panose="020F0502020204030204" pitchFamily="34" charset="0"/>
                <a:cs typeface="Calibri" panose="020F0502020204030204" pitchFamily="34" charset="0"/>
              </a:rPr>
              <a:t>objects.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b="0" i="0" dirty="0">
              <a:solidFill>
                <a:srgbClr val="0D0D0D"/>
              </a:solidFill>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E608931F-0541-256B-DC1E-41565C0026DD}"/>
              </a:ext>
            </a:extLst>
          </p:cNvPr>
          <p:cNvSpPr txBox="1"/>
          <p:nvPr/>
        </p:nvSpPr>
        <p:spPr>
          <a:xfrm>
            <a:off x="2057400" y="1946255"/>
            <a:ext cx="8844393"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Autonomous </a:t>
            </a:r>
            <a:r>
              <a:rPr lang="en-IN" sz="2400" dirty="0" smtClean="0"/>
              <a:t>Vehicles</a:t>
            </a:r>
          </a:p>
          <a:p>
            <a:pPr marL="342900" indent="-342900">
              <a:buFont typeface="Arial" panose="020B0604020202020204" pitchFamily="34" charset="0"/>
              <a:buChar char="•"/>
            </a:pPr>
            <a:r>
              <a:rPr lang="en-IN" sz="2400" dirty="0"/>
              <a:t>Surveillance and </a:t>
            </a:r>
            <a:r>
              <a:rPr lang="en-IN" sz="2400" dirty="0" smtClean="0"/>
              <a:t>Security</a:t>
            </a:r>
          </a:p>
          <a:p>
            <a:pPr marL="342900" indent="-342900">
              <a:buFont typeface="Arial" panose="020B0604020202020204" pitchFamily="34" charset="0"/>
              <a:buChar char="•"/>
            </a:pPr>
            <a:r>
              <a:rPr lang="en-IN" sz="2400" dirty="0"/>
              <a:t>Retail and </a:t>
            </a:r>
            <a:r>
              <a:rPr lang="en-IN" sz="2400" dirty="0" smtClean="0"/>
              <a:t>E-commerce</a:t>
            </a:r>
          </a:p>
          <a:p>
            <a:pPr marL="342900" indent="-342900">
              <a:buFont typeface="Arial" panose="020B0604020202020204" pitchFamily="34" charset="0"/>
              <a:buChar char="•"/>
            </a:pPr>
            <a:r>
              <a:rPr lang="en-IN" sz="2400" dirty="0" smtClean="0"/>
              <a:t>Manufacturing and Industrial Automation</a:t>
            </a:r>
          </a:p>
          <a:p>
            <a:pPr marL="342900" indent="-342900">
              <a:buFont typeface="Arial" panose="020B0604020202020204" pitchFamily="34" charset="0"/>
              <a:buChar char="•"/>
            </a:pPr>
            <a:r>
              <a:rPr lang="en-IN" sz="2400" dirty="0" smtClean="0"/>
              <a:t>Healthcare</a:t>
            </a:r>
          </a:p>
          <a:p>
            <a:pPr marL="342900" indent="-342900">
              <a:buFont typeface="Arial" panose="020B0604020202020204" pitchFamily="34" charset="0"/>
              <a:buChar char="•"/>
            </a:pPr>
            <a:r>
              <a:rPr lang="en-US" sz="2400" dirty="0" smtClean="0"/>
              <a:t>Augmented Reality and Virtual Reality</a:t>
            </a:r>
          </a:p>
          <a:p>
            <a:pPr marL="342900" indent="-342900">
              <a:buFont typeface="Arial" panose="020B0604020202020204" pitchFamily="34" charset="0"/>
              <a:buChar char="•"/>
            </a:pPr>
            <a:r>
              <a:rPr lang="en-IN" sz="2400" dirty="0" smtClean="0"/>
              <a:t>Agriculture</a:t>
            </a:r>
          </a:p>
          <a:p>
            <a:pPr marL="342900" indent="-342900">
              <a:buFont typeface="Arial" panose="020B0604020202020204" pitchFamily="34" charset="0"/>
              <a:buChar char="•"/>
            </a:pPr>
            <a:r>
              <a:rPr lang="en-IN" sz="2400" dirty="0" smtClean="0"/>
              <a:t>Smart Cities</a:t>
            </a:r>
          </a:p>
          <a:p>
            <a:pPr marL="342900" indent="-342900">
              <a:buFont typeface="Arial" panose="020B0604020202020204" pitchFamily="34" charset="0"/>
              <a:buChar char="•"/>
            </a:pPr>
            <a:r>
              <a:rPr lang="en-IN" sz="2400" dirty="0" smtClean="0"/>
              <a:t>Environmental Monitoring</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447800" cy="16478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C1BC7E90-4567-7CA1-32F6-A8E2BD74935C}"/>
              </a:ext>
            </a:extLst>
          </p:cNvPr>
          <p:cNvSpPr txBox="1"/>
          <p:nvPr/>
        </p:nvSpPr>
        <p:spPr>
          <a:xfrm>
            <a:off x="1600200" y="1981200"/>
            <a:ext cx="9601200"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Object Detection Functionality</a:t>
            </a:r>
            <a:r>
              <a:rPr lang="en-US" sz="2000" dirty="0"/>
              <a:t>: Describe how the code utilizes a pre-trained </a:t>
            </a:r>
            <a:r>
              <a:rPr lang="en-US" sz="2000" dirty="0" err="1"/>
              <a:t>MobileNet</a:t>
            </a:r>
            <a:r>
              <a:rPr lang="en-US" sz="2000" dirty="0"/>
              <a:t> SSD model to perform real-time object detection in video streams. Emphasize the value of this functionality in tasks like surveillance, security, or autonomous navigation systems</a:t>
            </a:r>
            <a:r>
              <a:rPr lang="en-US" sz="2000" dirty="0" smtClean="0"/>
              <a:t>.</a:t>
            </a:r>
          </a:p>
          <a:p>
            <a:pPr marL="342900" indent="-342900">
              <a:buFont typeface="Arial" panose="020B0604020202020204" pitchFamily="34" charset="0"/>
              <a:buChar char="•"/>
            </a:pPr>
            <a:r>
              <a:rPr lang="en-US" sz="2000" b="1" dirty="0"/>
              <a:t>Efficient Processing</a:t>
            </a:r>
            <a:r>
              <a:rPr lang="en-US" sz="2000" dirty="0"/>
              <a:t>: Discuss the efficiency of the code in terms of processing speed and resource utilization, thanks to the lightweight </a:t>
            </a:r>
            <a:r>
              <a:rPr lang="en-US" sz="2000" dirty="0" err="1"/>
              <a:t>MobileNet</a:t>
            </a:r>
            <a:r>
              <a:rPr lang="en-US" sz="2000" dirty="0"/>
              <a:t> architecture and optimized inference process using </a:t>
            </a:r>
            <a:r>
              <a:rPr lang="en-US" sz="2000" dirty="0" err="1"/>
              <a:t>OpenCV's</a:t>
            </a:r>
            <a:r>
              <a:rPr lang="en-US" sz="2000" dirty="0"/>
              <a:t> </a:t>
            </a:r>
            <a:r>
              <a:rPr lang="en-US" sz="2000" dirty="0" err="1"/>
              <a:t>dnn</a:t>
            </a:r>
            <a:r>
              <a:rPr lang="en-US" sz="2000" dirty="0"/>
              <a:t> </a:t>
            </a:r>
            <a:r>
              <a:rPr lang="en-US" sz="2000" dirty="0" smtClean="0"/>
              <a:t>module.</a:t>
            </a:r>
          </a:p>
          <a:p>
            <a:pPr marL="342900" indent="-342900">
              <a:buFont typeface="Arial" panose="020B0604020202020204" pitchFamily="34" charset="0"/>
              <a:buChar char="•"/>
            </a:pPr>
            <a:r>
              <a:rPr lang="en-US" sz="2000" b="1" dirty="0" smtClean="0"/>
              <a:t>User </a:t>
            </a:r>
            <a:r>
              <a:rPr lang="en-US" sz="2000" b="1" dirty="0"/>
              <a:t>Interaction</a:t>
            </a:r>
            <a:r>
              <a:rPr lang="en-US" sz="2000" dirty="0"/>
              <a:t>: Explain the interactive feature where users can stop the video stream by pressing the 'q' key, enhancing usability for testing and experimentation </a:t>
            </a:r>
            <a:r>
              <a:rPr lang="en-US" sz="2000" dirty="0" smtClean="0"/>
              <a:t>purposes.</a:t>
            </a:r>
          </a:p>
          <a:p>
            <a:pPr marL="342900" indent="-342900">
              <a:buFont typeface="Arial" panose="020B0604020202020204" pitchFamily="34" charset="0"/>
              <a:buChar char="•"/>
            </a:pPr>
            <a:r>
              <a:rPr lang="en-US" sz="2000" b="1" dirty="0" smtClean="0"/>
              <a:t>Performance </a:t>
            </a:r>
            <a:r>
              <a:rPr lang="en-US" sz="2000" b="1" dirty="0"/>
              <a:t>Metrics</a:t>
            </a:r>
            <a:r>
              <a:rPr lang="en-US" sz="2000" dirty="0"/>
              <a:t>: Mention the calculated frames per second (FPS) and total elapsed time metrics provided at the end of execution, which give insights into the system's performance in real-world scenarios, crucial for assessing its practical utility.</a:t>
            </a:r>
          </a:p>
          <a:p>
            <a:pPr marL="342900" indent="-342900">
              <a:buFont typeface="Arial" panose="020B0604020202020204" pitchFamily="34" charset="0"/>
              <a:buChar char="•"/>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1476375"/>
            <a:ext cx="1152525" cy="17716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 xmlns:a16="http://schemas.microsoft.com/office/drawing/2014/main" id="{55C365A4-DE10-9811-1C77-247A543BDA69}"/>
              </a:ext>
            </a:extLst>
          </p:cNvPr>
          <p:cNvSpPr txBox="1"/>
          <p:nvPr/>
        </p:nvSpPr>
        <p:spPr>
          <a:xfrm>
            <a:off x="1523618" y="1576858"/>
            <a:ext cx="9982200" cy="4708981"/>
          </a:xfrm>
          <a:prstGeom prst="rect">
            <a:avLst/>
          </a:prstGeom>
          <a:noFill/>
        </p:spPr>
        <p:txBody>
          <a:bodyPr wrap="square" rtlCol="0">
            <a:spAutoFit/>
          </a:bodyPr>
          <a:lstStyle/>
          <a:p>
            <a:pPr algn="just"/>
            <a:r>
              <a:rPr lang="en-US" sz="2000" b="1" dirty="0"/>
              <a:t>Real-time Object Detection</a:t>
            </a:r>
            <a:r>
              <a:rPr lang="en-US" sz="2000" dirty="0"/>
              <a:t>: Our solution utilizes cutting-edge object detection techniques to detect objects in real-time video streams, enabling rapid response to dynamic environments.</a:t>
            </a:r>
          </a:p>
          <a:p>
            <a:pPr algn="just"/>
            <a:r>
              <a:rPr lang="en-US" sz="2000" b="1" dirty="0"/>
              <a:t>Flexible Configuration</a:t>
            </a:r>
            <a:r>
              <a:rPr lang="en-US" sz="2000" dirty="0"/>
              <a:t>: With customizable parameters such as model architecture, pre-trained weights, and confidence threshold, users have the flexibility to tailor the detection process to their specific needs and requirements.</a:t>
            </a:r>
          </a:p>
          <a:p>
            <a:pPr algn="just"/>
            <a:r>
              <a:rPr lang="en-US" sz="2000" b="1" dirty="0"/>
              <a:t>Efficient Processing</a:t>
            </a:r>
            <a:r>
              <a:rPr lang="en-US" sz="2000" dirty="0"/>
              <a:t>: Leveraging the power of </a:t>
            </a:r>
            <a:r>
              <a:rPr lang="en-US" sz="2000" dirty="0" err="1"/>
              <a:t>MobileNet</a:t>
            </a:r>
            <a:r>
              <a:rPr lang="en-US" sz="2000" dirty="0"/>
              <a:t> SSD architecture and optimized inference techniques, our solution ensures efficient processing, allowing for smooth operation even on resource-constrained devices.</a:t>
            </a:r>
          </a:p>
          <a:p>
            <a:pPr algn="just"/>
            <a:r>
              <a:rPr lang="en-US" sz="2000" b="1" dirty="0"/>
              <a:t>Interactive User Experience</a:t>
            </a:r>
            <a:r>
              <a:rPr lang="en-US" sz="2000" dirty="0"/>
              <a:t>: We've incorporated an intuitive user interaction feature, allowing users to stop the video stream at their convenience by simply pressing the 'q' key, enhancing usability and control.</a:t>
            </a:r>
          </a:p>
          <a:p>
            <a:pPr algn="just"/>
            <a:r>
              <a:rPr lang="en-US" sz="2000" b="1" dirty="0"/>
              <a:t>Performance Insights</a:t>
            </a:r>
            <a:r>
              <a:rPr lang="en-US" sz="2000" dirty="0"/>
              <a:t>: Providing valuable performance metrics such as frames per second (FPS) and total elapsed time empowers users to gauge the system's efficiency and effectiveness in real-world scenarios, ensuring optimal performance.</a:t>
            </a:r>
          </a:p>
          <a:p>
            <a:pPr marL="342900" indent="-342900">
              <a:buFont typeface="Arial" panose="020B0604020202020204" pitchFamily="34" charset="0"/>
              <a:buChar char="•"/>
            </a:pP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p:cNvSpPr txBox="1"/>
          <p:nvPr/>
        </p:nvSpPr>
        <p:spPr>
          <a:xfrm>
            <a:off x="1447800" y="1447800"/>
            <a:ext cx="8826954" cy="4678204"/>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t>Model Selection</a:t>
            </a:r>
            <a:r>
              <a:rPr lang="en-US" sz="2000" dirty="0"/>
              <a:t>: Offer the option for users to choose from a variety of pre-trained object detection models beyond just </a:t>
            </a:r>
            <a:r>
              <a:rPr lang="en-US" sz="2000" dirty="0" err="1"/>
              <a:t>MobileNet</a:t>
            </a:r>
            <a:r>
              <a:rPr lang="en-US" sz="2000" dirty="0"/>
              <a:t> SSD. This could include models like YOLO (You Only Look Once), Faster R-CNN, or </a:t>
            </a:r>
            <a:r>
              <a:rPr lang="en-US" sz="2000" dirty="0" err="1"/>
              <a:t>RetinaNet</a:t>
            </a:r>
            <a:r>
              <a:rPr lang="en-US" sz="2000" dirty="0"/>
              <a:t>, each with its own strengths and weaknesses in terms of accuracy and speed.</a:t>
            </a:r>
          </a:p>
          <a:p>
            <a:pPr marL="342900" indent="-342900" algn="just">
              <a:buFont typeface="Arial" panose="020B0604020202020204" pitchFamily="34" charset="0"/>
              <a:buChar char="•"/>
            </a:pPr>
            <a:r>
              <a:rPr lang="en-US" sz="2000" b="1" dirty="0"/>
              <a:t>Fine-tuning</a:t>
            </a:r>
            <a:r>
              <a:rPr lang="en-US" sz="2000" dirty="0"/>
              <a:t>: Provide functionality for fine-tuning the selected pre-trained model on a custom dataset. This allows users to adapt the model to specific object detection tasks or environments, improving its accuracy and robustness.</a:t>
            </a:r>
          </a:p>
          <a:p>
            <a:pPr marL="342900" indent="-342900" algn="just">
              <a:buFont typeface="Arial" panose="020B0604020202020204" pitchFamily="34" charset="0"/>
              <a:buChar char="•"/>
            </a:pPr>
            <a:r>
              <a:rPr lang="en-US" sz="2000" b="1" dirty="0"/>
              <a:t>Multi-object Tracking</a:t>
            </a:r>
            <a:r>
              <a:rPr lang="en-US" sz="2000" dirty="0"/>
              <a:t>: Implement multi-object tracking capabilities to associate object detections across consecutive frames, enabling the tracking of objects' movements over time. This would enhance the system's understanding of object trajectories and interactions in dynamic scenes.</a:t>
            </a:r>
          </a:p>
          <a:p>
            <a:pPr marL="342900" indent="-342900" algn="just">
              <a:buFont typeface="Arial" panose="020B0604020202020204" pitchFamily="34" charset="0"/>
              <a:buChar char="•"/>
            </a:pPr>
            <a:r>
              <a:rPr lang="en-US" sz="2000" b="1" dirty="0"/>
              <a:t>Object Recognition</a:t>
            </a:r>
            <a:r>
              <a:rPr lang="en-US" sz="2000" dirty="0"/>
              <a:t>: Extend the system to include object recognition capabilities, allowing it to not only detect objects but also classify them into specific categories (e.g., differentiating between types of vehicles or animals).</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971</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STUDENT NAME – Kowsalya S REGISTER NO – 711721243049 DEPARTMENT – B.Tech Artificial Intelligence and Data Science </vt:lpstr>
      <vt:lpstr>PROJECT TITLE         Real Time Object Detection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Lithikhaa K</dc:title>
  <dc:creator>Afreen Taj</dc:creator>
  <cp:lastModifiedBy>KITE STUDENT</cp:lastModifiedBy>
  <cp:revision>16</cp:revision>
  <dcterms:created xsi:type="dcterms:W3CDTF">2024-04-03T05:17:58Z</dcterms:created>
  <dcterms:modified xsi:type="dcterms:W3CDTF">2024-04-05T09:06:34Z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