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7" r:id="rId5"/>
    <p:sldId id="259" r:id="rId6"/>
    <p:sldId id="268" r:id="rId7"/>
    <p:sldId id="269" r:id="rId8"/>
    <p:sldId id="260" r:id="rId9"/>
    <p:sldId id="270" r:id="rId10"/>
    <p:sldId id="261" r:id="rId11"/>
    <p:sldId id="271" r:id="rId12"/>
    <p:sldId id="262" r:id="rId13"/>
    <p:sldId id="263" r:id="rId14"/>
    <p:sldId id="264" r:id="rId15"/>
    <p:sldId id="265" r:id="rId16"/>
    <p:sldId id="266"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301" y="40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4/27/2024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76600" y="1905000"/>
            <a:ext cx="8054595" cy="567463"/>
          </a:xfrm>
          <a:prstGeom prst="rect">
            <a:avLst/>
          </a:prstGeom>
        </p:spPr>
        <p:txBody>
          <a:bodyPr vert="horz" wrap="square" lIns="0" tIns="13335" rIns="0" bIns="0" rtlCol="0">
            <a:spAutoFit/>
          </a:bodyPr>
          <a:lstStyle/>
          <a:p>
            <a:pPr marL="12700">
              <a:lnSpc>
                <a:spcPct val="100000"/>
              </a:lnSpc>
              <a:spcBef>
                <a:spcPts val="105"/>
              </a:spcBef>
            </a:pPr>
            <a:r>
              <a:rPr lang="en-IN" sz="3600" dirty="0" smtClean="0">
                <a:solidFill>
                  <a:schemeClr val="accent4">
                    <a:lumMod val="75000"/>
                  </a:schemeClr>
                </a:solidFill>
                <a:latin typeface="Arial"/>
                <a:cs typeface="Arial"/>
              </a:rPr>
              <a:t>TICKET BOOKING IN BUS </a:t>
            </a:r>
            <a:endParaRPr sz="3600">
              <a:solidFill>
                <a:schemeClr val="accent4">
                  <a:lumMod val="75000"/>
                </a:schemeClr>
              </a:solidFill>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382270" y="3657600"/>
            <a:ext cx="11296650" cy="1538883"/>
          </a:xfrm>
          <a:prstGeom prst="rect">
            <a:avLst/>
          </a:prstGeom>
          <a:solidFill>
            <a:srgbClr val="465258"/>
          </a:solidFill>
        </p:spPr>
        <p:txBody>
          <a:bodyPr vert="horz" wrap="square" lIns="0" tIns="0" rIns="0" bIns="0" rtlCol="0">
            <a:spAutoFit/>
          </a:bodyPr>
          <a:lstStyle/>
          <a:p>
            <a:pPr marL="2763520">
              <a:lnSpc>
                <a:spcPct val="100000"/>
              </a:lnSpc>
            </a:pPr>
            <a:r>
              <a:rPr sz="2000" b="1" spc="15" dirty="0" err="1" smtClean="0">
                <a:solidFill>
                  <a:srgbClr val="1382AC"/>
                </a:solidFill>
                <a:latin typeface="Arial"/>
                <a:cs typeface="Arial"/>
              </a:rPr>
              <a:t>P</a:t>
            </a:r>
            <a:r>
              <a:rPr sz="2000" b="1" spc="40" dirty="0" err="1" smtClean="0">
                <a:solidFill>
                  <a:srgbClr val="1382AC"/>
                </a:solidFill>
                <a:latin typeface="Arial"/>
                <a:cs typeface="Arial"/>
              </a:rPr>
              <a:t>r</a:t>
            </a:r>
            <a:r>
              <a:rPr sz="2000" b="1" spc="15" dirty="0" err="1" smtClean="0">
                <a:solidFill>
                  <a:srgbClr val="1382AC"/>
                </a:solidFill>
                <a:latin typeface="Arial"/>
                <a:cs typeface="Arial"/>
              </a:rPr>
              <a:t>es</a:t>
            </a:r>
            <a:r>
              <a:rPr sz="2000" b="1" spc="5" dirty="0" err="1" smtClean="0">
                <a:solidFill>
                  <a:srgbClr val="1382AC"/>
                </a:solidFill>
                <a:latin typeface="Arial"/>
                <a:cs typeface="Arial"/>
              </a:rPr>
              <a:t>e</a:t>
            </a:r>
            <a:r>
              <a:rPr sz="2000" b="1" spc="45" dirty="0" err="1" smtClean="0">
                <a:solidFill>
                  <a:srgbClr val="1382AC"/>
                </a:solidFill>
                <a:latin typeface="Arial"/>
                <a:cs typeface="Arial"/>
              </a:rPr>
              <a:t>n</a:t>
            </a:r>
            <a:r>
              <a:rPr sz="2000" b="1" spc="10" dirty="0" err="1" smtClean="0">
                <a:solidFill>
                  <a:srgbClr val="1382AC"/>
                </a:solidFill>
                <a:latin typeface="Arial"/>
                <a:cs typeface="Arial"/>
              </a:rPr>
              <a:t>te</a:t>
            </a:r>
            <a:r>
              <a:rPr lang="en-IN" sz="2000" b="1" spc="10" dirty="0" smtClean="0">
                <a:solidFill>
                  <a:srgbClr val="1382AC"/>
                </a:solidFill>
                <a:latin typeface="Arial"/>
                <a:cs typeface="Arial"/>
              </a:rPr>
              <a:t>d by:</a:t>
            </a:r>
          </a:p>
          <a:p>
            <a:pPr marL="2763520">
              <a:lnSpc>
                <a:spcPct val="100000"/>
              </a:lnSpc>
            </a:pPr>
            <a:r>
              <a:rPr lang="en-IN" sz="2000" b="1" spc="10" dirty="0" smtClean="0">
                <a:solidFill>
                  <a:srgbClr val="1382AC"/>
                </a:solidFill>
                <a:latin typeface="Arial"/>
                <a:cs typeface="Arial"/>
              </a:rPr>
              <a:t>KOWSALYA.U</a:t>
            </a:r>
          </a:p>
          <a:p>
            <a:pPr marL="2763520">
              <a:lnSpc>
                <a:spcPct val="100000"/>
              </a:lnSpc>
            </a:pPr>
            <a:r>
              <a:rPr lang="en-IN" sz="2000" b="1" spc="10" dirty="0" smtClean="0">
                <a:solidFill>
                  <a:srgbClr val="1382AC"/>
                </a:solidFill>
                <a:latin typeface="Arial"/>
                <a:cs typeface="Arial"/>
              </a:rPr>
              <a:t>2021309022</a:t>
            </a:r>
            <a:endParaRPr sz="2000" dirty="0">
              <a:latin typeface="Arial"/>
              <a:cs typeface="Arial"/>
            </a:endParaRPr>
          </a:p>
          <a:p>
            <a:pPr marL="2763520">
              <a:lnSpc>
                <a:spcPct val="100000"/>
              </a:lnSpc>
            </a:pPr>
            <a:r>
              <a:rPr lang="en-IN" sz="2000" b="1" smtClean="0">
                <a:solidFill>
                  <a:schemeClr val="tx2">
                    <a:lumMod val="60000"/>
                    <a:lumOff val="40000"/>
                  </a:schemeClr>
                </a:solidFill>
                <a:latin typeface="Arial"/>
                <a:cs typeface="Arial"/>
              </a:rPr>
              <a:t>B.TECH TEXTILE </a:t>
            </a:r>
            <a:r>
              <a:rPr lang="en-IN" sz="2000" b="1" dirty="0" smtClean="0">
                <a:solidFill>
                  <a:schemeClr val="tx2">
                    <a:lumMod val="60000"/>
                    <a:lumOff val="40000"/>
                  </a:schemeClr>
                </a:solidFill>
                <a:latin typeface="Arial"/>
                <a:cs typeface="Arial"/>
              </a:rPr>
              <a:t>TECHNOLOGY</a:t>
            </a:r>
          </a:p>
          <a:p>
            <a:pPr marL="2763520">
              <a:lnSpc>
                <a:spcPct val="100000"/>
              </a:lnSpc>
            </a:pPr>
            <a:r>
              <a:rPr lang="en-IN" sz="2000" b="1" dirty="0" smtClean="0">
                <a:solidFill>
                  <a:schemeClr val="tx2">
                    <a:lumMod val="60000"/>
                    <a:lumOff val="40000"/>
                  </a:schemeClr>
                </a:solidFill>
                <a:latin typeface="Arial"/>
                <a:cs typeface="Arial"/>
              </a:rPr>
              <a:t>ALAGAPPA COLLEGE OF TECHNOLOGY,ANNA UNIVERSITY</a:t>
            </a:r>
            <a:endParaRPr sz="2000" b="1" dirty="0">
              <a:solidFill>
                <a:schemeClr val="tx2">
                  <a:lumMod val="60000"/>
                  <a:lumOff val="40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762000"/>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dirty="0"/>
          </a:p>
        </p:txBody>
      </p:sp>
      <p:sp>
        <p:nvSpPr>
          <p:cNvPr id="9" name="TextBox 8"/>
          <p:cNvSpPr txBox="1"/>
          <p:nvPr/>
        </p:nvSpPr>
        <p:spPr>
          <a:xfrm>
            <a:off x="4525962" y="5005387"/>
            <a:ext cx="2315895" cy="381000"/>
          </a:xfrm>
          <a:prstGeom prst="rect">
            <a:avLst/>
          </a:prstGeom>
          <a:noFill/>
        </p:spPr>
        <p:txBody>
          <a:bodyPr wrap="square" rtlCol="0">
            <a:spAutoFit/>
          </a:bodyPr>
          <a:lstStyle/>
          <a:p>
            <a:endParaRPr lang="en-IN" dirty="0"/>
          </a:p>
        </p:txBody>
      </p:sp>
      <p:sp>
        <p:nvSpPr>
          <p:cNvPr id="14" name="Rectangle 11"/>
          <p:cNvSpPr>
            <a:spLocks noChangeArrowheads="1"/>
          </p:cNvSpPr>
          <p:nvPr/>
        </p:nvSpPr>
        <p:spPr bwMode="auto">
          <a:xfrm>
            <a:off x="609600" y="1479626"/>
            <a:ext cx="11125200" cy="54417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0" tIns="0" rIns="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Step 1: Create a project name.</a:t>
            </a:r>
            <a:endPar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First open </a:t>
            </a:r>
            <a:r>
              <a:rPr kumimoji="0" lang="en-US" altLang="en-US" sz="2000" b="1" i="0" u="none" strike="noStrike" cap="none" normalizeH="0" baseline="0" dirty="0" err="1" smtClean="0">
                <a:ln>
                  <a:noFill/>
                </a:ln>
                <a:solidFill>
                  <a:srgbClr val="222222"/>
                </a:solidFill>
                <a:effectLst/>
                <a:latin typeface="Arial" panose="020B0604020202020204" pitchFamily="34" charset="0"/>
                <a:cs typeface="Arial" panose="020B0604020202020204" pitchFamily="34" charset="0"/>
              </a:rPr>
              <a:t>Pycharm</a:t>
            </a:r>
            <a:r>
              <a:rPr kumimoji="0" lang="en-US" altLang="en-US" sz="2000" b="1"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IDE</a:t>
            </a:r>
            <a:r>
              <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and then create a “</a:t>
            </a:r>
            <a:r>
              <a:rPr kumimoji="0" lang="en-US" altLang="en-US" sz="2000" b="1"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project name</a:t>
            </a:r>
            <a:r>
              <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after creating a project name click the “</a:t>
            </a:r>
            <a:r>
              <a:rPr kumimoji="0" lang="en-US" altLang="en-US" sz="2000" b="1"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create</a:t>
            </a:r>
            <a:r>
              <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button.</a:t>
            </a:r>
            <a:br>
              <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br>
            <a:r>
              <a:rPr lang="en-US" altLang="en-US" sz="2000" dirty="0">
                <a:solidFill>
                  <a:srgbClr val="222222"/>
                </a:solidFill>
                <a:latin typeface="Arial" panose="020B0604020202020204" pitchFamily="34" charset="0"/>
                <a:cs typeface="Arial" panose="020B0604020202020204" pitchFamily="34" charset="0"/>
              </a:rPr>
              <a:t> </a:t>
            </a:r>
            <a:r>
              <a:rPr kumimoji="0" lang="en-US" altLang="en-US" sz="2000" b="1"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Step 2: Create a python file.</a:t>
            </a:r>
            <a:endPar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Second after creating a project name, “</a:t>
            </a:r>
            <a:r>
              <a:rPr kumimoji="0" lang="en-US" altLang="en-US" sz="2000" b="1"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right click</a:t>
            </a:r>
            <a:r>
              <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your project name and then click “</a:t>
            </a:r>
            <a:r>
              <a:rPr kumimoji="0" lang="en-US" altLang="en-US" sz="2000" b="1"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new</a:t>
            </a:r>
            <a:r>
              <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after that click the “</a:t>
            </a:r>
            <a:r>
              <a:rPr kumimoji="0" lang="en-US" altLang="en-US" sz="2000" b="1"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python file</a:t>
            </a:r>
            <a:r>
              <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a:t>
            </a:r>
            <a:br>
              <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br>
            <a:r>
              <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Step 3: Name your python file.</a:t>
            </a:r>
            <a:endPar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Third after creating a python file, Name your python file after that click “</a:t>
            </a:r>
            <a:r>
              <a:rPr kumimoji="0" lang="en-US" altLang="en-US" sz="2000" b="1"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enter</a:t>
            </a:r>
            <a:r>
              <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a:t>
            </a:r>
            <a:br>
              <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br>
            <a:r>
              <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Step 4: The actual code.</a:t>
            </a:r>
            <a:endPar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You are free to copy the code given below and download the full source code below.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0" b="0" i="0" u="none" strike="noStrike" cap="none" normalizeH="0" baseline="0" dirty="0" smtClean="0">
              <a:ln>
                <a:noFill/>
              </a:ln>
              <a:solidFill>
                <a:srgbClr val="222222"/>
              </a:solidFill>
              <a:effectLst/>
              <a:latin typeface="Open Sans"/>
            </a:endParaRPr>
          </a:p>
        </p:txBody>
      </p:sp>
      <p:sp>
        <p:nvSpPr>
          <p:cNvPr id="15" name="AutoShape 12" descr="Ticket Booking System In Python Project Name"/>
          <p:cNvSpPr>
            <a:spLocks noChangeAspect="1" noChangeArrowheads="1"/>
          </p:cNvSpPr>
          <p:nvPr/>
        </p:nvSpPr>
        <p:spPr bwMode="auto">
          <a:xfrm>
            <a:off x="46038" y="-1166813"/>
            <a:ext cx="7410450" cy="44005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13" descr="Ticket Booking System In Python File"/>
          <p:cNvSpPr>
            <a:spLocks noChangeAspect="1" noChangeArrowheads="1"/>
          </p:cNvSpPr>
          <p:nvPr/>
        </p:nvSpPr>
        <p:spPr bwMode="auto">
          <a:xfrm>
            <a:off x="46038" y="-571500"/>
            <a:ext cx="13001625" cy="73056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AutoShape 14" descr="Ticket Booking System In Python File Name"/>
          <p:cNvSpPr>
            <a:spLocks noChangeAspect="1" noChangeArrowheads="1"/>
          </p:cNvSpPr>
          <p:nvPr/>
        </p:nvSpPr>
        <p:spPr bwMode="auto">
          <a:xfrm>
            <a:off x="46038" y="23813"/>
            <a:ext cx="3181350" cy="12763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990600"/>
            <a:ext cx="4248478" cy="2485039"/>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990600"/>
            <a:ext cx="4446668" cy="250884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000" y="4572000"/>
            <a:ext cx="3284505" cy="1310754"/>
          </a:xfrm>
          <a:prstGeom prst="rect">
            <a:avLst/>
          </a:prstGeom>
        </p:spPr>
      </p:pic>
      <p:sp>
        <p:nvSpPr>
          <p:cNvPr id="6" name="TextBox 5"/>
          <p:cNvSpPr txBox="1"/>
          <p:nvPr/>
        </p:nvSpPr>
        <p:spPr>
          <a:xfrm flipH="1">
            <a:off x="304800" y="1295400"/>
            <a:ext cx="1219200" cy="369332"/>
          </a:xfrm>
          <a:prstGeom prst="rect">
            <a:avLst/>
          </a:prstGeom>
          <a:noFill/>
        </p:spPr>
        <p:txBody>
          <a:bodyPr wrap="square" rtlCol="0">
            <a:spAutoFit/>
          </a:bodyPr>
          <a:lstStyle/>
          <a:p>
            <a:r>
              <a:rPr lang="en-IN" dirty="0" smtClean="0"/>
              <a:t>Step 1</a:t>
            </a:r>
            <a:endParaRPr lang="en-IN" dirty="0"/>
          </a:p>
        </p:txBody>
      </p:sp>
      <p:sp>
        <p:nvSpPr>
          <p:cNvPr id="7" name="TextBox 6"/>
          <p:cNvSpPr txBox="1"/>
          <p:nvPr/>
        </p:nvSpPr>
        <p:spPr>
          <a:xfrm>
            <a:off x="5410200" y="1480066"/>
            <a:ext cx="838200" cy="369332"/>
          </a:xfrm>
          <a:prstGeom prst="rect">
            <a:avLst/>
          </a:prstGeom>
          <a:noFill/>
        </p:spPr>
        <p:txBody>
          <a:bodyPr wrap="square" rtlCol="0">
            <a:spAutoFit/>
          </a:bodyPr>
          <a:lstStyle/>
          <a:p>
            <a:r>
              <a:rPr lang="en-IN" dirty="0"/>
              <a:t>Step 2</a:t>
            </a:r>
          </a:p>
        </p:txBody>
      </p:sp>
      <p:sp>
        <p:nvSpPr>
          <p:cNvPr id="8" name="TextBox 7"/>
          <p:cNvSpPr txBox="1"/>
          <p:nvPr/>
        </p:nvSpPr>
        <p:spPr>
          <a:xfrm>
            <a:off x="3048000" y="5042711"/>
            <a:ext cx="838200" cy="369332"/>
          </a:xfrm>
          <a:prstGeom prst="rect">
            <a:avLst/>
          </a:prstGeom>
          <a:noFill/>
        </p:spPr>
        <p:txBody>
          <a:bodyPr wrap="square" rtlCol="0">
            <a:spAutoFit/>
          </a:bodyPr>
          <a:lstStyle/>
          <a:p>
            <a:r>
              <a:rPr lang="en-IN" dirty="0"/>
              <a:t>Step </a:t>
            </a:r>
            <a:r>
              <a:rPr lang="en-IN" dirty="0" smtClean="0"/>
              <a:t>3</a:t>
            </a:r>
            <a:endParaRPr lang="en-IN" dirty="0"/>
          </a:p>
        </p:txBody>
      </p:sp>
    </p:spTree>
    <p:extLst>
      <p:ext uri="{BB962C8B-B14F-4D97-AF65-F5344CB8AC3E}">
        <p14:creationId xmlns:p14="http://schemas.microsoft.com/office/powerpoint/2010/main" val="1609247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sp>
        <p:nvSpPr>
          <p:cNvPr id="3" name="TextBox 2"/>
          <p:cNvSpPr txBox="1"/>
          <p:nvPr/>
        </p:nvSpPr>
        <p:spPr>
          <a:xfrm>
            <a:off x="838200" y="1295400"/>
            <a:ext cx="10769600" cy="5324535"/>
          </a:xfrm>
          <a:prstGeom prst="rect">
            <a:avLst/>
          </a:prstGeom>
          <a:noFill/>
        </p:spPr>
        <p:txBody>
          <a:bodyPr wrap="square" rtlCol="0">
            <a:spAutoFit/>
          </a:bodyPr>
          <a:lstStyle/>
          <a:p>
            <a:r>
              <a:rPr lang="en-US" sz="2000" dirty="0" smtClean="0"/>
              <a:t>The </a:t>
            </a:r>
            <a:r>
              <a:rPr lang="en-US" sz="2000" dirty="0"/>
              <a:t>results of effective ticket booking management can have a significant impact on various aspects of the business, customer experience, and overall success of an organization. Here are some key results that can be achieved through efficient ticket booking management:1. Increased Revenue Generation:   - Optimized pricing strategies, dynamic pricing models, and targeted promotions can help maximize revenue by capturing demand fluctuations, offering personalized deals, and upselling additional services.   - Efficient inventory management, yield optimization, and strategic partnerships can drive higher ticket sales and ancillary revenue streams.2. Enhanced Customer Satisfaction:   - Seamless booking processes, personalized recommendations, and responsive customer service can improve customer satisfaction levels and loyalty.   - User-friendly interfaces, convenient payment options, real-time updates, and personalized communication can enhance the overall booking experience and build long-term relationships with customers.3. Improved Operational Efficiency:   - Automated ticket issuance, real-time inventory updates, streamlined processes, and integrated systems can increase operational efficiency and reduce manual errors.   - Data-driven insights, predictive analytics, and demand forecasting tools can optimize resource allocation, inventory planning, and decision-making processes.4. Better Resource Utilization:   - Efficient allocation of resources such as seating capacity, staff scheduling, equipment utilization, and infrastructure maintenance can optimize operational costs and improve profitability.   </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dirty="0"/>
          </a:p>
        </p:txBody>
      </p:sp>
      <p:sp>
        <p:nvSpPr>
          <p:cNvPr id="3" name="TextBox 2"/>
          <p:cNvSpPr txBox="1"/>
          <p:nvPr/>
        </p:nvSpPr>
        <p:spPr>
          <a:xfrm>
            <a:off x="1752600" y="1752600"/>
            <a:ext cx="7696200" cy="224676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In conclusion, effective ticket booking management is a critical component of success for organizations in the travel, entertainment, sports, and event industries. By implementing best practices and leveraging technology solutions, businesses can achieve a wide range of benefits that positively impact their bottom line, customer satisfaction levels, operational efficiency, and overall competitiveness.</a:t>
            </a: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85800"/>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dirty="0"/>
          </a:p>
        </p:txBody>
      </p:sp>
      <p:sp>
        <p:nvSpPr>
          <p:cNvPr id="3" name="TextBox 2"/>
          <p:cNvSpPr txBox="1"/>
          <p:nvPr/>
        </p:nvSpPr>
        <p:spPr>
          <a:xfrm>
            <a:off x="762000" y="1215390"/>
            <a:ext cx="10668000" cy="5324535"/>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1. Personalized Customer Experiences:   - Personalization will be a key focus, with ticket booking platforms leveraging data analytics and AI to offer tailored recommendations, pricing, and promotions based on individual preferences and behavior.   - Customized booking interfaces, personalized communication, and targeted offers will enhance customer engagement and loyalty.2. </a:t>
            </a:r>
            <a:r>
              <a:rPr lang="en-US" sz="2000" dirty="0" err="1">
                <a:latin typeface="Arial" panose="020B0604020202020204" pitchFamily="34" charset="0"/>
                <a:cs typeface="Arial" panose="020B0604020202020204" pitchFamily="34" charset="0"/>
              </a:rPr>
              <a:t>Omnichannel</a:t>
            </a:r>
            <a:r>
              <a:rPr lang="en-US" sz="2000" dirty="0">
                <a:latin typeface="Arial" panose="020B0604020202020204" pitchFamily="34" charset="0"/>
                <a:cs typeface="Arial" panose="020B0604020202020204" pitchFamily="34" charset="0"/>
              </a:rPr>
              <a:t> Booking Experiences:   - Seamless integration across multiple channels such as websites, mobile apps, social media platforms, </a:t>
            </a:r>
            <a:r>
              <a:rPr lang="en-US" sz="2000" dirty="0" err="1">
                <a:latin typeface="Arial" panose="020B0604020202020204" pitchFamily="34" charset="0"/>
                <a:cs typeface="Arial" panose="020B0604020202020204" pitchFamily="34" charset="0"/>
              </a:rPr>
              <a:t>chatbots</a:t>
            </a:r>
            <a:r>
              <a:rPr lang="en-US" sz="2000" dirty="0">
                <a:latin typeface="Arial" panose="020B0604020202020204" pitchFamily="34" charset="0"/>
                <a:cs typeface="Arial" panose="020B0604020202020204" pitchFamily="34" charset="0"/>
              </a:rPr>
              <a:t>, and voice assistants will enable customers to book tickets conveniently across various touchpoints.   - Unified customer profiles and consistent user experiences across channels will be crucial for delivering a cohesive </a:t>
            </a:r>
            <a:r>
              <a:rPr lang="en-US" sz="2000" dirty="0" err="1">
                <a:latin typeface="Arial" panose="020B0604020202020204" pitchFamily="34" charset="0"/>
                <a:cs typeface="Arial" panose="020B0604020202020204" pitchFamily="34" charset="0"/>
              </a:rPr>
              <a:t>omnichannel</a:t>
            </a:r>
            <a:r>
              <a:rPr lang="en-US" sz="2000" dirty="0">
                <a:latin typeface="Arial" panose="020B0604020202020204" pitchFamily="34" charset="0"/>
                <a:cs typeface="Arial" panose="020B0604020202020204" pitchFamily="34" charset="0"/>
              </a:rPr>
              <a:t> booking journey.3. Enhanced User Interface and Experience:   - Intuitive interfaces, interactive seat maps, virtual tours, and immersive visualizations using AR/VR technologies will make the booking process more engaging and user-friendly.   - Streamlined checkout processes, quick access to booking history, and personalized dashboards will improve overall user experience.4. Dynamic Pricing Strategies:   - Dynamic pricing algorithms powered by machine learning will enable real-time adjustment of ticket prices based on demand, availability, market trends, and customer segmentation.   - Personalized pricing models, targeted discounts, and dynamic bundling options will optimize revenue generation while maximizing customer </a:t>
            </a:r>
            <a:r>
              <a:rPr lang="en-US" sz="2000" dirty="0" smtClean="0">
                <a:latin typeface="Arial" panose="020B0604020202020204" pitchFamily="34" charset="0"/>
                <a:cs typeface="Arial" panose="020B0604020202020204" pitchFamily="34" charset="0"/>
              </a:rPr>
              <a:t>value.</a:t>
            </a: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762000"/>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dirty="0"/>
          </a:p>
        </p:txBody>
      </p:sp>
      <p:sp>
        <p:nvSpPr>
          <p:cNvPr id="3" name="TextBox 2"/>
          <p:cNvSpPr txBox="1"/>
          <p:nvPr/>
        </p:nvSpPr>
        <p:spPr>
          <a:xfrm>
            <a:off x="1905000" y="1752600"/>
            <a:ext cx="6807200" cy="1631216"/>
          </a:xfrm>
          <a:prstGeom prst="rect">
            <a:avLst/>
          </a:prstGeom>
          <a:noFill/>
        </p:spPr>
        <p:txBody>
          <a:bodyPr wrap="square" rtlCol="0">
            <a:spAutoFit/>
          </a:bodyPr>
          <a:lstStyle/>
          <a:p>
            <a:r>
              <a:rPr lang="en-IN" sz="2000" dirty="0" smtClean="0">
                <a:latin typeface="Arial" panose="020B0604020202020204" pitchFamily="34" charset="0"/>
                <a:cs typeface="Arial" panose="020B0604020202020204" pitchFamily="34" charset="0"/>
              </a:rPr>
              <a:t>Hangman game in  python with source code</a:t>
            </a:r>
          </a:p>
          <a:p>
            <a:r>
              <a:rPr lang="en-IN" sz="2000" dirty="0" err="1" smtClean="0">
                <a:latin typeface="Arial" panose="020B0604020202020204" pitchFamily="34" charset="0"/>
                <a:cs typeface="Arial" panose="020B0604020202020204" pitchFamily="34" charset="0"/>
              </a:rPr>
              <a:t>Aircarft</a:t>
            </a:r>
            <a:r>
              <a:rPr lang="en-IN" sz="2000" dirty="0" smtClean="0">
                <a:latin typeface="Arial" panose="020B0604020202020204" pitchFamily="34" charset="0"/>
                <a:cs typeface="Arial" panose="020B0604020202020204" pitchFamily="34" charset="0"/>
              </a:rPr>
              <a:t> war game in python with source code</a:t>
            </a:r>
          </a:p>
          <a:p>
            <a:r>
              <a:rPr lang="en-IN" sz="2000" dirty="0" smtClean="0">
                <a:latin typeface="Arial" panose="020B0604020202020204" pitchFamily="34" charset="0"/>
                <a:cs typeface="Arial" panose="020B0604020202020204" pitchFamily="34" charset="0"/>
              </a:rPr>
              <a:t>Snake game in python code</a:t>
            </a:r>
          </a:p>
          <a:p>
            <a:r>
              <a:rPr lang="en-IN" sz="2000" dirty="0" smtClean="0">
                <a:latin typeface="Arial" panose="020B0604020202020204" pitchFamily="34" charset="0"/>
                <a:cs typeface="Arial" panose="020B0604020202020204" pitchFamily="34" charset="0"/>
              </a:rPr>
              <a:t>How to make bouncing ball game in python with source </a:t>
            </a:r>
            <a:r>
              <a:rPr lang="en-IN" sz="2000" dirty="0" err="1" smtClean="0">
                <a:latin typeface="Arial" panose="020B0604020202020204" pitchFamily="34" charset="0"/>
                <a:cs typeface="Arial" panose="020B0604020202020204" pitchFamily="34" charset="0"/>
              </a:rPr>
              <a:t>codae</a:t>
            </a: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TextBox 2"/>
          <p:cNvSpPr txBox="1"/>
          <p:nvPr/>
        </p:nvSpPr>
        <p:spPr>
          <a:xfrm>
            <a:off x="609600" y="1371600"/>
            <a:ext cx="10439400" cy="4524315"/>
          </a:xfrm>
          <a:prstGeom prst="rect">
            <a:avLst/>
          </a:prstGeom>
          <a:noFill/>
        </p:spPr>
        <p:txBody>
          <a:bodyPr wrap="square" rtlCol="0">
            <a:spAutoFit/>
          </a:bodyPr>
          <a:lstStyle/>
          <a:p>
            <a:pPr marL="457200" indent="-457200">
              <a:buAutoNum type="arabicPeriod"/>
            </a:pPr>
            <a:r>
              <a:rPr lang="en-US" sz="2400" dirty="0" smtClean="0">
                <a:latin typeface="Arial" pitchFamily="34" charset="0"/>
                <a:cs typeface="Arial" pitchFamily="34" charset="0"/>
              </a:rPr>
              <a:t>Outdated Technology: The system is built on outdated technology, making it slow and prone to frequent crashes and errors. This results in delays in processing bookings and frustrates both customers and staff.       </a:t>
            </a:r>
          </a:p>
          <a:p>
            <a:pPr marL="457200" indent="-457200">
              <a:buAutoNum type="arabicPeriod"/>
            </a:pPr>
            <a:endParaRPr lang="en-US" sz="2400" dirty="0">
              <a:latin typeface="Arial" pitchFamily="34" charset="0"/>
              <a:cs typeface="Arial" pitchFamily="34" charset="0"/>
            </a:endParaRPr>
          </a:p>
          <a:p>
            <a:pPr marL="457200" indent="-457200"/>
            <a:r>
              <a:rPr lang="en-US" sz="2400" dirty="0" smtClean="0">
                <a:latin typeface="Arial" pitchFamily="34" charset="0"/>
                <a:cs typeface="Arial" pitchFamily="34" charset="0"/>
              </a:rPr>
              <a:t>  2. Manual Processes: Much of the booking process is manual, requiring staff to input information manually and leading to a higher likelihood of errors. This not only causes delays in processing bookings but also results in incorrect reservations and double bookings.                            3. Lack of Online Booking Options: The system does not offer online booking options, forcing customers to book tickets in person or over the phone. This limits convenience for customers and reduces the company's ability to reach a wider on audience.</a:t>
            </a:r>
            <a:endParaRPr lang="en-US" sz="2400" dirty="0">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219200"/>
            <a:ext cx="10744200" cy="4401205"/>
          </a:xfrm>
          <a:prstGeom prst="rect">
            <a:avLst/>
          </a:prstGeom>
          <a:noFill/>
        </p:spPr>
        <p:txBody>
          <a:bodyPr wrap="square" rtlCol="0">
            <a:spAutoFit/>
          </a:bodyPr>
          <a:lstStyle/>
          <a:p>
            <a:r>
              <a:rPr lang="en-US" sz="2800" dirty="0" smtClean="0">
                <a:latin typeface="Arial" pitchFamily="34" charset="0"/>
                <a:cs typeface="Arial" pitchFamily="34" charset="0"/>
              </a:rPr>
              <a:t>4. Limited Seat Availability Information: The system does not provide real-time updates on seat availability, making it difficult for customers to know which seats are available at any given time. This can lead to confusion and frustration for customers trying to book tickets.</a:t>
            </a:r>
          </a:p>
          <a:p>
            <a:r>
              <a:rPr lang="en-US" sz="2800" dirty="0" smtClean="0">
                <a:latin typeface="Arial" pitchFamily="34" charset="0"/>
                <a:cs typeface="Arial" pitchFamily="34" charset="0"/>
              </a:rPr>
              <a:t>5. Inefficient Reservation Tracking: The system lacks robust features for tracking and managing reservations, making it challenging for staff to keep track of bookings, make changes, and handle cancellations effectively. This can result in overbooking, missed reservations, and dissatisfied</a:t>
            </a:r>
            <a:endParaRPr lang="en-US" sz="2800" dirty="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TextBox 2"/>
          <p:cNvSpPr txBox="1"/>
          <p:nvPr/>
        </p:nvSpPr>
        <p:spPr>
          <a:xfrm>
            <a:off x="838200" y="1447800"/>
            <a:ext cx="10058400" cy="4832092"/>
          </a:xfrm>
          <a:prstGeom prst="rect">
            <a:avLst/>
          </a:prstGeom>
          <a:noFill/>
        </p:spPr>
        <p:txBody>
          <a:bodyPr wrap="square" rtlCol="0">
            <a:spAutoFit/>
          </a:bodyPr>
          <a:lstStyle/>
          <a:p>
            <a:r>
              <a:rPr lang="en-US" sz="2800" dirty="0" smtClean="0">
                <a:latin typeface="Arial" pitchFamily="34" charset="0"/>
                <a:cs typeface="Arial" pitchFamily="34" charset="0"/>
              </a:rPr>
              <a:t>1.One solution for outdated technology in ticket booking could be to invest in a modern, user-friendly online ticketing platform. This platform could offer features such as mobile ticketing, real-time availability updates, and personalized recommendations based on user preferences. Additionally, integrating the platform with popular payment methods and social media channels can enhance the overall customer experience. Regular updates and maintenance of the platform will ensure that it remains current and competitive in the market. Training staff on how to use the new technology effectively is also essential to ensure a smooth transition.</a:t>
            </a:r>
            <a:endParaRPr lang="en-US" sz="28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371600"/>
            <a:ext cx="8991600" cy="4924425"/>
          </a:xfrm>
        </p:spPr>
        <p:txBody>
          <a:bodyPr/>
          <a:lstStyle/>
          <a:p>
            <a:r>
              <a:rPr lang="en-US" sz="2000" b="0" dirty="0" smtClean="0">
                <a:solidFill>
                  <a:schemeClr val="tx1"/>
                </a:solidFill>
              </a:rPr>
              <a:t>2.One solution to address the issue of limited seat availability information in ticket booking could be to implement a real-time seat availability feature on the online booking platform. This feature would provide customers with up-to-date information on the number of seats remaining for each event or show, allowing them to make informed decisions when booking their tickets.</a:t>
            </a:r>
            <a:br>
              <a:rPr lang="en-US" sz="2000" b="0" dirty="0" smtClean="0">
                <a:solidFill>
                  <a:schemeClr val="tx1"/>
                </a:solidFill>
              </a:rPr>
            </a:br>
            <a:r>
              <a:rPr lang="en-US" sz="2000" b="0" dirty="0" smtClean="0">
                <a:solidFill>
                  <a:schemeClr val="tx1"/>
                </a:solidFill>
              </a:rPr>
              <a:t/>
            </a:r>
            <a:br>
              <a:rPr lang="en-US" sz="2000" b="0" dirty="0" smtClean="0">
                <a:solidFill>
                  <a:schemeClr val="tx1"/>
                </a:solidFill>
              </a:rPr>
            </a:br>
            <a:r>
              <a:rPr lang="en-US" sz="2000" b="0" dirty="0" smtClean="0">
                <a:solidFill>
                  <a:schemeClr val="tx1"/>
                </a:solidFill>
              </a:rPr>
              <a:t>3. To address the issue of inefficient reservation tracking in ticket booking, one solution could be to implement a robust reservation management system that streamlines the reservation process and ensures accurate tracking of reservations.</a:t>
            </a:r>
            <a:br>
              <a:rPr lang="en-US" sz="2000" b="0" dirty="0" smtClean="0">
                <a:solidFill>
                  <a:schemeClr val="tx1"/>
                </a:solidFill>
              </a:rPr>
            </a:br>
            <a:r>
              <a:rPr lang="en-US" sz="2000" b="0" dirty="0" smtClean="0">
                <a:solidFill>
                  <a:schemeClr val="tx1"/>
                </a:solidFill>
              </a:rPr>
              <a:t/>
            </a:r>
            <a:br>
              <a:rPr lang="en-US" sz="2000" b="0" dirty="0" smtClean="0">
                <a:solidFill>
                  <a:schemeClr val="tx1"/>
                </a:solidFill>
              </a:rPr>
            </a:br>
            <a:r>
              <a:rPr lang="en-US" sz="2000" b="0" dirty="0" smtClean="0">
                <a:solidFill>
                  <a:schemeClr val="tx1"/>
                </a:solidFill>
              </a:rPr>
              <a:t>4. One solution to address the lack of online booking options in ticket booking could be to develop a user-friendly and secure online booking platform. This platform could allow customers to easily browse available tickets, select their desired seats or options, make secure payments, and receive instant confirmation of their booking.</a:t>
            </a:r>
            <a:endParaRPr lang="en-US" sz="2000" b="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6800" y="1143000"/>
            <a:ext cx="10058400" cy="1631216"/>
          </a:xfrm>
          <a:prstGeom prst="rect">
            <a:avLst/>
          </a:prstGeom>
          <a:noFill/>
        </p:spPr>
        <p:txBody>
          <a:bodyPr wrap="square" rtlCol="0">
            <a:spAutoFit/>
          </a:bodyPr>
          <a:lstStyle/>
          <a:p>
            <a:r>
              <a:rPr lang="en-US" sz="2000" dirty="0" smtClean="0">
                <a:latin typeface="Arial" pitchFamily="34" charset="0"/>
                <a:cs typeface="Arial" pitchFamily="34" charset="0"/>
              </a:rPr>
              <a:t>5.One solution to address the issue of limited seat availability information in ticket booking could be to implement a real-time seat availability feature on the online booking platform. This feature would provide customers with up-to-date information on the number of seats remaining for each event or show, allowing them to make informed decisions when booking their tickets.</a:t>
            </a:r>
            <a:endParaRPr lang="en-US" sz="2000"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TextBox 2"/>
          <p:cNvSpPr txBox="1"/>
          <p:nvPr/>
        </p:nvSpPr>
        <p:spPr>
          <a:xfrm>
            <a:off x="1371600" y="1371600"/>
            <a:ext cx="10058400" cy="5016758"/>
          </a:xfrm>
          <a:prstGeom prst="rect">
            <a:avLst/>
          </a:prstGeom>
          <a:noFill/>
        </p:spPr>
        <p:txBody>
          <a:bodyPr wrap="square" rtlCol="0">
            <a:spAutoFit/>
          </a:bodyPr>
          <a:lstStyle/>
          <a:p>
            <a:r>
              <a:rPr lang="en-US" sz="2000" dirty="0" smtClean="0">
                <a:latin typeface="Arial" pitchFamily="34" charset="0"/>
                <a:cs typeface="Arial" pitchFamily="34" charset="0"/>
              </a:rPr>
              <a:t>A system approach in ticket booking management involves viewing the ticket booking process as a complex system with interconnected components that work together to achieve a common goal. By adopting a holistic view of the system, organizations can identify interdependencies, optimize processes, and improve overall efficiency. Here is a detailed explanation of the system approach in ticket booking management:1. System Identification:   - Identify the key components of the ticket booking system, including customers, booking channels (online, offline), payment processing, seat availability, customer support, and reporting.   - Understand how these components interact with each other to facilitate the ticket booking process.2. System Analysis:   - Analyze the current ticket booking system to identify bottlenecks, inefficiencies, and areas for improvement.   - Consider factors such as customer demand patterns, peak booking times, payment processing delays, manual data entry errors, and customer feedback.3. System Design:   - Design a new and improved ticket booking system that addresses the identified issues and aligns with the organization's goals.   - Define the system requirements, functionalities, user interfaces, integrations with other systems, and data flows.</a:t>
            </a:r>
            <a:endParaRPr lang="en-US" sz="2000" dirty="0">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1219200"/>
            <a:ext cx="10820400" cy="5324535"/>
          </a:xfrm>
          <a:prstGeom prst="rect">
            <a:avLst/>
          </a:prstGeom>
          <a:noFill/>
        </p:spPr>
        <p:txBody>
          <a:bodyPr wrap="square" rtlCol="0">
            <a:spAutoFit/>
          </a:bodyPr>
          <a:lstStyle/>
          <a:p>
            <a:r>
              <a:rPr lang="en-US" sz="2000" dirty="0" smtClean="0">
                <a:latin typeface="Arial" pitchFamily="34" charset="0"/>
                <a:cs typeface="Arial" pitchFamily="34" charset="0"/>
              </a:rPr>
              <a:t>4. System Implementation:   - Implement the new ticket booking system by upgrading technology, integrating new software solutions, and training staff on how to use the system effectively.   - Ensure a smooth transition from the old system to the new system by conducting thorough testing, data migration, and user training.5. System Monitoring:   - Monitor the performance of the new ticket booking system by tracking key metrics such as booking volume, conversion rates, customer satisfaction scores, and revenue generated.   - Use monitoring tools and analytics to identify any issues or bottlenecks in real-time and take corrective actions promptly.6. System Optimization:   - Continuously optimize the ticket booking system based on feedback from customers, staff, and performance metrics.   - Implement improvements such as adding new features, streamlining processes, enhancing security measures, and integrating new technologies to enhance the system's efficiency and effectiveness.7. System Evaluation:   - Evaluate the success of the new ticket booking system by comparing key performance indicators before and after implementation.   - Gather feedback from customers and stakeholders to assess satisfaction levels and identify areas for further </a:t>
            </a:r>
            <a:r>
              <a:rPr lang="en-US" sz="2000" dirty="0" err="1" smtClean="0">
                <a:latin typeface="Arial" pitchFamily="34" charset="0"/>
                <a:cs typeface="Arial" pitchFamily="34" charset="0"/>
              </a:rPr>
              <a:t>improvement.By</a:t>
            </a:r>
            <a:r>
              <a:rPr lang="en-US" sz="2000" dirty="0" smtClean="0">
                <a:latin typeface="Arial" pitchFamily="34" charset="0"/>
                <a:cs typeface="Arial" pitchFamily="34" charset="0"/>
              </a:rPr>
              <a:t> adopting a system approach in ticket booking management, organizations can create a more efficient, customer-centric, and scalable system that enhances the overall booking experience for customers while driving business growth and profitability.</a:t>
            </a:r>
            <a:endParaRPr lang="en-US" sz="2000" dirty="0">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TotalTime>
  <Words>1717</Words>
  <Application>Microsoft Office PowerPoint</Application>
  <PresentationFormat>Widescreen</PresentationFormat>
  <Paragraphs>53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Cambria</vt:lpstr>
      <vt:lpstr>Open Sans</vt:lpstr>
      <vt:lpstr>Office Theme</vt:lpstr>
      <vt:lpstr>CAPSTONE PROJECT</vt:lpstr>
      <vt:lpstr>OUTLINE</vt:lpstr>
      <vt:lpstr>PROBLEM STATEMENT</vt:lpstr>
      <vt:lpstr>PowerPoint Presentation</vt:lpstr>
      <vt:lpstr>PROPOSED SOLUTION</vt:lpstr>
      <vt:lpstr>2.One solution to address the issue of limited seat availability information in ticket booking could be to implement a real-time seat availability feature on the online booking platform. This feature would provide customers with up-to-date information on the number of seats remaining for each event or show, allowing them to make informed decisions when booking their tickets.  3. To address the issue of inefficient reservation tracking in ticket booking, one solution could be to implement a robust reservation management system that streamlines the reservation process and ensures accurate tracking of reservations.  4. One solution to address the lack of online booking options in ticket booking could be to develop a user-friendly and secure online booking platform. This platform could allow customers to easily browse available tickets, select their desired seats or options, make secure payments, and receive instant confirmation of their booking.</vt:lpstr>
      <vt:lpstr>PowerPoint Presentation</vt:lpstr>
      <vt:lpstr>SYSTEM APPROACH</vt:lpstr>
      <vt:lpstr>PowerPoint Presentation</vt:lpstr>
      <vt:lpstr>ALGORITHM &amp; DEPLOYMENT</vt:lpstr>
      <vt:lpstr>PowerPoint Presentation</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ELCOT</dc:creator>
  <cp:lastModifiedBy>JK</cp:lastModifiedBy>
  <cp:revision>13</cp:revision>
  <dcterms:created xsi:type="dcterms:W3CDTF">2024-04-04T19:22:38Z</dcterms:created>
  <dcterms:modified xsi:type="dcterms:W3CDTF">2024-04-27T17:56:15Z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