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83" r:id="rId5"/>
    <p:sldId id="290" r:id="rId6"/>
    <p:sldId id="291" r:id="rId7"/>
    <p:sldId id="292" r:id="rId8"/>
    <p:sldId id="293" r:id="rId9"/>
    <p:sldId id="294" r:id="rId10"/>
    <p:sldId id="297" r:id="rId11"/>
    <p:sldId id="295" r:id="rId12"/>
    <p:sldId id="296" r:id="rId13"/>
    <p:sldId id="280" r:id="rId14"/>
    <p:sldId id="286" r:id="rId15"/>
    <p:sldId id="281" r:id="rId16"/>
    <p:sldId id="285" r:id="rId17"/>
    <p:sldId id="284" r:id="rId18"/>
    <p:sldId id="287" r:id="rId19"/>
    <p:sldId id="288" r:id="rId20"/>
    <p:sldId id="269" r:id="rId21"/>
    <p:sldId id="289" r:id="rId22"/>
    <p:sldId id="272" r:id="rId23"/>
  </p:sldIdLst>
  <p:sldSz cx="7569200" cy="10706100"/>
  <p:notesSz cx="7569200" cy="10706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60"/>
  </p:normalViewPr>
  <p:slideViewPr>
    <p:cSldViewPr>
      <p:cViewPr>
        <p:scale>
          <a:sx n="75" d="100"/>
          <a:sy n="75" d="100"/>
        </p:scale>
        <p:origin x="2292" y="-3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9775"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7838" y="0"/>
            <a:ext cx="3279775" cy="536575"/>
          </a:xfrm>
          <a:prstGeom prst="rect">
            <a:avLst/>
          </a:prstGeom>
        </p:spPr>
        <p:txBody>
          <a:bodyPr vert="horz" lIns="91440" tIns="45720" rIns="91440" bIns="45720" rtlCol="0"/>
          <a:lstStyle>
            <a:lvl1pPr algn="r">
              <a:defRPr sz="1200"/>
            </a:lvl1pPr>
          </a:lstStyle>
          <a:p>
            <a:fld id="{4402B31E-44B4-439D-8C41-47E725C2291F}" type="datetimeFigureOut">
              <a:rPr lang="en-US" smtClean="0"/>
              <a:t>02-Sep-22</a:t>
            </a:fld>
            <a:endParaRPr lang="en-US"/>
          </a:p>
        </p:txBody>
      </p:sp>
      <p:sp>
        <p:nvSpPr>
          <p:cNvPr id="4" name="Slide Image Placeholder 3"/>
          <p:cNvSpPr>
            <a:spLocks noGrp="1" noRot="1" noChangeAspect="1"/>
          </p:cNvSpPr>
          <p:nvPr>
            <p:ph type="sldImg" idx="2"/>
          </p:nvPr>
        </p:nvSpPr>
        <p:spPr>
          <a:xfrm>
            <a:off x="2506663" y="1338263"/>
            <a:ext cx="2555875" cy="3613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7238" y="5153025"/>
            <a:ext cx="6054725" cy="42148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69525"/>
            <a:ext cx="3279775"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7838" y="10169525"/>
            <a:ext cx="3279775" cy="536575"/>
          </a:xfrm>
          <a:prstGeom prst="rect">
            <a:avLst/>
          </a:prstGeom>
        </p:spPr>
        <p:txBody>
          <a:bodyPr vert="horz" lIns="91440" tIns="45720" rIns="91440" bIns="45720" rtlCol="0" anchor="b"/>
          <a:lstStyle>
            <a:lvl1pPr algn="r">
              <a:defRPr sz="1200"/>
            </a:lvl1pPr>
          </a:lstStyle>
          <a:p>
            <a:fld id="{6D1709E3-29C3-4F8D-8680-5B10CB4DE2C2}" type="slidenum">
              <a:rPr lang="en-US" smtClean="0"/>
              <a:t>‹#›</a:t>
            </a:fld>
            <a:endParaRPr lang="en-US"/>
          </a:p>
        </p:txBody>
      </p:sp>
    </p:spTree>
    <p:extLst>
      <p:ext uri="{BB962C8B-B14F-4D97-AF65-F5344CB8AC3E}">
        <p14:creationId xmlns:p14="http://schemas.microsoft.com/office/powerpoint/2010/main" val="1483373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690" y="3318891"/>
            <a:ext cx="6433820" cy="224828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5380" y="5995416"/>
            <a:ext cx="5298440" cy="26765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02-Sep-22</a:t>
            </a:fld>
            <a:endParaRPr lang="en-US"/>
          </a:p>
        </p:txBody>
      </p:sp>
      <p:sp>
        <p:nvSpPr>
          <p:cNvPr id="6" name="Holder 6"/>
          <p:cNvSpPr>
            <a:spLocks noGrp="1"/>
          </p:cNvSpPr>
          <p:nvPr>
            <p:ph type="sldNum" sz="quarter" idx="7"/>
          </p:nvPr>
        </p:nvSpPr>
        <p:spPr/>
        <p:txBody>
          <a:bodyPr lIns="0" tIns="0" rIns="0" bIns="0"/>
          <a:lstStyle>
            <a:lvl1pPr>
              <a:defRPr sz="1400" b="1" i="0">
                <a:solidFill>
                  <a:schemeClr val="tx1"/>
                </a:solidFill>
                <a:latin typeface="Times New Roman"/>
                <a:cs typeface="Times New Roman"/>
              </a:defRPr>
            </a:lvl1pPr>
          </a:lstStyle>
          <a:p>
            <a:pPr marL="12700">
              <a:lnSpc>
                <a:spcPts val="1630"/>
              </a:lnSpc>
            </a:pPr>
            <a:r>
              <a:rPr spc="-5" dirty="0"/>
              <a:t>Page</a:t>
            </a:r>
            <a:r>
              <a:rPr spc="-50" dirty="0"/>
              <a:t> </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02-Sep-22</a:t>
            </a:fld>
            <a:endParaRPr lang="en-US"/>
          </a:p>
        </p:txBody>
      </p:sp>
      <p:sp>
        <p:nvSpPr>
          <p:cNvPr id="6" name="Holder 6"/>
          <p:cNvSpPr>
            <a:spLocks noGrp="1"/>
          </p:cNvSpPr>
          <p:nvPr>
            <p:ph type="sldNum" sz="quarter" idx="7"/>
          </p:nvPr>
        </p:nvSpPr>
        <p:spPr/>
        <p:txBody>
          <a:bodyPr lIns="0" tIns="0" rIns="0" bIns="0"/>
          <a:lstStyle>
            <a:lvl1pPr>
              <a:defRPr sz="1400" b="1" i="0">
                <a:solidFill>
                  <a:schemeClr val="tx1"/>
                </a:solidFill>
                <a:latin typeface="Times New Roman"/>
                <a:cs typeface="Times New Roman"/>
              </a:defRPr>
            </a:lvl1pPr>
          </a:lstStyle>
          <a:p>
            <a:pPr marL="12700">
              <a:lnSpc>
                <a:spcPts val="1630"/>
              </a:lnSpc>
            </a:pPr>
            <a:r>
              <a:rPr spc="-5" dirty="0"/>
              <a:t>Page</a:t>
            </a:r>
            <a:r>
              <a:rPr spc="-50" dirty="0"/>
              <a:t> </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78460" y="2462403"/>
            <a:ext cx="3292602" cy="706602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8138" y="2462403"/>
            <a:ext cx="3292602" cy="706602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02-Sep-22</a:t>
            </a:fld>
            <a:endParaRPr lang="en-US"/>
          </a:p>
        </p:txBody>
      </p:sp>
      <p:sp>
        <p:nvSpPr>
          <p:cNvPr id="7" name="Holder 7"/>
          <p:cNvSpPr>
            <a:spLocks noGrp="1"/>
          </p:cNvSpPr>
          <p:nvPr>
            <p:ph type="sldNum" sz="quarter" idx="7"/>
          </p:nvPr>
        </p:nvSpPr>
        <p:spPr/>
        <p:txBody>
          <a:bodyPr lIns="0" tIns="0" rIns="0" bIns="0"/>
          <a:lstStyle>
            <a:lvl1pPr>
              <a:defRPr sz="1400" b="1" i="0">
                <a:solidFill>
                  <a:schemeClr val="tx1"/>
                </a:solidFill>
                <a:latin typeface="Times New Roman"/>
                <a:cs typeface="Times New Roman"/>
              </a:defRPr>
            </a:lvl1pPr>
          </a:lstStyle>
          <a:p>
            <a:pPr marL="12700">
              <a:lnSpc>
                <a:spcPts val="1630"/>
              </a:lnSpc>
            </a:pPr>
            <a:r>
              <a:rPr spc="-5" dirty="0"/>
              <a:t>Page</a:t>
            </a:r>
            <a:r>
              <a:rPr spc="-50" dirty="0"/>
              <a:t> </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02-Sep-22</a:t>
            </a:fld>
            <a:endParaRPr lang="en-US"/>
          </a:p>
        </p:txBody>
      </p:sp>
      <p:sp>
        <p:nvSpPr>
          <p:cNvPr id="5" name="Holder 5"/>
          <p:cNvSpPr>
            <a:spLocks noGrp="1"/>
          </p:cNvSpPr>
          <p:nvPr>
            <p:ph type="sldNum" sz="quarter" idx="7"/>
          </p:nvPr>
        </p:nvSpPr>
        <p:spPr/>
        <p:txBody>
          <a:bodyPr lIns="0" tIns="0" rIns="0" bIns="0"/>
          <a:lstStyle>
            <a:lvl1pPr>
              <a:defRPr sz="1400" b="1" i="0">
                <a:solidFill>
                  <a:schemeClr val="tx1"/>
                </a:solidFill>
                <a:latin typeface="Times New Roman"/>
                <a:cs typeface="Times New Roman"/>
              </a:defRPr>
            </a:lvl1pPr>
          </a:lstStyle>
          <a:p>
            <a:pPr marL="12700">
              <a:lnSpc>
                <a:spcPts val="1630"/>
              </a:lnSpc>
            </a:pPr>
            <a:r>
              <a:rPr spc="-5" dirty="0"/>
              <a:t>Page</a:t>
            </a:r>
            <a:r>
              <a:rPr spc="-50" dirty="0"/>
              <a:t> </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02-Sep-22</a:t>
            </a:fld>
            <a:endParaRPr lang="en-US"/>
          </a:p>
        </p:txBody>
      </p:sp>
      <p:sp>
        <p:nvSpPr>
          <p:cNvPr id="4" name="Holder 4"/>
          <p:cNvSpPr>
            <a:spLocks noGrp="1"/>
          </p:cNvSpPr>
          <p:nvPr>
            <p:ph type="sldNum" sz="quarter" idx="7"/>
          </p:nvPr>
        </p:nvSpPr>
        <p:spPr/>
        <p:txBody>
          <a:bodyPr lIns="0" tIns="0" rIns="0" bIns="0"/>
          <a:lstStyle>
            <a:lvl1pPr>
              <a:defRPr sz="1400" b="1" i="0">
                <a:solidFill>
                  <a:schemeClr val="tx1"/>
                </a:solidFill>
                <a:latin typeface="Times New Roman"/>
                <a:cs typeface="Times New Roman"/>
              </a:defRPr>
            </a:lvl1pPr>
          </a:lstStyle>
          <a:p>
            <a:pPr marL="12700">
              <a:lnSpc>
                <a:spcPts val="1630"/>
              </a:lnSpc>
            </a:pPr>
            <a:r>
              <a:rPr spc="-5" dirty="0"/>
              <a:t>Page</a:t>
            </a:r>
            <a:r>
              <a:rPr spc="-50" dirty="0"/>
              <a:t> </a:t>
            </a: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33069" y="9902189"/>
            <a:ext cx="7132320" cy="0"/>
          </a:xfrm>
          <a:custGeom>
            <a:avLst/>
            <a:gdLst/>
            <a:ahLst/>
            <a:cxnLst/>
            <a:rect l="l" t="t" r="r" b="b"/>
            <a:pathLst>
              <a:path w="7132320">
                <a:moveTo>
                  <a:pt x="0" y="0"/>
                </a:moveTo>
                <a:lnTo>
                  <a:pt x="7132320" y="0"/>
                </a:lnTo>
              </a:path>
            </a:pathLst>
          </a:custGeom>
          <a:ln w="7620">
            <a:solidFill>
              <a:srgbClr val="D9D9D9"/>
            </a:solidFill>
          </a:ln>
        </p:spPr>
        <p:txBody>
          <a:bodyPr wrap="square" lIns="0" tIns="0" rIns="0" bIns="0" rtlCol="0"/>
          <a:lstStyle/>
          <a:p>
            <a:endParaRPr/>
          </a:p>
        </p:txBody>
      </p:sp>
      <p:sp>
        <p:nvSpPr>
          <p:cNvPr id="2" name="Holder 2"/>
          <p:cNvSpPr>
            <a:spLocks noGrp="1"/>
          </p:cNvSpPr>
          <p:nvPr>
            <p:ph type="title"/>
          </p:nvPr>
        </p:nvSpPr>
        <p:spPr>
          <a:xfrm>
            <a:off x="3116580" y="221296"/>
            <a:ext cx="1336039" cy="391795"/>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63537" y="1613217"/>
            <a:ext cx="6842124" cy="63830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73528" y="9956673"/>
            <a:ext cx="2422144" cy="5353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460" y="9956673"/>
            <a:ext cx="1740916" cy="5353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02-Sep-22</a:t>
            </a:fld>
            <a:endParaRPr lang="en-US"/>
          </a:p>
        </p:txBody>
      </p:sp>
      <p:sp>
        <p:nvSpPr>
          <p:cNvPr id="6" name="Holder 6"/>
          <p:cNvSpPr>
            <a:spLocks noGrp="1"/>
          </p:cNvSpPr>
          <p:nvPr>
            <p:ph type="sldNum" sz="quarter" idx="7"/>
          </p:nvPr>
        </p:nvSpPr>
        <p:spPr>
          <a:xfrm>
            <a:off x="6456426" y="10200314"/>
            <a:ext cx="637540" cy="222884"/>
          </a:xfrm>
          <a:prstGeom prst="rect">
            <a:avLst/>
          </a:prstGeom>
        </p:spPr>
        <p:txBody>
          <a:bodyPr wrap="square" lIns="0" tIns="0" rIns="0" bIns="0">
            <a:spAutoFit/>
          </a:bodyPr>
          <a:lstStyle>
            <a:lvl1pPr>
              <a:defRPr sz="1400" b="1" i="0">
                <a:solidFill>
                  <a:schemeClr val="tx1"/>
                </a:solidFill>
                <a:latin typeface="Times New Roman"/>
                <a:cs typeface="Times New Roman"/>
              </a:defRPr>
            </a:lvl1pPr>
          </a:lstStyle>
          <a:p>
            <a:pPr marL="12700">
              <a:lnSpc>
                <a:spcPts val="1630"/>
              </a:lnSpc>
            </a:pPr>
            <a:r>
              <a:rPr spc="-5" dirty="0"/>
              <a:t>Page</a:t>
            </a:r>
            <a:r>
              <a:rPr spc="-50" dirty="0"/>
              <a:t> </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3452" y="1912774"/>
            <a:ext cx="8458200" cy="2703304"/>
          </a:xfrm>
          <a:prstGeom prst="rect">
            <a:avLst/>
          </a:prstGeom>
        </p:spPr>
        <p:txBody>
          <a:bodyPr vert="horz" wrap="square" lIns="0" tIns="30480" rIns="0" bIns="0" rtlCol="0">
            <a:spAutoFit/>
          </a:bodyPr>
          <a:lstStyle/>
          <a:p>
            <a:pPr marL="20320" marR="5080" indent="1313180">
              <a:lnSpc>
                <a:spcPts val="2200"/>
              </a:lnSpc>
              <a:spcBef>
                <a:spcPts val="240"/>
              </a:spcBef>
            </a:pPr>
            <a:r>
              <a:rPr lang="en-US" sz="1900" b="1" spc="-15" dirty="0">
                <a:latin typeface="Times New Roman"/>
                <a:cs typeface="Times New Roman"/>
              </a:rPr>
              <a:t>            </a:t>
            </a:r>
            <a:r>
              <a:rPr sz="1900" b="1" spc="-15" dirty="0">
                <a:latin typeface="Times New Roman"/>
                <a:cs typeface="Times New Roman"/>
              </a:rPr>
              <a:t>Green </a:t>
            </a:r>
            <a:r>
              <a:rPr sz="1900" b="1" spc="-5" dirty="0">
                <a:latin typeface="Times New Roman"/>
                <a:cs typeface="Times New Roman"/>
              </a:rPr>
              <a:t>University </a:t>
            </a:r>
            <a:r>
              <a:rPr sz="1900" b="1" dirty="0">
                <a:latin typeface="Times New Roman"/>
                <a:cs typeface="Times New Roman"/>
              </a:rPr>
              <a:t>of Bangladesh </a:t>
            </a:r>
            <a:endParaRPr lang="en-US" sz="1900" b="1" dirty="0">
              <a:latin typeface="Times New Roman"/>
              <a:cs typeface="Times New Roman"/>
            </a:endParaRPr>
          </a:p>
          <a:p>
            <a:pPr marL="20320" marR="5080" indent="1313180">
              <a:lnSpc>
                <a:spcPts val="2200"/>
              </a:lnSpc>
              <a:spcBef>
                <a:spcPts val="240"/>
              </a:spcBef>
            </a:pPr>
            <a:r>
              <a:rPr sz="1900" b="1" dirty="0">
                <a:latin typeface="Times New Roman"/>
                <a:cs typeface="Times New Roman"/>
              </a:rPr>
              <a:t> Department of Computer </a:t>
            </a:r>
            <a:r>
              <a:rPr sz="1900" b="1" spc="-5" dirty="0">
                <a:latin typeface="Times New Roman"/>
                <a:cs typeface="Times New Roman"/>
              </a:rPr>
              <a:t>Science </a:t>
            </a:r>
            <a:r>
              <a:rPr sz="1900" b="1" dirty="0">
                <a:latin typeface="Times New Roman"/>
                <a:cs typeface="Times New Roman"/>
              </a:rPr>
              <a:t>and</a:t>
            </a:r>
            <a:r>
              <a:rPr lang="en-US" sz="1900" b="1" dirty="0">
                <a:latin typeface="Times New Roman"/>
                <a:cs typeface="Times New Roman"/>
              </a:rPr>
              <a:t> </a:t>
            </a:r>
            <a:r>
              <a:rPr sz="1900" b="1" spc="-5" dirty="0">
                <a:latin typeface="Times New Roman"/>
                <a:cs typeface="Times New Roman"/>
              </a:rPr>
              <a:t>Engineering</a:t>
            </a:r>
            <a:r>
              <a:rPr sz="1900" b="1" spc="-95" dirty="0">
                <a:latin typeface="Times New Roman"/>
                <a:cs typeface="Times New Roman"/>
              </a:rPr>
              <a:t> </a:t>
            </a:r>
            <a:r>
              <a:rPr sz="1900" b="1" dirty="0">
                <a:latin typeface="Times New Roman"/>
                <a:cs typeface="Times New Roman"/>
              </a:rPr>
              <a:t>(CSE)</a:t>
            </a:r>
            <a:endParaRPr sz="1900" dirty="0">
              <a:latin typeface="Times New Roman"/>
              <a:cs typeface="Times New Roman"/>
            </a:endParaRPr>
          </a:p>
          <a:p>
            <a:pPr marR="630555" algn="ctr">
              <a:lnSpc>
                <a:spcPts val="1660"/>
              </a:lnSpc>
            </a:pPr>
            <a:r>
              <a:rPr lang="en-US" sz="1400" b="1" spc="-10" dirty="0">
                <a:latin typeface="Times New Roman"/>
                <a:cs typeface="Times New Roman"/>
              </a:rPr>
              <a:t>                       </a:t>
            </a:r>
            <a:r>
              <a:rPr sz="1400" b="1" spc="-10" dirty="0">
                <a:latin typeface="Times New Roman"/>
                <a:cs typeface="Times New Roman"/>
              </a:rPr>
              <a:t>Faculty </a:t>
            </a:r>
            <a:r>
              <a:rPr sz="1400" b="1" dirty="0">
                <a:latin typeface="Times New Roman"/>
                <a:cs typeface="Times New Roman"/>
              </a:rPr>
              <a:t>of </a:t>
            </a:r>
            <a:r>
              <a:rPr sz="1400" b="1" spc="-5" dirty="0">
                <a:latin typeface="Times New Roman"/>
                <a:cs typeface="Times New Roman"/>
              </a:rPr>
              <a:t>Sciences and Engineering, </a:t>
            </a:r>
            <a:r>
              <a:rPr sz="1400" b="1" spc="-10" dirty="0">
                <a:latin typeface="Times New Roman"/>
                <a:cs typeface="Times New Roman"/>
              </a:rPr>
              <a:t>Semester: </a:t>
            </a:r>
            <a:r>
              <a:rPr sz="1400" b="1" spc="-25" dirty="0">
                <a:latin typeface="Times New Roman"/>
                <a:cs typeface="Times New Roman"/>
              </a:rPr>
              <a:t>(</a:t>
            </a:r>
            <a:r>
              <a:rPr lang="en-US" sz="1400" b="1" spc="-25" dirty="0">
                <a:latin typeface="Times New Roman"/>
                <a:cs typeface="Times New Roman"/>
              </a:rPr>
              <a:t>Fall</a:t>
            </a:r>
            <a:r>
              <a:rPr sz="1400" b="1" spc="-25" dirty="0">
                <a:latin typeface="Times New Roman"/>
                <a:cs typeface="Times New Roman"/>
              </a:rPr>
              <a:t>,</a:t>
            </a:r>
            <a:r>
              <a:rPr sz="1400" b="1" spc="165" dirty="0">
                <a:latin typeface="Times New Roman"/>
                <a:cs typeface="Times New Roman"/>
              </a:rPr>
              <a:t> </a:t>
            </a:r>
            <a:r>
              <a:rPr sz="1400" b="1" spc="-20" dirty="0">
                <a:latin typeface="Times New Roman"/>
                <a:cs typeface="Times New Roman"/>
              </a:rPr>
              <a:t>Year:2021),</a:t>
            </a:r>
            <a:endParaRPr sz="1400" dirty="0">
              <a:latin typeface="Times New Roman"/>
              <a:cs typeface="Times New Roman"/>
            </a:endParaRPr>
          </a:p>
          <a:p>
            <a:pPr marR="286385" algn="ctr">
              <a:lnSpc>
                <a:spcPct val="100000"/>
              </a:lnSpc>
              <a:spcBef>
                <a:spcPts val="20"/>
              </a:spcBef>
            </a:pPr>
            <a:r>
              <a:rPr sz="1400" b="1" dirty="0">
                <a:latin typeface="Times New Roman"/>
                <a:cs typeface="Times New Roman"/>
              </a:rPr>
              <a:t>B.Sc. </a:t>
            </a:r>
            <a:r>
              <a:rPr sz="1400" b="1" spc="-10" dirty="0">
                <a:latin typeface="Times New Roman"/>
                <a:cs typeface="Times New Roman"/>
              </a:rPr>
              <a:t>in </a:t>
            </a:r>
            <a:r>
              <a:rPr sz="1400" b="1" dirty="0">
                <a:latin typeface="Times New Roman"/>
                <a:cs typeface="Times New Roman"/>
              </a:rPr>
              <a:t>CSE</a:t>
            </a:r>
            <a:r>
              <a:rPr sz="1400" b="1" spc="-110" dirty="0">
                <a:latin typeface="Times New Roman"/>
                <a:cs typeface="Times New Roman"/>
              </a:rPr>
              <a:t> </a:t>
            </a:r>
            <a:r>
              <a:rPr sz="1400" b="1" dirty="0">
                <a:latin typeface="Times New Roman"/>
                <a:cs typeface="Times New Roman"/>
              </a:rPr>
              <a:t>(Day)</a:t>
            </a:r>
            <a:endParaRPr sz="1400" dirty="0">
              <a:latin typeface="Times New Roman"/>
              <a:cs typeface="Times New Roman"/>
            </a:endParaRPr>
          </a:p>
          <a:p>
            <a:pPr>
              <a:lnSpc>
                <a:spcPct val="100000"/>
              </a:lnSpc>
              <a:spcBef>
                <a:spcPts val="15"/>
              </a:spcBef>
            </a:pPr>
            <a:endParaRPr sz="2000" dirty="0">
              <a:latin typeface="Times New Roman"/>
              <a:cs typeface="Times New Roman"/>
            </a:endParaRPr>
          </a:p>
          <a:p>
            <a:pPr marL="1761489" marR="2402840" algn="ctr">
              <a:lnSpc>
                <a:spcPts val="1600"/>
              </a:lnSpc>
            </a:pPr>
            <a:r>
              <a:rPr sz="1400" b="1" spc="-5" dirty="0">
                <a:latin typeface="Times New Roman"/>
                <a:cs typeface="Times New Roman"/>
              </a:rPr>
              <a:t>Course </a:t>
            </a:r>
            <a:r>
              <a:rPr sz="1400" b="1" spc="-10" dirty="0">
                <a:latin typeface="Times New Roman"/>
                <a:cs typeface="Times New Roman"/>
              </a:rPr>
              <a:t>Title: </a:t>
            </a:r>
            <a:r>
              <a:rPr lang="en-US" sz="1400" b="1" spc="-10" dirty="0">
                <a:latin typeface="Times New Roman"/>
                <a:cs typeface="Times New Roman"/>
              </a:rPr>
              <a:t>Microprocessor &amp; Microcontrollers Lab</a:t>
            </a:r>
          </a:p>
          <a:p>
            <a:pPr marL="1761489" marR="2402840" algn="ctr">
              <a:lnSpc>
                <a:spcPts val="1600"/>
              </a:lnSpc>
            </a:pPr>
            <a:r>
              <a:rPr sz="1400" b="1" spc="-5" dirty="0">
                <a:latin typeface="Times New Roman"/>
                <a:cs typeface="Times New Roman"/>
              </a:rPr>
              <a:t>Course </a:t>
            </a:r>
            <a:r>
              <a:rPr sz="1400" b="1" dirty="0">
                <a:latin typeface="Times New Roman"/>
                <a:cs typeface="Times New Roman"/>
              </a:rPr>
              <a:t>Code: CSE</a:t>
            </a:r>
            <a:r>
              <a:rPr sz="1400" b="1" spc="-80" dirty="0">
                <a:latin typeface="Times New Roman"/>
                <a:cs typeface="Times New Roman"/>
              </a:rPr>
              <a:t> </a:t>
            </a:r>
            <a:r>
              <a:rPr lang="en-US" sz="1400" b="1" dirty="0">
                <a:latin typeface="Times New Roman"/>
                <a:cs typeface="Times New Roman"/>
              </a:rPr>
              <a:t>304</a:t>
            </a:r>
            <a:endParaRPr sz="1400" dirty="0">
              <a:latin typeface="Times New Roman"/>
              <a:cs typeface="Times New Roman"/>
            </a:endParaRPr>
          </a:p>
          <a:p>
            <a:pPr marL="1939289">
              <a:lnSpc>
                <a:spcPct val="100000"/>
              </a:lnSpc>
              <a:spcBef>
                <a:spcPts val="875"/>
              </a:spcBef>
            </a:pPr>
            <a:r>
              <a:rPr lang="en-US" sz="1400" b="1" spc="-5" dirty="0">
                <a:latin typeface="Times New Roman"/>
                <a:cs typeface="Times New Roman"/>
              </a:rPr>
              <a:t>                          </a:t>
            </a:r>
            <a:r>
              <a:rPr sz="1400" b="1" spc="-5" dirty="0">
                <a:latin typeface="Times New Roman"/>
                <a:cs typeface="Times New Roman"/>
              </a:rPr>
              <a:t>Section: </a:t>
            </a:r>
            <a:r>
              <a:rPr lang="en-US" sz="1400" b="1" spc="-5" dirty="0">
                <a:latin typeface="Times New Roman"/>
                <a:cs typeface="Times New Roman"/>
              </a:rPr>
              <a:t>202DA</a:t>
            </a:r>
            <a:endParaRPr sz="1400" dirty="0">
              <a:latin typeface="Times New Roman"/>
              <a:cs typeface="Times New Roman"/>
            </a:endParaRPr>
          </a:p>
          <a:p>
            <a:pPr>
              <a:lnSpc>
                <a:spcPct val="100000"/>
              </a:lnSpc>
            </a:pPr>
            <a:endParaRPr sz="1500" dirty="0">
              <a:latin typeface="Times New Roman"/>
              <a:cs typeface="Times New Roman"/>
            </a:endParaRPr>
          </a:p>
          <a:p>
            <a:pPr marL="111760">
              <a:lnSpc>
                <a:spcPct val="100000"/>
              </a:lnSpc>
              <a:spcBef>
                <a:spcPts val="1170"/>
              </a:spcBef>
            </a:pPr>
            <a:r>
              <a:rPr lang="en-US" sz="1400" b="1" spc="-5" dirty="0">
                <a:latin typeface="Times New Roman"/>
                <a:cs typeface="Times New Roman"/>
              </a:rPr>
              <a:t>                  </a:t>
            </a:r>
            <a:endParaRPr sz="1400" dirty="0">
              <a:latin typeface="Times New Roman"/>
              <a:cs typeface="Times New Roman"/>
            </a:endParaRPr>
          </a:p>
        </p:txBody>
      </p:sp>
      <p:sp>
        <p:nvSpPr>
          <p:cNvPr id="3" name="object 3"/>
          <p:cNvSpPr txBox="1"/>
          <p:nvPr/>
        </p:nvSpPr>
        <p:spPr>
          <a:xfrm>
            <a:off x="3187064" y="5591873"/>
            <a:ext cx="1174115" cy="239395"/>
          </a:xfrm>
          <a:prstGeom prst="rect">
            <a:avLst/>
          </a:prstGeom>
        </p:spPr>
        <p:txBody>
          <a:bodyPr vert="horz" wrap="square" lIns="0" tIns="12700" rIns="0" bIns="0" rtlCol="0">
            <a:spAutoFit/>
          </a:bodyPr>
          <a:lstStyle/>
          <a:p>
            <a:pPr marL="12700">
              <a:lnSpc>
                <a:spcPct val="100000"/>
              </a:lnSpc>
              <a:spcBef>
                <a:spcPts val="100"/>
              </a:spcBef>
            </a:pPr>
            <a:r>
              <a:rPr sz="1400" b="1" u="heavy" dirty="0">
                <a:uFill>
                  <a:solidFill>
                    <a:srgbClr val="000000"/>
                  </a:solidFill>
                </a:uFill>
                <a:latin typeface="Times New Roman"/>
                <a:cs typeface="Times New Roman"/>
              </a:rPr>
              <a:t>Student</a:t>
            </a:r>
            <a:r>
              <a:rPr sz="1400" b="1" u="heavy" spc="-90" dirty="0">
                <a:uFill>
                  <a:solidFill>
                    <a:srgbClr val="000000"/>
                  </a:solidFill>
                </a:uFill>
                <a:latin typeface="Times New Roman"/>
                <a:cs typeface="Times New Roman"/>
              </a:rPr>
              <a:t> </a:t>
            </a:r>
            <a:r>
              <a:rPr sz="1400" b="1" u="heavy" spc="-15" dirty="0">
                <a:uFill>
                  <a:solidFill>
                    <a:srgbClr val="000000"/>
                  </a:solidFill>
                </a:uFill>
                <a:latin typeface="Times New Roman"/>
                <a:cs typeface="Times New Roman"/>
              </a:rPr>
              <a:t>Details</a:t>
            </a:r>
            <a:endParaRPr sz="1400">
              <a:latin typeface="Times New Roman"/>
              <a:cs typeface="Times New Roman"/>
            </a:endParaRPr>
          </a:p>
        </p:txBody>
      </p:sp>
      <p:sp>
        <p:nvSpPr>
          <p:cNvPr id="4" name="object 4"/>
          <p:cNvSpPr txBox="1"/>
          <p:nvPr/>
        </p:nvSpPr>
        <p:spPr>
          <a:xfrm>
            <a:off x="1121244" y="7067929"/>
            <a:ext cx="1831339" cy="233396"/>
          </a:xfrm>
          <a:prstGeom prst="rect">
            <a:avLst/>
          </a:prstGeom>
        </p:spPr>
        <p:txBody>
          <a:bodyPr vert="horz" wrap="square" lIns="0" tIns="27939" rIns="0" bIns="0" rtlCol="0">
            <a:spAutoFit/>
          </a:bodyPr>
          <a:lstStyle/>
          <a:p>
            <a:pPr marL="12700" marR="5080">
              <a:lnSpc>
                <a:spcPts val="1600"/>
              </a:lnSpc>
              <a:spcBef>
                <a:spcPts val="219"/>
              </a:spcBef>
            </a:pPr>
            <a:r>
              <a:rPr sz="1400" b="1" dirty="0">
                <a:latin typeface="Times New Roman"/>
                <a:cs typeface="Times New Roman"/>
              </a:rPr>
              <a:t>Course </a:t>
            </a:r>
            <a:r>
              <a:rPr sz="1400" b="1" spc="-20" dirty="0">
                <a:latin typeface="Times New Roman"/>
                <a:cs typeface="Times New Roman"/>
              </a:rPr>
              <a:t>Teacher’s</a:t>
            </a:r>
            <a:r>
              <a:rPr sz="1400" b="1" spc="-75" dirty="0">
                <a:latin typeface="Times New Roman"/>
                <a:cs typeface="Times New Roman"/>
              </a:rPr>
              <a:t> </a:t>
            </a:r>
            <a:r>
              <a:rPr sz="1400" b="1" spc="-10" dirty="0">
                <a:latin typeface="Times New Roman"/>
                <a:cs typeface="Times New Roman"/>
              </a:rPr>
              <a:t>Name</a:t>
            </a:r>
            <a:endParaRPr sz="1400" dirty="0">
              <a:latin typeface="Times New Roman"/>
              <a:cs typeface="Times New Roman"/>
            </a:endParaRPr>
          </a:p>
        </p:txBody>
      </p:sp>
      <p:sp>
        <p:nvSpPr>
          <p:cNvPr id="5" name="object 5"/>
          <p:cNvSpPr txBox="1"/>
          <p:nvPr/>
        </p:nvSpPr>
        <p:spPr>
          <a:xfrm>
            <a:off x="3071951" y="7054673"/>
            <a:ext cx="2729484" cy="228268"/>
          </a:xfrm>
          <a:prstGeom prst="rect">
            <a:avLst/>
          </a:prstGeom>
        </p:spPr>
        <p:txBody>
          <a:bodyPr vert="horz" wrap="square" lIns="0" tIns="12700" rIns="0" bIns="0" rtlCol="0">
            <a:spAutoFit/>
          </a:bodyPr>
          <a:lstStyle/>
          <a:p>
            <a:pPr marL="12700">
              <a:lnSpc>
                <a:spcPct val="100000"/>
              </a:lnSpc>
              <a:spcBef>
                <a:spcPts val="100"/>
              </a:spcBef>
            </a:pPr>
            <a:r>
              <a:rPr sz="1400" b="1" dirty="0">
                <a:latin typeface="Times New Roman"/>
                <a:cs typeface="Times New Roman"/>
              </a:rPr>
              <a:t>: </a:t>
            </a:r>
            <a:r>
              <a:rPr lang="en-US" sz="1400" b="1" dirty="0">
                <a:latin typeface="Times New Roman"/>
                <a:cs typeface="Times New Roman"/>
              </a:rPr>
              <a:t>Md. </a:t>
            </a:r>
            <a:r>
              <a:rPr lang="en-US" sz="1400" b="1" dirty="0" err="1">
                <a:latin typeface="Times New Roman"/>
                <a:cs typeface="Times New Roman"/>
              </a:rPr>
              <a:t>Rajibul</a:t>
            </a:r>
            <a:r>
              <a:rPr lang="en-US" sz="1400" b="1" dirty="0">
                <a:latin typeface="Times New Roman"/>
                <a:cs typeface="Times New Roman"/>
              </a:rPr>
              <a:t> </a:t>
            </a:r>
            <a:r>
              <a:rPr lang="en-US" sz="1400" b="1" dirty="0" err="1">
                <a:latin typeface="Times New Roman"/>
                <a:cs typeface="Times New Roman"/>
              </a:rPr>
              <a:t>Palas</a:t>
            </a:r>
            <a:endParaRPr sz="1400" dirty="0">
              <a:latin typeface="Times New Roman"/>
              <a:cs typeface="Times New Roman"/>
            </a:endParaRPr>
          </a:p>
        </p:txBody>
      </p:sp>
      <p:sp>
        <p:nvSpPr>
          <p:cNvPr id="6" name="object 6"/>
          <p:cNvSpPr txBox="1"/>
          <p:nvPr/>
        </p:nvSpPr>
        <p:spPr>
          <a:xfrm>
            <a:off x="1448053" y="8274430"/>
            <a:ext cx="4668520" cy="688340"/>
          </a:xfrm>
          <a:prstGeom prst="rect">
            <a:avLst/>
          </a:prstGeom>
        </p:spPr>
        <p:txBody>
          <a:bodyPr vert="horz" wrap="square" lIns="0" tIns="12700" rIns="0" bIns="0" rtlCol="0">
            <a:spAutoFit/>
          </a:bodyPr>
          <a:lstStyle/>
          <a:p>
            <a:pPr algn="ctr">
              <a:lnSpc>
                <a:spcPct val="100000"/>
              </a:lnSpc>
              <a:spcBef>
                <a:spcPts val="100"/>
              </a:spcBef>
            </a:pPr>
            <a:r>
              <a:rPr sz="1400" b="1" spc="-15" dirty="0">
                <a:latin typeface="Times New Roman"/>
                <a:cs typeface="Times New Roman"/>
              </a:rPr>
              <a:t>[For </a:t>
            </a:r>
            <a:r>
              <a:rPr sz="1400" b="1" spc="-25" dirty="0">
                <a:latin typeface="Times New Roman"/>
                <a:cs typeface="Times New Roman"/>
              </a:rPr>
              <a:t>Teachers </a:t>
            </a:r>
            <a:r>
              <a:rPr sz="1400" b="1" spc="-10" dirty="0">
                <a:latin typeface="Times New Roman"/>
                <a:cs typeface="Times New Roman"/>
              </a:rPr>
              <a:t>use only: </a:t>
            </a:r>
            <a:r>
              <a:rPr sz="1400" b="1" spc="-5" dirty="0">
                <a:solidFill>
                  <a:srgbClr val="0000FF"/>
                </a:solidFill>
                <a:latin typeface="Times New Roman"/>
                <a:cs typeface="Times New Roman"/>
              </a:rPr>
              <a:t>Don’t </a:t>
            </a:r>
            <a:r>
              <a:rPr sz="1400" b="1" spc="-15" dirty="0">
                <a:solidFill>
                  <a:srgbClr val="0000FF"/>
                </a:solidFill>
                <a:latin typeface="Times New Roman"/>
                <a:cs typeface="Times New Roman"/>
              </a:rPr>
              <a:t>Write </a:t>
            </a:r>
            <a:r>
              <a:rPr sz="1400" b="1" spc="-10" dirty="0">
                <a:solidFill>
                  <a:srgbClr val="0000FF"/>
                </a:solidFill>
                <a:latin typeface="Times New Roman"/>
                <a:cs typeface="Times New Roman"/>
              </a:rPr>
              <a:t>Anything inside </a:t>
            </a:r>
            <a:r>
              <a:rPr sz="1400" b="1" spc="-15" dirty="0">
                <a:solidFill>
                  <a:srgbClr val="0000FF"/>
                </a:solidFill>
                <a:latin typeface="Times New Roman"/>
                <a:cs typeface="Times New Roman"/>
              </a:rPr>
              <a:t>this</a:t>
            </a:r>
            <a:r>
              <a:rPr sz="1400" b="1" spc="65" dirty="0">
                <a:solidFill>
                  <a:srgbClr val="0000FF"/>
                </a:solidFill>
                <a:latin typeface="Times New Roman"/>
                <a:cs typeface="Times New Roman"/>
              </a:rPr>
              <a:t> </a:t>
            </a:r>
            <a:r>
              <a:rPr sz="1400" b="1" spc="-5" dirty="0">
                <a:solidFill>
                  <a:srgbClr val="0000FF"/>
                </a:solidFill>
                <a:latin typeface="Times New Roman"/>
                <a:cs typeface="Times New Roman"/>
              </a:rPr>
              <a:t>box</a:t>
            </a:r>
            <a:r>
              <a:rPr sz="1400" b="1" spc="-5" dirty="0">
                <a:latin typeface="Times New Roman"/>
                <a:cs typeface="Times New Roman"/>
              </a:rPr>
              <a:t>]</a:t>
            </a:r>
            <a:endParaRPr sz="1400">
              <a:latin typeface="Times New Roman"/>
              <a:cs typeface="Times New Roman"/>
            </a:endParaRPr>
          </a:p>
          <a:p>
            <a:pPr>
              <a:lnSpc>
                <a:spcPct val="100000"/>
              </a:lnSpc>
              <a:spcBef>
                <a:spcPts val="25"/>
              </a:spcBef>
            </a:pPr>
            <a:endParaRPr sz="1700">
              <a:latin typeface="Times New Roman"/>
              <a:cs typeface="Times New Roman"/>
            </a:endParaRPr>
          </a:p>
          <a:p>
            <a:pPr marL="1905" algn="ctr">
              <a:lnSpc>
                <a:spcPct val="100000"/>
              </a:lnSpc>
            </a:pPr>
            <a:r>
              <a:rPr sz="1300" b="1" u="heavy" spc="-15" dirty="0">
                <a:uFill>
                  <a:solidFill>
                    <a:srgbClr val="000000"/>
                  </a:solidFill>
                </a:uFill>
                <a:latin typeface="Times New Roman"/>
                <a:cs typeface="Times New Roman"/>
              </a:rPr>
              <a:t>Lab Project</a:t>
            </a:r>
            <a:r>
              <a:rPr sz="1300" b="1" u="heavy" spc="-5" dirty="0">
                <a:uFill>
                  <a:solidFill>
                    <a:srgbClr val="000000"/>
                  </a:solidFill>
                </a:uFill>
                <a:latin typeface="Times New Roman"/>
                <a:cs typeface="Times New Roman"/>
              </a:rPr>
              <a:t> </a:t>
            </a:r>
            <a:r>
              <a:rPr sz="1300" b="1" u="heavy" dirty="0">
                <a:uFill>
                  <a:solidFill>
                    <a:srgbClr val="000000"/>
                  </a:solidFill>
                </a:uFill>
                <a:latin typeface="Times New Roman"/>
                <a:cs typeface="Times New Roman"/>
              </a:rPr>
              <a:t>Status</a:t>
            </a:r>
            <a:endParaRPr sz="1300">
              <a:latin typeface="Times New Roman"/>
              <a:cs typeface="Times New Roman"/>
            </a:endParaRPr>
          </a:p>
        </p:txBody>
      </p:sp>
      <p:sp>
        <p:nvSpPr>
          <p:cNvPr id="7" name="object 7"/>
          <p:cNvSpPr txBox="1"/>
          <p:nvPr/>
        </p:nvSpPr>
        <p:spPr>
          <a:xfrm>
            <a:off x="871855" y="9303384"/>
            <a:ext cx="2694305" cy="223520"/>
          </a:xfrm>
          <a:prstGeom prst="rect">
            <a:avLst/>
          </a:prstGeom>
        </p:spPr>
        <p:txBody>
          <a:bodyPr vert="horz" wrap="square" lIns="0" tIns="12700" rIns="0" bIns="0" rtlCol="0">
            <a:spAutoFit/>
          </a:bodyPr>
          <a:lstStyle/>
          <a:p>
            <a:pPr>
              <a:lnSpc>
                <a:spcPct val="100000"/>
              </a:lnSpc>
              <a:spcBef>
                <a:spcPts val="100"/>
              </a:spcBef>
            </a:pPr>
            <a:r>
              <a:rPr sz="1300" b="1" spc="-25" dirty="0">
                <a:latin typeface="Times New Roman"/>
                <a:cs typeface="Times New Roman"/>
              </a:rPr>
              <a:t>Marks:</a:t>
            </a:r>
            <a:r>
              <a:rPr sz="1300" b="1" dirty="0">
                <a:latin typeface="Times New Roman"/>
                <a:cs typeface="Times New Roman"/>
              </a:rPr>
              <a:t> </a:t>
            </a:r>
            <a:r>
              <a:rPr sz="1300" b="1" spc="-15" dirty="0">
                <a:latin typeface="Times New Roman"/>
                <a:cs typeface="Times New Roman"/>
              </a:rPr>
              <a:t>…………………………………</a:t>
            </a:r>
            <a:endParaRPr sz="1300">
              <a:latin typeface="Times New Roman"/>
              <a:cs typeface="Times New Roman"/>
            </a:endParaRPr>
          </a:p>
        </p:txBody>
      </p:sp>
      <p:sp>
        <p:nvSpPr>
          <p:cNvPr id="8" name="object 8"/>
          <p:cNvSpPr txBox="1"/>
          <p:nvPr/>
        </p:nvSpPr>
        <p:spPr>
          <a:xfrm>
            <a:off x="4821301" y="9320529"/>
            <a:ext cx="1638935" cy="223520"/>
          </a:xfrm>
          <a:prstGeom prst="rect">
            <a:avLst/>
          </a:prstGeom>
        </p:spPr>
        <p:txBody>
          <a:bodyPr vert="horz" wrap="square" lIns="0" tIns="12700" rIns="0" bIns="0" rtlCol="0">
            <a:spAutoFit/>
          </a:bodyPr>
          <a:lstStyle/>
          <a:p>
            <a:pPr>
              <a:lnSpc>
                <a:spcPct val="100000"/>
              </a:lnSpc>
              <a:spcBef>
                <a:spcPts val="100"/>
              </a:spcBef>
            </a:pPr>
            <a:r>
              <a:rPr sz="1300" b="1" spc="-20" dirty="0">
                <a:latin typeface="Times New Roman"/>
                <a:cs typeface="Times New Roman"/>
              </a:rPr>
              <a:t>Signature:</a:t>
            </a:r>
            <a:r>
              <a:rPr sz="1300" b="1" spc="20" dirty="0">
                <a:latin typeface="Times New Roman"/>
                <a:cs typeface="Times New Roman"/>
              </a:rPr>
              <a:t> </a:t>
            </a:r>
            <a:r>
              <a:rPr sz="1300" b="1" spc="-10" dirty="0">
                <a:latin typeface="Times New Roman"/>
                <a:cs typeface="Times New Roman"/>
              </a:rPr>
              <a:t>.....................</a:t>
            </a:r>
            <a:endParaRPr sz="1300">
              <a:latin typeface="Times New Roman"/>
              <a:cs typeface="Times New Roman"/>
            </a:endParaRPr>
          </a:p>
        </p:txBody>
      </p:sp>
      <p:graphicFrame>
        <p:nvGraphicFramePr>
          <p:cNvPr id="9" name="object 9"/>
          <p:cNvGraphicFramePr>
            <a:graphicFrameLocks noGrp="1"/>
          </p:cNvGraphicFramePr>
          <p:nvPr>
            <p:extLst>
              <p:ext uri="{D42A27DB-BD31-4B8C-83A1-F6EECF244321}">
                <p14:modId xmlns:p14="http://schemas.microsoft.com/office/powerpoint/2010/main" val="1778091450"/>
              </p:ext>
            </p:extLst>
          </p:nvPr>
        </p:nvGraphicFramePr>
        <p:xfrm>
          <a:off x="1133944" y="5958914"/>
          <a:ext cx="5229860" cy="761998"/>
        </p:xfrm>
        <a:graphic>
          <a:graphicData uri="http://schemas.openxmlformats.org/drawingml/2006/table">
            <a:tbl>
              <a:tblPr firstRow="1" bandRow="1">
                <a:tableStyleId>{2D5ABB26-0587-4C30-8999-92F81FD0307C}</a:tableStyleId>
              </a:tblPr>
              <a:tblGrid>
                <a:gridCol w="339725">
                  <a:extLst>
                    <a:ext uri="{9D8B030D-6E8A-4147-A177-3AD203B41FA5}">
                      <a16:colId xmlns:a16="http://schemas.microsoft.com/office/drawing/2014/main" val="20000"/>
                    </a:ext>
                  </a:extLst>
                </a:gridCol>
                <a:gridCol w="2675255">
                  <a:extLst>
                    <a:ext uri="{9D8B030D-6E8A-4147-A177-3AD203B41FA5}">
                      <a16:colId xmlns:a16="http://schemas.microsoft.com/office/drawing/2014/main" val="20001"/>
                    </a:ext>
                  </a:extLst>
                </a:gridCol>
                <a:gridCol w="2214880">
                  <a:extLst>
                    <a:ext uri="{9D8B030D-6E8A-4147-A177-3AD203B41FA5}">
                      <a16:colId xmlns:a16="http://schemas.microsoft.com/office/drawing/2014/main" val="20002"/>
                    </a:ext>
                  </a:extLst>
                </a:gridCol>
              </a:tblGrid>
              <a:tr h="182880">
                <a:tc gridSpan="2">
                  <a:txBody>
                    <a:bodyPr/>
                    <a:lstStyle/>
                    <a:p>
                      <a:pPr marL="635" algn="ctr">
                        <a:lnSpc>
                          <a:spcPts val="1340"/>
                        </a:lnSpc>
                      </a:pPr>
                      <a:r>
                        <a:rPr sz="1200" b="1" spc="-20" dirty="0">
                          <a:latin typeface="Times New Roman"/>
                          <a:cs typeface="Times New Roman"/>
                        </a:rPr>
                        <a:t>Name</a:t>
                      </a:r>
                      <a:endParaRPr sz="1200">
                        <a:latin typeface="Times New Roman"/>
                        <a:cs typeface="Times New Roman"/>
                      </a:endParaRPr>
                    </a:p>
                  </a:txBody>
                  <a:tcPr marL="0" marR="0" marT="0" marB="0">
                    <a:lnL w="9525">
                      <a:solidFill>
                        <a:srgbClr val="C0C0C0"/>
                      </a:solidFill>
                      <a:prstDash val="solid"/>
                    </a:lnL>
                    <a:lnR w="9525">
                      <a:solidFill>
                        <a:srgbClr val="C0C0C0"/>
                      </a:solidFill>
                      <a:prstDash val="solid"/>
                    </a:lnR>
                    <a:lnT w="9525">
                      <a:solidFill>
                        <a:srgbClr val="C0C0C0"/>
                      </a:solidFill>
                      <a:prstDash val="solid"/>
                    </a:lnT>
                    <a:lnB w="9525">
                      <a:solidFill>
                        <a:srgbClr val="C0C0C0"/>
                      </a:solidFill>
                      <a:prstDash val="solid"/>
                    </a:lnB>
                  </a:tcPr>
                </a:tc>
                <a:tc hMerge="1">
                  <a:txBody>
                    <a:bodyPr/>
                    <a:lstStyle/>
                    <a:p>
                      <a:endParaRPr/>
                    </a:p>
                  </a:txBody>
                  <a:tcPr marL="0" marR="0" marT="0" marB="0"/>
                </a:tc>
                <a:tc>
                  <a:txBody>
                    <a:bodyPr/>
                    <a:lstStyle/>
                    <a:p>
                      <a:pPr marL="3810" algn="ctr">
                        <a:lnSpc>
                          <a:spcPts val="1340"/>
                        </a:lnSpc>
                      </a:pPr>
                      <a:r>
                        <a:rPr sz="1200" b="1" spc="-15" dirty="0">
                          <a:latin typeface="Times New Roman"/>
                          <a:cs typeface="Times New Roman"/>
                        </a:rPr>
                        <a:t>ID</a:t>
                      </a:r>
                      <a:endParaRPr sz="1200">
                        <a:latin typeface="Times New Roman"/>
                        <a:cs typeface="Times New Roman"/>
                      </a:endParaRPr>
                    </a:p>
                  </a:txBody>
                  <a:tcPr marL="0" marR="0" marT="0" marB="0">
                    <a:lnL w="9525">
                      <a:solidFill>
                        <a:srgbClr val="C0C0C0"/>
                      </a:solidFill>
                      <a:prstDash val="solid"/>
                    </a:lnL>
                    <a:lnR w="9525">
                      <a:solidFill>
                        <a:srgbClr val="C0C0C0"/>
                      </a:solidFill>
                      <a:prstDash val="solid"/>
                    </a:lnR>
                    <a:lnT w="9525">
                      <a:solidFill>
                        <a:srgbClr val="C0C0C0"/>
                      </a:solidFill>
                      <a:prstDash val="solid"/>
                    </a:lnT>
                    <a:lnB w="9525">
                      <a:solidFill>
                        <a:srgbClr val="C0C0C0"/>
                      </a:solidFill>
                      <a:prstDash val="solid"/>
                    </a:lnB>
                  </a:tcPr>
                </a:tc>
                <a:extLst>
                  <a:ext uri="{0D108BD9-81ED-4DB2-BD59-A6C34878D82A}">
                    <a16:rowId xmlns:a16="http://schemas.microsoft.com/office/drawing/2014/main" val="10000"/>
                  </a:ext>
                </a:extLst>
              </a:tr>
              <a:tr h="213360">
                <a:tc>
                  <a:txBody>
                    <a:bodyPr/>
                    <a:lstStyle/>
                    <a:p>
                      <a:pPr marL="66040">
                        <a:lnSpc>
                          <a:spcPts val="1415"/>
                        </a:lnSpc>
                      </a:pPr>
                      <a:r>
                        <a:rPr sz="1200" b="1" dirty="0">
                          <a:latin typeface="Times New Roman"/>
                          <a:cs typeface="Times New Roman"/>
                        </a:rPr>
                        <a:t>1.</a:t>
                      </a:r>
                      <a:endParaRPr sz="1200">
                        <a:latin typeface="Times New Roman"/>
                        <a:cs typeface="Times New Roman"/>
                      </a:endParaRPr>
                    </a:p>
                  </a:txBody>
                  <a:tcPr marL="0" marR="0" marT="0" marB="0">
                    <a:lnL w="9525">
                      <a:solidFill>
                        <a:srgbClr val="C0C0C0"/>
                      </a:solidFill>
                      <a:prstDash val="solid"/>
                    </a:lnL>
                    <a:lnR w="9525">
                      <a:solidFill>
                        <a:srgbClr val="C0C0C0"/>
                      </a:solidFill>
                      <a:prstDash val="solid"/>
                    </a:lnR>
                    <a:lnT w="9525">
                      <a:solidFill>
                        <a:srgbClr val="C0C0C0"/>
                      </a:solidFill>
                      <a:prstDash val="solid"/>
                    </a:lnT>
                    <a:lnB w="9525">
                      <a:solidFill>
                        <a:srgbClr val="C0C0C0"/>
                      </a:solidFill>
                      <a:prstDash val="solid"/>
                    </a:lnB>
                  </a:tcPr>
                </a:tc>
                <a:tc>
                  <a:txBody>
                    <a:bodyPr/>
                    <a:lstStyle/>
                    <a:p>
                      <a:pPr marL="38100">
                        <a:lnSpc>
                          <a:spcPts val="1580"/>
                        </a:lnSpc>
                      </a:pPr>
                      <a:r>
                        <a:rPr lang="en-US" sz="1400" b="1" spc="-5" dirty="0" err="1">
                          <a:latin typeface="Times New Roman"/>
                          <a:cs typeface="Times New Roman"/>
                        </a:rPr>
                        <a:t>Kowsar</a:t>
                      </a:r>
                      <a:r>
                        <a:rPr lang="en-US" sz="1400" b="1" spc="-5" dirty="0">
                          <a:latin typeface="Times New Roman"/>
                          <a:cs typeface="Times New Roman"/>
                        </a:rPr>
                        <a:t> Ahmed Sojol</a:t>
                      </a:r>
                      <a:endParaRPr sz="1400" dirty="0">
                        <a:latin typeface="Times New Roman"/>
                        <a:cs typeface="Times New Roman"/>
                      </a:endParaRPr>
                    </a:p>
                  </a:txBody>
                  <a:tcPr marL="0" marR="0" marT="0" marB="0">
                    <a:lnL w="9525">
                      <a:solidFill>
                        <a:srgbClr val="C0C0C0"/>
                      </a:solidFill>
                      <a:prstDash val="solid"/>
                    </a:lnL>
                    <a:lnR w="9525">
                      <a:solidFill>
                        <a:srgbClr val="C0C0C0"/>
                      </a:solidFill>
                      <a:prstDash val="solid"/>
                    </a:lnR>
                    <a:lnT w="9525">
                      <a:solidFill>
                        <a:srgbClr val="C0C0C0"/>
                      </a:solidFill>
                      <a:prstDash val="solid"/>
                    </a:lnT>
                    <a:lnB w="9525">
                      <a:solidFill>
                        <a:srgbClr val="C0C0C0"/>
                      </a:solidFill>
                      <a:prstDash val="solid"/>
                    </a:lnB>
                  </a:tcPr>
                </a:tc>
                <a:tc>
                  <a:txBody>
                    <a:bodyPr/>
                    <a:lstStyle/>
                    <a:p>
                      <a:pPr marL="39370">
                        <a:lnSpc>
                          <a:spcPts val="1580"/>
                        </a:lnSpc>
                      </a:pPr>
                      <a:r>
                        <a:rPr lang="en-US" sz="1400" b="1" dirty="0">
                          <a:latin typeface="Times New Roman"/>
                          <a:cs typeface="Times New Roman"/>
                        </a:rPr>
                        <a:t>183002049</a:t>
                      </a:r>
                      <a:endParaRPr sz="1400" dirty="0">
                        <a:latin typeface="Times New Roman"/>
                        <a:cs typeface="Times New Roman"/>
                      </a:endParaRPr>
                    </a:p>
                  </a:txBody>
                  <a:tcPr marL="0" marR="0" marT="0" marB="0">
                    <a:lnL w="9525">
                      <a:solidFill>
                        <a:srgbClr val="C0C0C0"/>
                      </a:solidFill>
                      <a:prstDash val="solid"/>
                    </a:lnL>
                    <a:lnR w="9525">
                      <a:solidFill>
                        <a:srgbClr val="C0C0C0"/>
                      </a:solidFill>
                      <a:prstDash val="solid"/>
                    </a:lnR>
                    <a:lnT w="9525">
                      <a:solidFill>
                        <a:srgbClr val="C0C0C0"/>
                      </a:solidFill>
                      <a:prstDash val="solid"/>
                    </a:lnT>
                    <a:lnB w="9525">
                      <a:solidFill>
                        <a:srgbClr val="C0C0C0"/>
                      </a:solidFill>
                      <a:prstDash val="solid"/>
                    </a:lnB>
                  </a:tcPr>
                </a:tc>
                <a:extLst>
                  <a:ext uri="{0D108BD9-81ED-4DB2-BD59-A6C34878D82A}">
                    <a16:rowId xmlns:a16="http://schemas.microsoft.com/office/drawing/2014/main" val="10001"/>
                  </a:ext>
                </a:extLst>
              </a:tr>
              <a:tr h="182879">
                <a:tc>
                  <a:txBody>
                    <a:bodyPr/>
                    <a:lstStyle/>
                    <a:p>
                      <a:pPr marL="66040">
                        <a:lnSpc>
                          <a:spcPts val="1340"/>
                        </a:lnSpc>
                      </a:pPr>
                      <a:endParaRPr sz="1200" dirty="0">
                        <a:latin typeface="Times New Roman"/>
                        <a:cs typeface="Times New Roman"/>
                      </a:endParaRPr>
                    </a:p>
                  </a:txBody>
                  <a:tcPr marL="0" marR="0" marT="0" marB="0">
                    <a:lnL w="9525">
                      <a:solidFill>
                        <a:srgbClr val="C0C0C0"/>
                      </a:solidFill>
                      <a:prstDash val="solid"/>
                    </a:lnL>
                    <a:lnR w="9525">
                      <a:solidFill>
                        <a:srgbClr val="C0C0C0"/>
                      </a:solidFill>
                      <a:prstDash val="solid"/>
                    </a:lnR>
                    <a:lnT w="9525">
                      <a:solidFill>
                        <a:srgbClr val="C0C0C0"/>
                      </a:solidFill>
                      <a:prstDash val="solid"/>
                    </a:lnT>
                    <a:lnB w="9525">
                      <a:solidFill>
                        <a:srgbClr val="C0C0C0"/>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C0C0C0"/>
                      </a:solidFill>
                      <a:prstDash val="solid"/>
                    </a:lnL>
                    <a:lnR w="9525">
                      <a:solidFill>
                        <a:srgbClr val="C0C0C0"/>
                      </a:solidFill>
                      <a:prstDash val="solid"/>
                    </a:lnR>
                    <a:lnT w="9525">
                      <a:solidFill>
                        <a:srgbClr val="C0C0C0"/>
                      </a:solidFill>
                      <a:prstDash val="solid"/>
                    </a:lnT>
                    <a:lnB w="9525">
                      <a:solidFill>
                        <a:srgbClr val="C0C0C0"/>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C0C0C0"/>
                      </a:solidFill>
                      <a:prstDash val="solid"/>
                    </a:lnL>
                    <a:lnR w="9525">
                      <a:solidFill>
                        <a:srgbClr val="C0C0C0"/>
                      </a:solidFill>
                      <a:prstDash val="solid"/>
                    </a:lnR>
                    <a:lnT w="9525">
                      <a:solidFill>
                        <a:srgbClr val="C0C0C0"/>
                      </a:solidFill>
                      <a:prstDash val="solid"/>
                    </a:lnT>
                    <a:lnB w="9525">
                      <a:solidFill>
                        <a:srgbClr val="C0C0C0"/>
                      </a:solidFill>
                      <a:prstDash val="solid"/>
                    </a:lnB>
                  </a:tcPr>
                </a:tc>
                <a:extLst>
                  <a:ext uri="{0D108BD9-81ED-4DB2-BD59-A6C34878D82A}">
                    <a16:rowId xmlns:a16="http://schemas.microsoft.com/office/drawing/2014/main" val="10002"/>
                  </a:ext>
                </a:extLst>
              </a:tr>
              <a:tr h="182879">
                <a:tc>
                  <a:txBody>
                    <a:bodyPr/>
                    <a:lstStyle/>
                    <a:p>
                      <a:pPr marL="66040">
                        <a:lnSpc>
                          <a:spcPts val="1340"/>
                        </a:lnSpc>
                      </a:pPr>
                      <a:endParaRPr sz="1200" dirty="0">
                        <a:latin typeface="Times New Roman"/>
                        <a:cs typeface="Times New Roman"/>
                      </a:endParaRPr>
                    </a:p>
                  </a:txBody>
                  <a:tcPr marL="0" marR="0" marT="0" marB="0">
                    <a:lnL w="9525">
                      <a:solidFill>
                        <a:srgbClr val="C0C0C0"/>
                      </a:solidFill>
                      <a:prstDash val="solid"/>
                    </a:lnL>
                    <a:lnR w="9525">
                      <a:solidFill>
                        <a:srgbClr val="C0C0C0"/>
                      </a:solidFill>
                      <a:prstDash val="solid"/>
                    </a:lnR>
                    <a:lnT w="9525">
                      <a:solidFill>
                        <a:srgbClr val="C0C0C0"/>
                      </a:solidFill>
                      <a:prstDash val="solid"/>
                    </a:lnT>
                    <a:lnB w="9525">
                      <a:solidFill>
                        <a:srgbClr val="C0C0C0"/>
                      </a:solidFill>
                      <a:prstDash val="solid"/>
                    </a:lnB>
                  </a:tcPr>
                </a:tc>
                <a:tc>
                  <a:txBody>
                    <a:bodyPr/>
                    <a:lstStyle/>
                    <a:p>
                      <a:pPr>
                        <a:lnSpc>
                          <a:spcPct val="100000"/>
                        </a:lnSpc>
                      </a:pPr>
                      <a:endParaRPr sz="1000" dirty="0">
                        <a:latin typeface="Times New Roman"/>
                        <a:cs typeface="Times New Roman"/>
                      </a:endParaRPr>
                    </a:p>
                  </a:txBody>
                  <a:tcPr marL="0" marR="0" marT="0" marB="0">
                    <a:lnL w="9525">
                      <a:solidFill>
                        <a:srgbClr val="C0C0C0"/>
                      </a:solidFill>
                      <a:prstDash val="solid"/>
                    </a:lnL>
                    <a:lnR w="9525">
                      <a:solidFill>
                        <a:srgbClr val="C0C0C0"/>
                      </a:solidFill>
                      <a:prstDash val="solid"/>
                    </a:lnR>
                    <a:lnT w="9525">
                      <a:solidFill>
                        <a:srgbClr val="C0C0C0"/>
                      </a:solidFill>
                      <a:prstDash val="solid"/>
                    </a:lnT>
                    <a:lnB w="9525">
                      <a:solidFill>
                        <a:srgbClr val="C0C0C0"/>
                      </a:solidFill>
                      <a:prstDash val="solid"/>
                    </a:lnB>
                  </a:tcPr>
                </a:tc>
                <a:tc>
                  <a:txBody>
                    <a:bodyPr/>
                    <a:lstStyle/>
                    <a:p>
                      <a:pPr>
                        <a:lnSpc>
                          <a:spcPct val="100000"/>
                        </a:lnSpc>
                      </a:pPr>
                      <a:endParaRPr sz="1000" dirty="0">
                        <a:latin typeface="Times New Roman"/>
                        <a:cs typeface="Times New Roman"/>
                      </a:endParaRPr>
                    </a:p>
                  </a:txBody>
                  <a:tcPr marL="0" marR="0" marT="0" marB="0">
                    <a:lnL w="9525">
                      <a:solidFill>
                        <a:srgbClr val="C0C0C0"/>
                      </a:solidFill>
                      <a:prstDash val="solid"/>
                    </a:lnL>
                    <a:lnR w="9525">
                      <a:solidFill>
                        <a:srgbClr val="C0C0C0"/>
                      </a:solidFill>
                      <a:prstDash val="solid"/>
                    </a:lnR>
                    <a:lnT w="9525">
                      <a:solidFill>
                        <a:srgbClr val="C0C0C0"/>
                      </a:solidFill>
                      <a:prstDash val="solid"/>
                    </a:lnT>
                    <a:lnB w="9525">
                      <a:solidFill>
                        <a:srgbClr val="C0C0C0"/>
                      </a:solidFill>
                      <a:prstDash val="solid"/>
                    </a:lnB>
                  </a:tcPr>
                </a:tc>
                <a:extLst>
                  <a:ext uri="{0D108BD9-81ED-4DB2-BD59-A6C34878D82A}">
                    <a16:rowId xmlns:a16="http://schemas.microsoft.com/office/drawing/2014/main" val="10003"/>
                  </a:ext>
                </a:extLst>
              </a:tr>
            </a:tbl>
          </a:graphicData>
        </a:graphic>
      </p:graphicFrame>
      <p:sp>
        <p:nvSpPr>
          <p:cNvPr id="10" name="object 10"/>
          <p:cNvSpPr txBox="1"/>
          <p:nvPr/>
        </p:nvSpPr>
        <p:spPr>
          <a:xfrm>
            <a:off x="871855" y="9701847"/>
            <a:ext cx="2728595" cy="223520"/>
          </a:xfrm>
          <a:prstGeom prst="rect">
            <a:avLst/>
          </a:prstGeom>
        </p:spPr>
        <p:txBody>
          <a:bodyPr vert="horz" wrap="square" lIns="0" tIns="12700" rIns="0" bIns="0" rtlCol="0">
            <a:spAutoFit/>
          </a:bodyPr>
          <a:lstStyle/>
          <a:p>
            <a:pPr>
              <a:lnSpc>
                <a:spcPct val="100000"/>
              </a:lnSpc>
              <a:spcBef>
                <a:spcPts val="100"/>
              </a:spcBef>
            </a:pPr>
            <a:r>
              <a:rPr sz="1300" b="1" spc="-20" dirty="0">
                <a:latin typeface="Times New Roman"/>
                <a:cs typeface="Times New Roman"/>
              </a:rPr>
              <a:t>Comments:</a:t>
            </a:r>
            <a:r>
              <a:rPr sz="1300" b="1" spc="120" dirty="0">
                <a:latin typeface="Times New Roman"/>
                <a:cs typeface="Times New Roman"/>
              </a:rPr>
              <a:t> </a:t>
            </a:r>
            <a:r>
              <a:rPr sz="1300" b="1" spc="-10" dirty="0">
                <a:latin typeface="Times New Roman"/>
                <a:cs typeface="Times New Roman"/>
              </a:rPr>
              <a:t>..............................................</a:t>
            </a:r>
            <a:endParaRPr sz="1300">
              <a:latin typeface="Times New Roman"/>
              <a:cs typeface="Times New Roman"/>
            </a:endParaRPr>
          </a:p>
        </p:txBody>
      </p:sp>
      <p:sp>
        <p:nvSpPr>
          <p:cNvPr id="11" name="object 11"/>
          <p:cNvSpPr txBox="1"/>
          <p:nvPr/>
        </p:nvSpPr>
        <p:spPr>
          <a:xfrm>
            <a:off x="4826000" y="9701847"/>
            <a:ext cx="1654175" cy="223520"/>
          </a:xfrm>
          <a:prstGeom prst="rect">
            <a:avLst/>
          </a:prstGeom>
        </p:spPr>
        <p:txBody>
          <a:bodyPr vert="horz" wrap="square" lIns="0" tIns="12700" rIns="0" bIns="0" rtlCol="0">
            <a:spAutoFit/>
          </a:bodyPr>
          <a:lstStyle/>
          <a:p>
            <a:pPr>
              <a:lnSpc>
                <a:spcPct val="100000"/>
              </a:lnSpc>
              <a:spcBef>
                <a:spcPts val="100"/>
              </a:spcBef>
            </a:pPr>
            <a:r>
              <a:rPr sz="1300" b="1" spc="-15" dirty="0">
                <a:latin typeface="Times New Roman"/>
                <a:cs typeface="Times New Roman"/>
              </a:rPr>
              <a:t>Date:</a:t>
            </a:r>
            <a:r>
              <a:rPr sz="1300" b="1" spc="-55" dirty="0">
                <a:latin typeface="Times New Roman"/>
                <a:cs typeface="Times New Roman"/>
              </a:rPr>
              <a:t> </a:t>
            </a:r>
            <a:r>
              <a:rPr sz="1300" b="1" spc="-5" dirty="0">
                <a:latin typeface="Times New Roman"/>
                <a:cs typeface="Times New Roman"/>
              </a:rPr>
              <a:t>..............................</a:t>
            </a:r>
            <a:endParaRPr sz="1300">
              <a:latin typeface="Times New Roman"/>
              <a:cs typeface="Times New Roman"/>
            </a:endParaRPr>
          </a:p>
        </p:txBody>
      </p:sp>
      <p:sp>
        <p:nvSpPr>
          <p:cNvPr id="12" name="object 12"/>
          <p:cNvSpPr/>
          <p:nvPr/>
        </p:nvSpPr>
        <p:spPr>
          <a:xfrm>
            <a:off x="803909" y="8662669"/>
            <a:ext cx="5956300" cy="1285240"/>
          </a:xfrm>
          <a:custGeom>
            <a:avLst/>
            <a:gdLst/>
            <a:ahLst/>
            <a:cxnLst/>
            <a:rect l="l" t="t" r="r" b="b"/>
            <a:pathLst>
              <a:path w="5956300" h="1285240">
                <a:moveTo>
                  <a:pt x="5080" y="0"/>
                </a:moveTo>
                <a:lnTo>
                  <a:pt x="5080" y="1277302"/>
                </a:lnTo>
              </a:path>
              <a:path w="5956300" h="1285240">
                <a:moveTo>
                  <a:pt x="0" y="5080"/>
                </a:moveTo>
                <a:lnTo>
                  <a:pt x="5955792" y="5080"/>
                </a:lnTo>
              </a:path>
              <a:path w="5956300" h="1285240">
                <a:moveTo>
                  <a:pt x="5951220" y="0"/>
                </a:moveTo>
                <a:lnTo>
                  <a:pt x="5951220" y="1277302"/>
                </a:lnTo>
              </a:path>
              <a:path w="5956300" h="1285240">
                <a:moveTo>
                  <a:pt x="0" y="1285240"/>
                </a:moveTo>
                <a:lnTo>
                  <a:pt x="5955792" y="1285240"/>
                </a:lnTo>
              </a:path>
            </a:pathLst>
          </a:custGeom>
          <a:ln w="12700">
            <a:solidFill>
              <a:srgbClr val="000000"/>
            </a:solidFill>
          </a:ln>
        </p:spPr>
        <p:txBody>
          <a:bodyPr wrap="square" lIns="0" tIns="0" rIns="0" bIns="0" rtlCol="0"/>
          <a:lstStyle/>
          <a:p>
            <a:endParaRPr/>
          </a:p>
        </p:txBody>
      </p:sp>
      <p:sp>
        <p:nvSpPr>
          <p:cNvPr id="13" name="object 13"/>
          <p:cNvSpPr/>
          <p:nvPr/>
        </p:nvSpPr>
        <p:spPr>
          <a:xfrm>
            <a:off x="3023870" y="739802"/>
            <a:ext cx="1153160" cy="1013459"/>
          </a:xfrm>
          <a:prstGeom prst="rect">
            <a:avLst/>
          </a:prstGeom>
          <a:blipFill>
            <a:blip r:embed="rId2" cstate="print"/>
            <a:stretch>
              <a:fillRect/>
            </a:stretch>
          </a:blipFill>
        </p:spPr>
        <p:txBody>
          <a:bodyPr wrap="square" lIns="0" tIns="0" rIns="0" bIns="0" rtlCol="0"/>
          <a:lstStyle/>
          <a:p>
            <a:endParaRPr/>
          </a:p>
        </p:txBody>
      </p:sp>
      <p:sp>
        <p:nvSpPr>
          <p:cNvPr id="14" name="TextBox 13">
            <a:extLst>
              <a:ext uri="{FF2B5EF4-FFF2-40B4-BE49-F238E27FC236}">
                <a16:creationId xmlns:a16="http://schemas.microsoft.com/office/drawing/2014/main" id="{847C5BDD-E0D7-496B-AC29-6D6CE4777AED}"/>
              </a:ext>
            </a:extLst>
          </p:cNvPr>
          <p:cNvSpPr txBox="1"/>
          <p:nvPr/>
        </p:nvSpPr>
        <p:spPr>
          <a:xfrm>
            <a:off x="3071951" y="4852796"/>
            <a:ext cx="1487395"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Project Report</a:t>
            </a:r>
          </a:p>
        </p:txBody>
      </p:sp>
      <p:sp>
        <p:nvSpPr>
          <p:cNvPr id="15" name="TextBox 14">
            <a:extLst>
              <a:ext uri="{FF2B5EF4-FFF2-40B4-BE49-F238E27FC236}">
                <a16:creationId xmlns:a16="http://schemas.microsoft.com/office/drawing/2014/main" id="{820D529E-DB57-40ED-9F08-CEB5824A6128}"/>
              </a:ext>
            </a:extLst>
          </p:cNvPr>
          <p:cNvSpPr txBox="1"/>
          <p:nvPr/>
        </p:nvSpPr>
        <p:spPr>
          <a:xfrm>
            <a:off x="1135035" y="6300249"/>
            <a:ext cx="4644556"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2.    </a:t>
            </a:r>
            <a:r>
              <a:rPr lang="en-US" sz="1400" b="1" dirty="0" err="1">
                <a:latin typeface="Times New Roman" panose="02020603050405020304" pitchFamily="18" charset="0"/>
                <a:cs typeface="Times New Roman" panose="02020603050405020304" pitchFamily="18" charset="0"/>
              </a:rPr>
              <a:t>MD.Belal</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Hossen</a:t>
            </a:r>
            <a:r>
              <a:rPr lang="en-US" sz="1400" b="1" dirty="0">
                <a:latin typeface="Times New Roman" panose="02020603050405020304" pitchFamily="18" charset="0"/>
                <a:cs typeface="Times New Roman" panose="02020603050405020304" pitchFamily="18" charset="0"/>
              </a:rPr>
              <a:t>                               183002127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EA3FB1-FBFE-4B5E-91F2-C0B735CBA1C2}"/>
              </a:ext>
            </a:extLst>
          </p:cNvPr>
          <p:cNvSpPr txBox="1"/>
          <p:nvPr/>
        </p:nvSpPr>
        <p:spPr>
          <a:xfrm>
            <a:off x="622300" y="476250"/>
            <a:ext cx="6324600" cy="9233297"/>
          </a:xfrm>
          <a:prstGeom prst="rect">
            <a:avLst/>
          </a:prstGeom>
          <a:noFill/>
        </p:spPr>
        <p:txBody>
          <a:bodyPr wrap="square">
            <a:spAutoFit/>
          </a:bodyPr>
          <a:lstStyle/>
          <a:p>
            <a:r>
              <a:rPr lang="en-US" sz="900" dirty="0">
                <a:latin typeface="Times New Roman" panose="02020603050405020304" pitchFamily="18" charset="0"/>
                <a:cs typeface="Times New Roman" panose="02020603050405020304" pitchFamily="18" charset="0"/>
              </a:rPr>
              <a:t>lea dx,m49               ;1th</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dx,m50               ;2th</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dx,m51               ;3th</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dx,m52               ;4th</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dx,m53               ;5th</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dx,m54               ;6th</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dx,mr6</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dx,mr7</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     ;border</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dx,mr7</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dx,m57              </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mov ah,1</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mov </a:t>
            </a:r>
            <a:r>
              <a:rPr lang="en-US" sz="900" dirty="0" err="1">
                <a:latin typeface="Times New Roman" panose="02020603050405020304" pitchFamily="18" charset="0"/>
                <a:cs typeface="Times New Roman" panose="02020603050405020304" pitchFamily="18" charset="0"/>
              </a:rPr>
              <a:t>bl,al</a:t>
            </a: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sub bl,48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bl,1</a:t>
            </a:r>
          </a:p>
          <a:p>
            <a:r>
              <a:rPr lang="en-US" sz="900" dirty="0">
                <a:latin typeface="Times New Roman" panose="02020603050405020304" pitchFamily="18" charset="0"/>
                <a:cs typeface="Times New Roman" panose="02020603050405020304" pitchFamily="18" charset="0"/>
              </a:rPr>
              <a:t>    je </a:t>
            </a:r>
            <a:r>
              <a:rPr lang="en-US" sz="900" dirty="0" err="1">
                <a:latin typeface="Times New Roman" panose="02020603050405020304" pitchFamily="18" charset="0"/>
                <a:cs typeface="Times New Roman" panose="02020603050405020304" pitchFamily="18" charset="0"/>
              </a:rPr>
              <a:t>softdrink</a:t>
            </a: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bl,2</a:t>
            </a:r>
          </a:p>
          <a:p>
            <a:r>
              <a:rPr lang="en-US" sz="900" dirty="0">
                <a:latin typeface="Times New Roman" panose="02020603050405020304" pitchFamily="18" charset="0"/>
                <a:cs typeface="Times New Roman" panose="02020603050405020304" pitchFamily="18" charset="0"/>
              </a:rPr>
              <a:t>    je </a:t>
            </a:r>
            <a:r>
              <a:rPr lang="en-US" sz="900" dirty="0" err="1">
                <a:latin typeface="Times New Roman" panose="02020603050405020304" pitchFamily="18" charset="0"/>
                <a:cs typeface="Times New Roman" panose="02020603050405020304" pitchFamily="18" charset="0"/>
              </a:rPr>
              <a:t>laschi</a:t>
            </a: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bl,3</a:t>
            </a:r>
          </a:p>
          <a:p>
            <a:r>
              <a:rPr lang="en-US" sz="900" dirty="0">
                <a:latin typeface="Times New Roman" panose="02020603050405020304" pitchFamily="18" charset="0"/>
                <a:cs typeface="Times New Roman" panose="02020603050405020304" pitchFamily="18" charset="0"/>
              </a:rPr>
              <a:t>    je </a:t>
            </a:r>
            <a:r>
              <a:rPr lang="en-US" sz="900" dirty="0" err="1">
                <a:latin typeface="Times New Roman" panose="02020603050405020304" pitchFamily="18" charset="0"/>
                <a:cs typeface="Times New Roman" panose="02020603050405020304" pitchFamily="18" charset="0"/>
              </a:rPr>
              <a:t>borhani</a:t>
            </a: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bl,4</a:t>
            </a:r>
          </a:p>
          <a:p>
            <a:r>
              <a:rPr lang="en-US" sz="900" dirty="0">
                <a:latin typeface="Times New Roman" panose="02020603050405020304" pitchFamily="18" charset="0"/>
                <a:cs typeface="Times New Roman" panose="02020603050405020304" pitchFamily="18" charset="0"/>
              </a:rPr>
              <a:t>    je </a:t>
            </a:r>
            <a:r>
              <a:rPr lang="en-US" sz="900" dirty="0" err="1">
                <a:latin typeface="Times New Roman" panose="02020603050405020304" pitchFamily="18" charset="0"/>
                <a:cs typeface="Times New Roman" panose="02020603050405020304" pitchFamily="18" charset="0"/>
              </a:rPr>
              <a:t>labang</a:t>
            </a: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bl,5</a:t>
            </a:r>
          </a:p>
          <a:p>
            <a:r>
              <a:rPr lang="en-US" sz="900" dirty="0">
                <a:latin typeface="Times New Roman" panose="02020603050405020304" pitchFamily="18" charset="0"/>
                <a:cs typeface="Times New Roman" panose="02020603050405020304" pitchFamily="18" charset="0"/>
              </a:rPr>
              <a:t>    je coffee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bl,6</a:t>
            </a:r>
          </a:p>
          <a:p>
            <a:r>
              <a:rPr lang="en-US" sz="900" dirty="0">
                <a:latin typeface="Times New Roman" panose="02020603050405020304" pitchFamily="18" charset="0"/>
                <a:cs typeface="Times New Roman" panose="02020603050405020304" pitchFamily="18" charset="0"/>
              </a:rPr>
              <a:t>    je tea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jmp</a:t>
            </a:r>
            <a:r>
              <a:rPr lang="en-US" sz="900" dirty="0">
                <a:latin typeface="Times New Roman" panose="02020603050405020304" pitchFamily="18" charset="0"/>
                <a:cs typeface="Times New Roman" panose="02020603050405020304" pitchFamily="18" charset="0"/>
              </a:rPr>
              <a:t> invalid</a:t>
            </a:r>
          </a:p>
        </p:txBody>
      </p:sp>
      <p:sp>
        <p:nvSpPr>
          <p:cNvPr id="3" name="object 10">
            <a:extLst>
              <a:ext uri="{FF2B5EF4-FFF2-40B4-BE49-F238E27FC236}">
                <a16:creationId xmlns:a16="http://schemas.microsoft.com/office/drawing/2014/main" id="{52CE17C0-F216-424D-98C9-B6235BF3705D}"/>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sz="1400" b="1" dirty="0">
                <a:latin typeface="Times New Roman"/>
                <a:cs typeface="Times New Roman"/>
              </a:rPr>
              <a:t>0</a:t>
            </a:r>
            <a:r>
              <a:rPr lang="en-US" sz="1400" b="1" dirty="0">
                <a:latin typeface="Times New Roman"/>
                <a:cs typeface="Times New Roman"/>
              </a:rPr>
              <a:t>8</a:t>
            </a:r>
            <a:endParaRPr sz="1400" dirty="0">
              <a:latin typeface="Times New Roman"/>
              <a:cs typeface="Times New Roman"/>
            </a:endParaRPr>
          </a:p>
        </p:txBody>
      </p:sp>
    </p:spTree>
    <p:extLst>
      <p:ext uri="{BB962C8B-B14F-4D97-AF65-F5344CB8AC3E}">
        <p14:creationId xmlns:p14="http://schemas.microsoft.com/office/powerpoint/2010/main" val="2570197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EA3FB1-FBFE-4B5E-91F2-C0B735CBA1C2}"/>
              </a:ext>
            </a:extLst>
          </p:cNvPr>
          <p:cNvSpPr txBox="1"/>
          <p:nvPr/>
        </p:nvSpPr>
        <p:spPr>
          <a:xfrm>
            <a:off x="622300" y="476250"/>
            <a:ext cx="6324600" cy="9371796"/>
          </a:xfrm>
          <a:prstGeom prst="rect">
            <a:avLst/>
          </a:prstGeom>
          <a:noFill/>
        </p:spPr>
        <p:txBody>
          <a:bodyPr wrap="square">
            <a:spAutoFit/>
          </a:bodyPr>
          <a:lstStyle/>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softdrink</a:t>
            </a:r>
            <a:r>
              <a:rPr lang="en-US" sz="900" dirty="0">
                <a:latin typeface="Times New Roman" panose="02020603050405020304" pitchFamily="18" charset="0"/>
                <a:cs typeface="Times New Roman" panose="02020603050405020304" pitchFamily="18" charset="0"/>
              </a:rPr>
              <a:t>:</a:t>
            </a:r>
          </a:p>
          <a:p>
            <a:r>
              <a:rPr lang="en-US" sz="900" dirty="0">
                <a:latin typeface="Times New Roman" panose="02020603050405020304" pitchFamily="18" charset="0"/>
                <a:cs typeface="Times New Roman" panose="02020603050405020304" pitchFamily="18" charset="0"/>
              </a:rPr>
              <a:t>    mov bl,8</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jmp</a:t>
            </a:r>
            <a:r>
              <a:rPr lang="en-US" sz="900" dirty="0">
                <a:latin typeface="Times New Roman" panose="02020603050405020304" pitchFamily="18" charset="0"/>
                <a:cs typeface="Times New Roman" panose="02020603050405020304" pitchFamily="18" charset="0"/>
              </a:rPr>
              <a:t> common</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laschi</a:t>
            </a:r>
            <a:r>
              <a:rPr lang="en-US" sz="900" dirty="0">
                <a:latin typeface="Times New Roman" panose="02020603050405020304" pitchFamily="18" charset="0"/>
                <a:cs typeface="Times New Roman" panose="02020603050405020304" pitchFamily="18" charset="0"/>
              </a:rPr>
              <a:t>:</a:t>
            </a:r>
          </a:p>
          <a:p>
            <a:r>
              <a:rPr lang="en-US" sz="900" dirty="0">
                <a:latin typeface="Times New Roman" panose="02020603050405020304" pitchFamily="18" charset="0"/>
                <a:cs typeface="Times New Roman" panose="02020603050405020304" pitchFamily="18" charset="0"/>
              </a:rPr>
              <a:t>    mov bl,6</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jmp</a:t>
            </a:r>
            <a:r>
              <a:rPr lang="en-US" sz="900" dirty="0">
                <a:latin typeface="Times New Roman" panose="02020603050405020304" pitchFamily="18" charset="0"/>
                <a:cs typeface="Times New Roman" panose="02020603050405020304" pitchFamily="18" charset="0"/>
              </a:rPr>
              <a:t> common</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borhani</a:t>
            </a:r>
            <a:r>
              <a:rPr lang="en-US" sz="900" dirty="0">
                <a:latin typeface="Times New Roman" panose="02020603050405020304" pitchFamily="18" charset="0"/>
                <a:cs typeface="Times New Roman" panose="02020603050405020304" pitchFamily="18" charset="0"/>
              </a:rPr>
              <a:t>:</a:t>
            </a:r>
          </a:p>
          <a:p>
            <a:r>
              <a:rPr lang="en-US" sz="900" dirty="0">
                <a:latin typeface="Times New Roman" panose="02020603050405020304" pitchFamily="18" charset="0"/>
                <a:cs typeface="Times New Roman" panose="02020603050405020304" pitchFamily="18" charset="0"/>
              </a:rPr>
              <a:t>    mov bl,9</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jmp</a:t>
            </a:r>
            <a:r>
              <a:rPr lang="en-US" sz="900" dirty="0">
                <a:latin typeface="Times New Roman" panose="02020603050405020304" pitchFamily="18" charset="0"/>
                <a:cs typeface="Times New Roman" panose="02020603050405020304" pitchFamily="18" charset="0"/>
              </a:rPr>
              <a:t> common</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labang</a:t>
            </a:r>
            <a:r>
              <a:rPr lang="en-US" sz="900" dirty="0">
                <a:latin typeface="Times New Roman" panose="02020603050405020304" pitchFamily="18" charset="0"/>
                <a:cs typeface="Times New Roman" panose="02020603050405020304" pitchFamily="18" charset="0"/>
              </a:rPr>
              <a:t>:</a:t>
            </a:r>
          </a:p>
          <a:p>
            <a:r>
              <a:rPr lang="en-US" sz="900" dirty="0">
                <a:latin typeface="Times New Roman" panose="02020603050405020304" pitchFamily="18" charset="0"/>
                <a:cs typeface="Times New Roman" panose="02020603050405020304" pitchFamily="18" charset="0"/>
              </a:rPr>
              <a:t>    mov bl,9</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jmp</a:t>
            </a:r>
            <a:r>
              <a:rPr lang="en-US" sz="900" dirty="0">
                <a:latin typeface="Times New Roman" panose="02020603050405020304" pitchFamily="18" charset="0"/>
                <a:cs typeface="Times New Roman" panose="02020603050405020304" pitchFamily="18" charset="0"/>
              </a:rPr>
              <a:t> common</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coffee:</a:t>
            </a:r>
          </a:p>
          <a:p>
            <a:r>
              <a:rPr lang="en-US" sz="900" dirty="0">
                <a:latin typeface="Times New Roman" panose="02020603050405020304" pitchFamily="18" charset="0"/>
                <a:cs typeface="Times New Roman" panose="02020603050405020304" pitchFamily="18" charset="0"/>
              </a:rPr>
              <a:t>    mov bl,7</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jmp</a:t>
            </a:r>
            <a:r>
              <a:rPr lang="en-US" sz="900" dirty="0">
                <a:latin typeface="Times New Roman" panose="02020603050405020304" pitchFamily="18" charset="0"/>
                <a:cs typeface="Times New Roman" panose="02020603050405020304" pitchFamily="18" charset="0"/>
              </a:rPr>
              <a:t> common</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tea:</a:t>
            </a:r>
          </a:p>
          <a:p>
            <a:r>
              <a:rPr lang="en-US" sz="900" dirty="0">
                <a:latin typeface="Times New Roman" panose="02020603050405020304" pitchFamily="18" charset="0"/>
                <a:cs typeface="Times New Roman" panose="02020603050405020304" pitchFamily="18" charset="0"/>
              </a:rPr>
              <a:t>    mov bl,5</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jmp</a:t>
            </a:r>
            <a:r>
              <a:rPr lang="en-US" sz="900" dirty="0">
                <a:latin typeface="Times New Roman" panose="02020603050405020304" pitchFamily="18" charset="0"/>
                <a:cs typeface="Times New Roman" panose="02020603050405020304" pitchFamily="18" charset="0"/>
              </a:rPr>
              <a:t> common</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common: </a:t>
            </a:r>
          </a:p>
          <a:p>
            <a:r>
              <a:rPr lang="en-US" sz="900" dirty="0">
                <a:latin typeface="Times New Roman" panose="02020603050405020304" pitchFamily="18" charset="0"/>
                <a:cs typeface="Times New Roman" panose="02020603050405020304" pitchFamily="18" charset="0"/>
              </a:rPr>
              <a:t>    lea dx,m58              </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mov ah,1</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sub al,48</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mul</a:t>
            </a:r>
            <a:r>
              <a:rPr lang="en-US" sz="900" dirty="0">
                <a:latin typeface="Times New Roman" panose="02020603050405020304" pitchFamily="18" charset="0"/>
                <a:cs typeface="Times New Roman" panose="02020603050405020304" pitchFamily="18" charset="0"/>
              </a:rPr>
              <a:t> bl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aam</a:t>
            </a:r>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mov </a:t>
            </a:r>
            <a:r>
              <a:rPr lang="en-US" sz="900" dirty="0" err="1">
                <a:latin typeface="Times New Roman" panose="02020603050405020304" pitchFamily="18" charset="0"/>
                <a:cs typeface="Times New Roman" panose="02020603050405020304" pitchFamily="18" charset="0"/>
              </a:rPr>
              <a:t>cx,ax</a:t>
            </a:r>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add ch,48</a:t>
            </a:r>
          </a:p>
          <a:p>
            <a:r>
              <a:rPr lang="en-US" sz="900" dirty="0">
                <a:latin typeface="Times New Roman" panose="02020603050405020304" pitchFamily="18" charset="0"/>
                <a:cs typeface="Times New Roman" panose="02020603050405020304" pitchFamily="18" charset="0"/>
              </a:rPr>
              <a:t>    add cl,48</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dx,m59              </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mov ah,2</a:t>
            </a:r>
          </a:p>
          <a:p>
            <a:r>
              <a:rPr lang="en-US" sz="900" dirty="0">
                <a:latin typeface="Times New Roman" panose="02020603050405020304" pitchFamily="18" charset="0"/>
                <a:cs typeface="Times New Roman" panose="02020603050405020304" pitchFamily="18" charset="0"/>
              </a:rPr>
              <a:t>    mov </a:t>
            </a:r>
            <a:r>
              <a:rPr lang="en-US" sz="900" dirty="0" err="1">
                <a:latin typeface="Times New Roman" panose="02020603050405020304" pitchFamily="18" charset="0"/>
                <a:cs typeface="Times New Roman" panose="02020603050405020304" pitchFamily="18" charset="0"/>
              </a:rPr>
              <a:t>dl,ch</a:t>
            </a: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mov </a:t>
            </a:r>
            <a:r>
              <a:rPr lang="en-US" sz="900" dirty="0" err="1">
                <a:latin typeface="Times New Roman" panose="02020603050405020304" pitchFamily="18" charset="0"/>
                <a:cs typeface="Times New Roman" panose="02020603050405020304" pitchFamily="18" charset="0"/>
              </a:rPr>
              <a:t>dl,cl</a:t>
            </a: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int 21h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mov dl,47</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mov dl,45</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;go back to main menu</a:t>
            </a:r>
          </a:p>
          <a:p>
            <a:r>
              <a:rPr lang="en-US" sz="900" dirty="0">
                <a:latin typeface="Times New Roman" panose="02020603050405020304" pitchFamily="18" charset="0"/>
                <a:cs typeface="Times New Roman" panose="02020603050405020304" pitchFamily="18" charset="0"/>
              </a:rPr>
              <a:t>    </a:t>
            </a:r>
          </a:p>
        </p:txBody>
      </p:sp>
      <p:sp>
        <p:nvSpPr>
          <p:cNvPr id="3" name="object 10">
            <a:extLst>
              <a:ext uri="{FF2B5EF4-FFF2-40B4-BE49-F238E27FC236}">
                <a16:creationId xmlns:a16="http://schemas.microsoft.com/office/drawing/2014/main" id="{804A88D9-10BB-413D-B24F-6EDCAE31C0CF}"/>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sz="1400" b="1" dirty="0">
                <a:latin typeface="Times New Roman"/>
                <a:cs typeface="Times New Roman"/>
              </a:rPr>
              <a:t>0</a:t>
            </a:r>
            <a:r>
              <a:rPr lang="en-US" sz="1400" b="1" dirty="0">
                <a:latin typeface="Times New Roman"/>
                <a:cs typeface="Times New Roman"/>
              </a:rPr>
              <a:t>9</a:t>
            </a:r>
            <a:endParaRPr sz="1400" dirty="0">
              <a:latin typeface="Times New Roman"/>
              <a:cs typeface="Times New Roman"/>
            </a:endParaRPr>
          </a:p>
        </p:txBody>
      </p:sp>
    </p:spTree>
    <p:extLst>
      <p:ext uri="{BB962C8B-B14F-4D97-AF65-F5344CB8AC3E}">
        <p14:creationId xmlns:p14="http://schemas.microsoft.com/office/powerpoint/2010/main" val="113461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EA3FB1-FBFE-4B5E-91F2-C0B735CBA1C2}"/>
              </a:ext>
            </a:extLst>
          </p:cNvPr>
          <p:cNvSpPr txBox="1"/>
          <p:nvPr/>
        </p:nvSpPr>
        <p:spPr>
          <a:xfrm>
            <a:off x="622300" y="704850"/>
            <a:ext cx="6324600" cy="6740307"/>
          </a:xfrm>
          <a:prstGeom prst="rect">
            <a:avLst/>
          </a:prstGeom>
          <a:noFill/>
        </p:spPr>
        <p:txBody>
          <a:bodyPr wrap="square">
            <a:spAutoFit/>
          </a:bodyPr>
          <a:lstStyle/>
          <a:p>
            <a:r>
              <a:rPr lang="en-US" sz="900" dirty="0">
                <a:latin typeface="Times New Roman" panose="02020603050405020304" pitchFamily="18" charset="0"/>
                <a:cs typeface="Times New Roman" panose="02020603050405020304" pitchFamily="18" charset="0"/>
              </a:rPr>
              <a:t> lea dx,m60</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dx,m61</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dx,m2</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mov ah,1</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sub al,48</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al,1</a:t>
            </a:r>
          </a:p>
          <a:p>
            <a:r>
              <a:rPr lang="en-US" sz="900" dirty="0">
                <a:latin typeface="Times New Roman" panose="02020603050405020304" pitchFamily="18" charset="0"/>
                <a:cs typeface="Times New Roman" panose="02020603050405020304" pitchFamily="18" charset="0"/>
              </a:rPr>
              <a:t>    je top</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jmp</a:t>
            </a:r>
            <a:r>
              <a:rPr lang="en-US" sz="900" dirty="0">
                <a:latin typeface="Times New Roman" panose="02020603050405020304" pitchFamily="18" charset="0"/>
                <a:cs typeface="Times New Roman" panose="02020603050405020304" pitchFamily="18" charset="0"/>
              </a:rPr>
              <a:t> exit:</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invalid:</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dx,m55</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dx,m56 </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jmp</a:t>
            </a:r>
            <a:r>
              <a:rPr lang="en-US" sz="900" dirty="0">
                <a:latin typeface="Times New Roman" panose="02020603050405020304" pitchFamily="18" charset="0"/>
                <a:cs typeface="Times New Roman" panose="02020603050405020304" pitchFamily="18" charset="0"/>
              </a:rPr>
              <a:t> exit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exit:</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mov ah,4ch</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main </a:t>
            </a:r>
            <a:r>
              <a:rPr lang="en-US" sz="900" dirty="0" err="1">
                <a:latin typeface="Times New Roman" panose="02020603050405020304" pitchFamily="18" charset="0"/>
                <a:cs typeface="Times New Roman" panose="02020603050405020304" pitchFamily="18" charset="0"/>
              </a:rPr>
              <a:t>endp</a:t>
            </a: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end main</a:t>
            </a:r>
          </a:p>
        </p:txBody>
      </p:sp>
      <p:sp>
        <p:nvSpPr>
          <p:cNvPr id="3" name="object 10">
            <a:extLst>
              <a:ext uri="{FF2B5EF4-FFF2-40B4-BE49-F238E27FC236}">
                <a16:creationId xmlns:a16="http://schemas.microsoft.com/office/drawing/2014/main" id="{255F77D9-E02A-4247-B401-2F72192D6306}"/>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lang="en-US" sz="1400" spc="-10" dirty="0">
                <a:latin typeface="Times New Roman"/>
                <a:cs typeface="Times New Roman"/>
              </a:rPr>
              <a:t> 1</a:t>
            </a:r>
            <a:r>
              <a:rPr sz="1400" b="1" dirty="0">
                <a:latin typeface="Times New Roman"/>
                <a:cs typeface="Times New Roman"/>
              </a:rPr>
              <a:t>0</a:t>
            </a:r>
            <a:endParaRPr sz="1400" dirty="0">
              <a:latin typeface="Times New Roman"/>
              <a:cs typeface="Times New Roman"/>
            </a:endParaRPr>
          </a:p>
        </p:txBody>
      </p:sp>
    </p:spTree>
    <p:extLst>
      <p:ext uri="{BB962C8B-B14F-4D97-AF65-F5344CB8AC3E}">
        <p14:creationId xmlns:p14="http://schemas.microsoft.com/office/powerpoint/2010/main" val="168315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8B63ED-2121-474E-AA53-520A309C7B2C}"/>
              </a:ext>
            </a:extLst>
          </p:cNvPr>
          <p:cNvPicPr>
            <a:picLocks noChangeAspect="1"/>
          </p:cNvPicPr>
          <p:nvPr/>
        </p:nvPicPr>
        <p:blipFill rotWithShape="1">
          <a:blip r:embed="rId2"/>
          <a:srcRect l="2363" t="3916" r="1478" b="1873"/>
          <a:stretch/>
        </p:blipFill>
        <p:spPr>
          <a:xfrm>
            <a:off x="555121" y="2065973"/>
            <a:ext cx="6201640" cy="3437342"/>
          </a:xfrm>
          <a:prstGeom prst="rect">
            <a:avLst/>
          </a:prstGeom>
        </p:spPr>
      </p:pic>
      <p:pic>
        <p:nvPicPr>
          <p:cNvPr id="7" name="Picture 6">
            <a:extLst>
              <a:ext uri="{FF2B5EF4-FFF2-40B4-BE49-F238E27FC236}">
                <a16:creationId xmlns:a16="http://schemas.microsoft.com/office/drawing/2014/main" id="{360D9940-F461-4CCC-82F7-2B6EEA8F0763}"/>
              </a:ext>
            </a:extLst>
          </p:cNvPr>
          <p:cNvPicPr>
            <a:picLocks noChangeAspect="1"/>
          </p:cNvPicPr>
          <p:nvPr/>
        </p:nvPicPr>
        <p:blipFill>
          <a:blip r:embed="rId3"/>
          <a:stretch>
            <a:fillRect/>
          </a:stretch>
        </p:blipFill>
        <p:spPr>
          <a:xfrm>
            <a:off x="600669" y="6115050"/>
            <a:ext cx="6201640" cy="3505689"/>
          </a:xfrm>
          <a:prstGeom prst="rect">
            <a:avLst/>
          </a:prstGeom>
        </p:spPr>
      </p:pic>
      <p:sp>
        <p:nvSpPr>
          <p:cNvPr id="2" name="TextBox 1">
            <a:extLst>
              <a:ext uri="{FF2B5EF4-FFF2-40B4-BE49-F238E27FC236}">
                <a16:creationId xmlns:a16="http://schemas.microsoft.com/office/drawing/2014/main" id="{3E8ADBB1-5322-4384-AFFA-52E4FA55E789}"/>
              </a:ext>
            </a:extLst>
          </p:cNvPr>
          <p:cNvSpPr txBox="1"/>
          <p:nvPr/>
        </p:nvSpPr>
        <p:spPr>
          <a:xfrm>
            <a:off x="713626" y="1476718"/>
            <a:ext cx="3823419"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This is our main menu . It has 6 parts . These are : </a:t>
            </a:r>
          </a:p>
        </p:txBody>
      </p:sp>
      <p:sp>
        <p:nvSpPr>
          <p:cNvPr id="3" name="TextBox 2">
            <a:extLst>
              <a:ext uri="{FF2B5EF4-FFF2-40B4-BE49-F238E27FC236}">
                <a16:creationId xmlns:a16="http://schemas.microsoft.com/office/drawing/2014/main" id="{0076A2A3-CA4A-40C6-97B9-4B7562AAEF2C}"/>
              </a:ext>
            </a:extLst>
          </p:cNvPr>
          <p:cNvSpPr txBox="1"/>
          <p:nvPr/>
        </p:nvSpPr>
        <p:spPr>
          <a:xfrm>
            <a:off x="693306" y="5655294"/>
            <a:ext cx="4693914"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At first , Clicked 1 for breakfast .Then breakfast menu is open </a:t>
            </a:r>
          </a:p>
        </p:txBody>
      </p:sp>
      <p:sp>
        <p:nvSpPr>
          <p:cNvPr id="4" name="TextBox 3">
            <a:extLst>
              <a:ext uri="{FF2B5EF4-FFF2-40B4-BE49-F238E27FC236}">
                <a16:creationId xmlns:a16="http://schemas.microsoft.com/office/drawing/2014/main" id="{46D341F5-37C4-4276-A536-7566CE9CEAC8}"/>
              </a:ext>
            </a:extLst>
          </p:cNvPr>
          <p:cNvSpPr txBox="1"/>
          <p:nvPr/>
        </p:nvSpPr>
        <p:spPr>
          <a:xfrm>
            <a:off x="2727259" y="905092"/>
            <a:ext cx="2114681"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Implementation</a:t>
            </a:r>
          </a:p>
        </p:txBody>
      </p:sp>
      <p:sp>
        <p:nvSpPr>
          <p:cNvPr id="8" name="object 2">
            <a:extLst>
              <a:ext uri="{FF2B5EF4-FFF2-40B4-BE49-F238E27FC236}">
                <a16:creationId xmlns:a16="http://schemas.microsoft.com/office/drawing/2014/main" id="{2A32A136-E95F-4721-BC85-F365F5EC3398}"/>
              </a:ext>
            </a:extLst>
          </p:cNvPr>
          <p:cNvSpPr txBox="1">
            <a:spLocks noGrp="1"/>
          </p:cNvSpPr>
          <p:nvPr>
            <p:ph type="title"/>
          </p:nvPr>
        </p:nvSpPr>
        <p:spPr>
          <a:xfrm>
            <a:off x="2841595" y="487506"/>
            <a:ext cx="1695450" cy="391133"/>
          </a:xfrm>
          <a:prstGeom prst="rect">
            <a:avLst/>
          </a:prstGeom>
        </p:spPr>
        <p:txBody>
          <a:bodyPr vert="horz" wrap="square" lIns="0" tIns="13970" rIns="0" bIns="0" rtlCol="0">
            <a:spAutoFit/>
          </a:bodyPr>
          <a:lstStyle/>
          <a:p>
            <a:pPr marL="12700" marR="5080" indent="170180">
              <a:lnSpc>
                <a:spcPct val="100000"/>
              </a:lnSpc>
              <a:spcBef>
                <a:spcPts val="110"/>
              </a:spcBef>
            </a:pPr>
            <a:r>
              <a:rPr sz="2450" spc="-15" dirty="0"/>
              <a:t>Chapter </a:t>
            </a:r>
            <a:r>
              <a:rPr lang="en-US" sz="2450" spc="5" dirty="0"/>
              <a:t>3</a:t>
            </a:r>
            <a:endParaRPr sz="2450" dirty="0"/>
          </a:p>
        </p:txBody>
      </p:sp>
      <p:sp>
        <p:nvSpPr>
          <p:cNvPr id="10" name="object 10">
            <a:extLst>
              <a:ext uri="{FF2B5EF4-FFF2-40B4-BE49-F238E27FC236}">
                <a16:creationId xmlns:a16="http://schemas.microsoft.com/office/drawing/2014/main" id="{D08166B3-700C-403B-8A32-CFE17E70EE79}"/>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lang="en-US" sz="1400" b="1" dirty="0">
                <a:latin typeface="Times New Roman"/>
                <a:cs typeface="Times New Roman"/>
              </a:rPr>
              <a:t>11</a:t>
            </a:r>
            <a:endParaRPr sz="1400" dirty="0">
              <a:latin typeface="Times New Roman"/>
              <a:cs typeface="Times New Roman"/>
            </a:endParaRPr>
          </a:p>
        </p:txBody>
      </p:sp>
    </p:spTree>
    <p:extLst>
      <p:ext uri="{BB962C8B-B14F-4D97-AF65-F5344CB8AC3E}">
        <p14:creationId xmlns:p14="http://schemas.microsoft.com/office/powerpoint/2010/main" val="396028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29246F-911F-4224-A7C0-14121692A92F}"/>
              </a:ext>
            </a:extLst>
          </p:cNvPr>
          <p:cNvPicPr>
            <a:picLocks noChangeAspect="1"/>
          </p:cNvPicPr>
          <p:nvPr/>
        </p:nvPicPr>
        <p:blipFill>
          <a:blip r:embed="rId2"/>
          <a:stretch>
            <a:fillRect/>
          </a:stretch>
        </p:blipFill>
        <p:spPr>
          <a:xfrm>
            <a:off x="658696" y="1968669"/>
            <a:ext cx="6182588" cy="3496163"/>
          </a:xfrm>
          <a:prstGeom prst="rect">
            <a:avLst/>
          </a:prstGeom>
        </p:spPr>
      </p:pic>
      <p:sp>
        <p:nvSpPr>
          <p:cNvPr id="4" name="TextBox 3">
            <a:extLst>
              <a:ext uri="{FF2B5EF4-FFF2-40B4-BE49-F238E27FC236}">
                <a16:creationId xmlns:a16="http://schemas.microsoft.com/office/drawing/2014/main" id="{C6CE1287-3EFD-4E9B-86EF-17B3FB365DE7}"/>
              </a:ext>
            </a:extLst>
          </p:cNvPr>
          <p:cNvSpPr txBox="1"/>
          <p:nvPr/>
        </p:nvSpPr>
        <p:spPr>
          <a:xfrm>
            <a:off x="524792" y="1110502"/>
            <a:ext cx="5480988" cy="738664"/>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Here , various foods items and their prices available. We can order any</a:t>
            </a:r>
          </a:p>
          <a:p>
            <a:r>
              <a:rPr lang="en-US" sz="1400" dirty="0">
                <a:latin typeface="Times New Roman" panose="02020603050405020304" pitchFamily="18" charset="0"/>
                <a:cs typeface="Times New Roman" panose="02020603050405020304" pitchFamily="18" charset="0"/>
              </a:rPr>
              <a:t> items. Suppose ,we want to order “</a:t>
            </a:r>
            <a:r>
              <a:rPr lang="en-US" sz="1400" dirty="0" err="1">
                <a:latin typeface="Times New Roman" panose="02020603050405020304" pitchFamily="18" charset="0"/>
                <a:cs typeface="Times New Roman" panose="02020603050405020304" pitchFamily="18" charset="0"/>
              </a:rPr>
              <a:t>Parata</a:t>
            </a:r>
            <a:r>
              <a:rPr lang="en-US" sz="1400" dirty="0">
                <a:latin typeface="Times New Roman" panose="02020603050405020304" pitchFamily="18" charset="0"/>
                <a:cs typeface="Times New Roman" panose="02020603050405020304" pitchFamily="18" charset="0"/>
              </a:rPr>
              <a:t>” so , clicked 3 and Quantity =2</a:t>
            </a:r>
          </a:p>
          <a:p>
            <a:r>
              <a:rPr lang="en-US" sz="1400" dirty="0">
                <a:latin typeface="Times New Roman" panose="02020603050405020304" pitchFamily="18" charset="0"/>
                <a:cs typeface="Times New Roman" panose="02020603050405020304" pitchFamily="18" charset="0"/>
              </a:rPr>
              <a:t>Total price : 20/- </a:t>
            </a:r>
          </a:p>
        </p:txBody>
      </p:sp>
      <p:pic>
        <p:nvPicPr>
          <p:cNvPr id="10" name="Picture 9">
            <a:extLst>
              <a:ext uri="{FF2B5EF4-FFF2-40B4-BE49-F238E27FC236}">
                <a16:creationId xmlns:a16="http://schemas.microsoft.com/office/drawing/2014/main" id="{A73F6E2E-88E6-407A-857F-11F3941466E1}"/>
              </a:ext>
            </a:extLst>
          </p:cNvPr>
          <p:cNvPicPr>
            <a:picLocks noChangeAspect="1"/>
          </p:cNvPicPr>
          <p:nvPr/>
        </p:nvPicPr>
        <p:blipFill>
          <a:blip r:embed="rId3"/>
          <a:stretch>
            <a:fillRect/>
          </a:stretch>
        </p:blipFill>
        <p:spPr>
          <a:xfrm>
            <a:off x="658696" y="6195044"/>
            <a:ext cx="6154009" cy="3448531"/>
          </a:xfrm>
          <a:prstGeom prst="rect">
            <a:avLst/>
          </a:prstGeom>
        </p:spPr>
      </p:pic>
      <p:sp>
        <p:nvSpPr>
          <p:cNvPr id="6" name="TextBox 5">
            <a:extLst>
              <a:ext uri="{FF2B5EF4-FFF2-40B4-BE49-F238E27FC236}">
                <a16:creationId xmlns:a16="http://schemas.microsoft.com/office/drawing/2014/main" id="{56768E47-4D0D-4C37-876F-F559EB70B331}"/>
              </a:ext>
            </a:extLst>
          </p:cNvPr>
          <p:cNvSpPr txBox="1"/>
          <p:nvPr/>
        </p:nvSpPr>
        <p:spPr>
          <a:xfrm>
            <a:off x="679016" y="5647694"/>
            <a:ext cx="4987263" cy="523220"/>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Clicked 1 for go to main menu and clicked 2 for go to lunch menu.</a:t>
            </a:r>
          </a:p>
          <a:p>
            <a:r>
              <a:rPr lang="en-US" sz="1400" dirty="0">
                <a:latin typeface="Times New Roman" panose="02020603050405020304" pitchFamily="18" charset="0"/>
                <a:cs typeface="Times New Roman" panose="02020603050405020304" pitchFamily="18" charset="0"/>
              </a:rPr>
              <a:t> And lunch menu is open  </a:t>
            </a:r>
          </a:p>
        </p:txBody>
      </p:sp>
      <p:sp>
        <p:nvSpPr>
          <p:cNvPr id="11" name="object 10">
            <a:extLst>
              <a:ext uri="{FF2B5EF4-FFF2-40B4-BE49-F238E27FC236}">
                <a16:creationId xmlns:a16="http://schemas.microsoft.com/office/drawing/2014/main" id="{7707391C-9CC0-4754-9633-72E9CF234F02}"/>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lang="en-US" sz="1400" b="1" dirty="0">
                <a:latin typeface="Times New Roman"/>
                <a:cs typeface="Times New Roman"/>
              </a:rPr>
              <a:t>12</a:t>
            </a:r>
            <a:endParaRPr sz="1400" dirty="0">
              <a:latin typeface="Times New Roman"/>
              <a:cs typeface="Times New Roman"/>
            </a:endParaRPr>
          </a:p>
        </p:txBody>
      </p:sp>
    </p:spTree>
    <p:extLst>
      <p:ext uri="{BB962C8B-B14F-4D97-AF65-F5344CB8AC3E}">
        <p14:creationId xmlns:p14="http://schemas.microsoft.com/office/powerpoint/2010/main" val="3491131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60E2F2-1C4D-4198-BE22-2B06F5BB048F}"/>
              </a:ext>
            </a:extLst>
          </p:cNvPr>
          <p:cNvPicPr>
            <a:picLocks noChangeAspect="1"/>
          </p:cNvPicPr>
          <p:nvPr/>
        </p:nvPicPr>
        <p:blipFill>
          <a:blip r:embed="rId2"/>
          <a:stretch>
            <a:fillRect/>
          </a:stretch>
        </p:blipFill>
        <p:spPr>
          <a:xfrm>
            <a:off x="524792" y="1670394"/>
            <a:ext cx="6096851" cy="3400900"/>
          </a:xfrm>
          <a:prstGeom prst="rect">
            <a:avLst/>
          </a:prstGeom>
        </p:spPr>
      </p:pic>
      <p:pic>
        <p:nvPicPr>
          <p:cNvPr id="9" name="Picture 8">
            <a:extLst>
              <a:ext uri="{FF2B5EF4-FFF2-40B4-BE49-F238E27FC236}">
                <a16:creationId xmlns:a16="http://schemas.microsoft.com/office/drawing/2014/main" id="{982137C6-4AF9-437D-A782-28D6FF1E0962}"/>
              </a:ext>
            </a:extLst>
          </p:cNvPr>
          <p:cNvPicPr>
            <a:picLocks noChangeAspect="1"/>
          </p:cNvPicPr>
          <p:nvPr/>
        </p:nvPicPr>
        <p:blipFill>
          <a:blip r:embed="rId3"/>
          <a:stretch>
            <a:fillRect/>
          </a:stretch>
        </p:blipFill>
        <p:spPr>
          <a:xfrm>
            <a:off x="620957" y="6118488"/>
            <a:ext cx="6134956" cy="3477110"/>
          </a:xfrm>
          <a:prstGeom prst="rect">
            <a:avLst/>
          </a:prstGeom>
        </p:spPr>
      </p:pic>
      <p:sp>
        <p:nvSpPr>
          <p:cNvPr id="6" name="TextBox 5">
            <a:extLst>
              <a:ext uri="{FF2B5EF4-FFF2-40B4-BE49-F238E27FC236}">
                <a16:creationId xmlns:a16="http://schemas.microsoft.com/office/drawing/2014/main" id="{65ED2E0F-98A0-4678-83ED-4976E1960E64}"/>
              </a:ext>
            </a:extLst>
          </p:cNvPr>
          <p:cNvSpPr txBox="1"/>
          <p:nvPr/>
        </p:nvSpPr>
        <p:spPr>
          <a:xfrm>
            <a:off x="524792" y="1110502"/>
            <a:ext cx="6096850"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We want to order “Chicken </a:t>
            </a:r>
            <a:r>
              <a:rPr lang="en-US" sz="1400" dirty="0" err="1">
                <a:latin typeface="Times New Roman" panose="02020603050405020304" pitchFamily="18" charset="0"/>
                <a:cs typeface="Times New Roman" panose="02020603050405020304" pitchFamily="18" charset="0"/>
              </a:rPr>
              <a:t>birani</a:t>
            </a:r>
            <a:r>
              <a:rPr lang="en-US" sz="1400" dirty="0">
                <a:latin typeface="Times New Roman" panose="02020603050405020304" pitchFamily="18" charset="0"/>
                <a:cs typeface="Times New Roman" panose="02020603050405020304" pitchFamily="18" charset="0"/>
              </a:rPr>
              <a:t>” so , clicked 2 and Quantity =3</a:t>
            </a:r>
          </a:p>
          <a:p>
            <a:r>
              <a:rPr lang="en-US" sz="1400" dirty="0">
                <a:latin typeface="Times New Roman" panose="02020603050405020304" pitchFamily="18" charset="0"/>
                <a:cs typeface="Times New Roman" panose="02020603050405020304" pitchFamily="18" charset="0"/>
              </a:rPr>
              <a:t>Total price : 270/- </a:t>
            </a:r>
          </a:p>
        </p:txBody>
      </p:sp>
      <p:sp>
        <p:nvSpPr>
          <p:cNvPr id="8" name="TextBox 7">
            <a:extLst>
              <a:ext uri="{FF2B5EF4-FFF2-40B4-BE49-F238E27FC236}">
                <a16:creationId xmlns:a16="http://schemas.microsoft.com/office/drawing/2014/main" id="{FBA54D09-95F4-4C08-8EFF-82027E2AB86B}"/>
              </a:ext>
            </a:extLst>
          </p:cNvPr>
          <p:cNvSpPr txBox="1"/>
          <p:nvPr/>
        </p:nvSpPr>
        <p:spPr>
          <a:xfrm>
            <a:off x="524792" y="5382818"/>
            <a:ext cx="6327286"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Clicked 1 for go to main menu and clicked 3 for go to dinner menu. And dinner menu is open . we clicked 5 for “Chicken Curry” and Quantity =4</a:t>
            </a:r>
          </a:p>
          <a:p>
            <a:endParaRPr lang="en-US" sz="1400" dirty="0">
              <a:latin typeface="Times New Roman" panose="02020603050405020304" pitchFamily="18" charset="0"/>
              <a:cs typeface="Times New Roman" panose="02020603050405020304" pitchFamily="18" charset="0"/>
            </a:endParaRPr>
          </a:p>
        </p:txBody>
      </p:sp>
      <p:sp>
        <p:nvSpPr>
          <p:cNvPr id="10" name="object 10">
            <a:extLst>
              <a:ext uri="{FF2B5EF4-FFF2-40B4-BE49-F238E27FC236}">
                <a16:creationId xmlns:a16="http://schemas.microsoft.com/office/drawing/2014/main" id="{64C3F0EC-F59A-4E4B-BAAD-7C74F48154EA}"/>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lang="en-US" sz="1400" b="1" dirty="0">
                <a:latin typeface="Times New Roman"/>
                <a:cs typeface="Times New Roman"/>
              </a:rPr>
              <a:t>13</a:t>
            </a:r>
            <a:endParaRPr sz="1400" dirty="0">
              <a:latin typeface="Times New Roman"/>
              <a:cs typeface="Times New Roman"/>
            </a:endParaRPr>
          </a:p>
        </p:txBody>
      </p:sp>
    </p:spTree>
    <p:extLst>
      <p:ext uri="{BB962C8B-B14F-4D97-AF65-F5344CB8AC3E}">
        <p14:creationId xmlns:p14="http://schemas.microsoft.com/office/powerpoint/2010/main" val="12901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B35EBC-CF33-4154-B338-CD6B64E292DC}"/>
              </a:ext>
            </a:extLst>
          </p:cNvPr>
          <p:cNvPicPr>
            <a:picLocks noChangeAspect="1"/>
          </p:cNvPicPr>
          <p:nvPr/>
        </p:nvPicPr>
        <p:blipFill>
          <a:blip r:embed="rId2"/>
          <a:stretch>
            <a:fillRect/>
          </a:stretch>
        </p:blipFill>
        <p:spPr>
          <a:xfrm>
            <a:off x="669489" y="1232711"/>
            <a:ext cx="6201640" cy="3496163"/>
          </a:xfrm>
          <a:prstGeom prst="rect">
            <a:avLst/>
          </a:prstGeom>
        </p:spPr>
      </p:pic>
      <p:pic>
        <p:nvPicPr>
          <p:cNvPr id="5" name="Picture 4">
            <a:extLst>
              <a:ext uri="{FF2B5EF4-FFF2-40B4-BE49-F238E27FC236}">
                <a16:creationId xmlns:a16="http://schemas.microsoft.com/office/drawing/2014/main" id="{C85C539E-EFEB-46AC-9186-80FE903B5C2F}"/>
              </a:ext>
            </a:extLst>
          </p:cNvPr>
          <p:cNvPicPr>
            <a:picLocks noChangeAspect="1"/>
          </p:cNvPicPr>
          <p:nvPr/>
        </p:nvPicPr>
        <p:blipFill>
          <a:blip r:embed="rId3"/>
          <a:stretch>
            <a:fillRect/>
          </a:stretch>
        </p:blipFill>
        <p:spPr>
          <a:xfrm>
            <a:off x="698068" y="5660827"/>
            <a:ext cx="6173061" cy="3496163"/>
          </a:xfrm>
          <a:prstGeom prst="rect">
            <a:avLst/>
          </a:prstGeom>
        </p:spPr>
      </p:pic>
      <p:sp>
        <p:nvSpPr>
          <p:cNvPr id="4" name="TextBox 3">
            <a:extLst>
              <a:ext uri="{FF2B5EF4-FFF2-40B4-BE49-F238E27FC236}">
                <a16:creationId xmlns:a16="http://schemas.microsoft.com/office/drawing/2014/main" id="{4095DC8F-1171-4B8E-BABF-154497143EA9}"/>
              </a:ext>
            </a:extLst>
          </p:cNvPr>
          <p:cNvSpPr txBox="1"/>
          <p:nvPr/>
        </p:nvSpPr>
        <p:spPr>
          <a:xfrm>
            <a:off x="558916" y="695521"/>
            <a:ext cx="6201639"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Clicked 1 for go to main menu and clicked 4 for go to snacks menu. And snacks menu is open . </a:t>
            </a:r>
          </a:p>
        </p:txBody>
      </p:sp>
      <p:sp>
        <p:nvSpPr>
          <p:cNvPr id="6" name="TextBox 5">
            <a:extLst>
              <a:ext uri="{FF2B5EF4-FFF2-40B4-BE49-F238E27FC236}">
                <a16:creationId xmlns:a16="http://schemas.microsoft.com/office/drawing/2014/main" id="{C0526EC8-2926-4234-A9FA-89A198993E00}"/>
              </a:ext>
            </a:extLst>
          </p:cNvPr>
          <p:cNvSpPr txBox="1"/>
          <p:nvPr/>
        </p:nvSpPr>
        <p:spPr>
          <a:xfrm>
            <a:off x="698068" y="5353050"/>
            <a:ext cx="6173061"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We clicked 2 for “</a:t>
            </a:r>
            <a:r>
              <a:rPr lang="en-US" sz="1400" dirty="0" err="1">
                <a:latin typeface="Times New Roman" panose="02020603050405020304" pitchFamily="18" charset="0"/>
                <a:cs typeface="Times New Roman" panose="02020603050405020304" pitchFamily="18" charset="0"/>
              </a:rPr>
              <a:t>Jali</a:t>
            </a:r>
            <a:r>
              <a:rPr lang="en-US" sz="1400" dirty="0">
                <a:latin typeface="Times New Roman" panose="02020603050405020304" pitchFamily="18" charset="0"/>
                <a:cs typeface="Times New Roman" panose="02020603050405020304" pitchFamily="18" charset="0"/>
              </a:rPr>
              <a:t> Kabab” and  Quantity =1 . Total price : 80/-</a:t>
            </a:r>
          </a:p>
        </p:txBody>
      </p:sp>
      <p:sp>
        <p:nvSpPr>
          <p:cNvPr id="7" name="object 10">
            <a:extLst>
              <a:ext uri="{FF2B5EF4-FFF2-40B4-BE49-F238E27FC236}">
                <a16:creationId xmlns:a16="http://schemas.microsoft.com/office/drawing/2014/main" id="{2FA59C5E-553E-4A0E-B945-A9A0986E84B9}"/>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lang="en-US" sz="1400" b="1" dirty="0">
                <a:latin typeface="Times New Roman"/>
                <a:cs typeface="Times New Roman"/>
              </a:rPr>
              <a:t>14</a:t>
            </a:r>
            <a:endParaRPr sz="1400" dirty="0">
              <a:latin typeface="Times New Roman"/>
              <a:cs typeface="Times New Roman"/>
            </a:endParaRPr>
          </a:p>
        </p:txBody>
      </p:sp>
    </p:spTree>
    <p:extLst>
      <p:ext uri="{BB962C8B-B14F-4D97-AF65-F5344CB8AC3E}">
        <p14:creationId xmlns:p14="http://schemas.microsoft.com/office/powerpoint/2010/main" val="1720046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67FD35-A1D6-4A85-84BA-91FA09258909}"/>
              </a:ext>
            </a:extLst>
          </p:cNvPr>
          <p:cNvPicPr>
            <a:picLocks noChangeAspect="1"/>
          </p:cNvPicPr>
          <p:nvPr/>
        </p:nvPicPr>
        <p:blipFill>
          <a:blip r:embed="rId2"/>
          <a:stretch>
            <a:fillRect/>
          </a:stretch>
        </p:blipFill>
        <p:spPr>
          <a:xfrm>
            <a:off x="539753" y="1466850"/>
            <a:ext cx="6201640" cy="3505689"/>
          </a:xfrm>
          <a:prstGeom prst="rect">
            <a:avLst/>
          </a:prstGeom>
        </p:spPr>
      </p:pic>
      <p:pic>
        <p:nvPicPr>
          <p:cNvPr id="5" name="Picture 4">
            <a:extLst>
              <a:ext uri="{FF2B5EF4-FFF2-40B4-BE49-F238E27FC236}">
                <a16:creationId xmlns:a16="http://schemas.microsoft.com/office/drawing/2014/main" id="{81D26AD1-EC7A-475B-BBE5-8F29EF55DD1E}"/>
              </a:ext>
            </a:extLst>
          </p:cNvPr>
          <p:cNvPicPr>
            <a:picLocks noChangeAspect="1"/>
          </p:cNvPicPr>
          <p:nvPr/>
        </p:nvPicPr>
        <p:blipFill>
          <a:blip r:embed="rId3"/>
          <a:stretch>
            <a:fillRect/>
          </a:stretch>
        </p:blipFill>
        <p:spPr>
          <a:xfrm>
            <a:off x="630117" y="5857400"/>
            <a:ext cx="6220693" cy="3400900"/>
          </a:xfrm>
          <a:prstGeom prst="rect">
            <a:avLst/>
          </a:prstGeom>
        </p:spPr>
      </p:pic>
      <p:sp>
        <p:nvSpPr>
          <p:cNvPr id="6" name="TextBox 5">
            <a:extLst>
              <a:ext uri="{FF2B5EF4-FFF2-40B4-BE49-F238E27FC236}">
                <a16:creationId xmlns:a16="http://schemas.microsoft.com/office/drawing/2014/main" id="{1CDE5D4B-225F-4750-B6C0-1AFC00D22008}"/>
              </a:ext>
            </a:extLst>
          </p:cNvPr>
          <p:cNvSpPr txBox="1"/>
          <p:nvPr/>
        </p:nvSpPr>
        <p:spPr>
          <a:xfrm>
            <a:off x="508000" y="704850"/>
            <a:ext cx="6201640"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Clicked 1 for go to main menu and clicked 5 for go to dessert menu. And dessert menu is open . </a:t>
            </a:r>
          </a:p>
        </p:txBody>
      </p:sp>
      <p:sp>
        <p:nvSpPr>
          <p:cNvPr id="8" name="TextBox 7">
            <a:extLst>
              <a:ext uri="{FF2B5EF4-FFF2-40B4-BE49-F238E27FC236}">
                <a16:creationId xmlns:a16="http://schemas.microsoft.com/office/drawing/2014/main" id="{6327E254-0514-47B6-A3F5-93EC0587F035}"/>
              </a:ext>
            </a:extLst>
          </p:cNvPr>
          <p:cNvSpPr txBox="1"/>
          <p:nvPr/>
        </p:nvSpPr>
        <p:spPr>
          <a:xfrm>
            <a:off x="698069" y="5220629"/>
            <a:ext cx="6173061"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We clicked 3 for “</a:t>
            </a:r>
            <a:r>
              <a:rPr lang="en-US" sz="1400" dirty="0" err="1">
                <a:latin typeface="Times New Roman" panose="02020603050405020304" pitchFamily="18" charset="0"/>
                <a:cs typeface="Times New Roman" panose="02020603050405020304" pitchFamily="18" charset="0"/>
              </a:rPr>
              <a:t>Firni</a:t>
            </a:r>
            <a:r>
              <a:rPr lang="en-US" sz="1400" dirty="0">
                <a:latin typeface="Times New Roman" panose="02020603050405020304" pitchFamily="18" charset="0"/>
                <a:cs typeface="Times New Roman" panose="02020603050405020304" pitchFamily="18" charset="0"/>
              </a:rPr>
              <a:t>” and Quantity =3 . Total price : 150/-</a:t>
            </a:r>
          </a:p>
        </p:txBody>
      </p:sp>
      <p:sp>
        <p:nvSpPr>
          <p:cNvPr id="9" name="object 10">
            <a:extLst>
              <a:ext uri="{FF2B5EF4-FFF2-40B4-BE49-F238E27FC236}">
                <a16:creationId xmlns:a16="http://schemas.microsoft.com/office/drawing/2014/main" id="{21FC89C1-6CD2-4DC9-8854-073E880A3EF4}"/>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lang="en-US" sz="1400" b="1" dirty="0">
                <a:latin typeface="Times New Roman"/>
                <a:cs typeface="Times New Roman"/>
              </a:rPr>
              <a:t>15</a:t>
            </a:r>
            <a:endParaRPr sz="1400" dirty="0">
              <a:latin typeface="Times New Roman"/>
              <a:cs typeface="Times New Roman"/>
            </a:endParaRPr>
          </a:p>
        </p:txBody>
      </p:sp>
    </p:spTree>
    <p:extLst>
      <p:ext uri="{BB962C8B-B14F-4D97-AF65-F5344CB8AC3E}">
        <p14:creationId xmlns:p14="http://schemas.microsoft.com/office/powerpoint/2010/main" val="3083449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1A911A-9578-48C9-AADD-8662CEBAD0F2}"/>
              </a:ext>
            </a:extLst>
          </p:cNvPr>
          <p:cNvPicPr>
            <a:picLocks noChangeAspect="1"/>
          </p:cNvPicPr>
          <p:nvPr/>
        </p:nvPicPr>
        <p:blipFill>
          <a:blip r:embed="rId2"/>
          <a:stretch>
            <a:fillRect/>
          </a:stretch>
        </p:blipFill>
        <p:spPr>
          <a:xfrm>
            <a:off x="520700" y="1373506"/>
            <a:ext cx="6201640" cy="3496163"/>
          </a:xfrm>
          <a:prstGeom prst="rect">
            <a:avLst/>
          </a:prstGeom>
        </p:spPr>
      </p:pic>
      <p:sp>
        <p:nvSpPr>
          <p:cNvPr id="3" name="TextBox 2">
            <a:extLst>
              <a:ext uri="{FF2B5EF4-FFF2-40B4-BE49-F238E27FC236}">
                <a16:creationId xmlns:a16="http://schemas.microsoft.com/office/drawing/2014/main" id="{3A833D72-835D-45D6-951A-EF4EA63EB9CB}"/>
              </a:ext>
            </a:extLst>
          </p:cNvPr>
          <p:cNvSpPr txBox="1"/>
          <p:nvPr/>
        </p:nvSpPr>
        <p:spPr>
          <a:xfrm>
            <a:off x="508000" y="704850"/>
            <a:ext cx="6182588"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Clicked 1 for go to main menu and clicked 6 for go to drinks menu. And drinks menu is open . </a:t>
            </a:r>
          </a:p>
        </p:txBody>
      </p:sp>
      <p:pic>
        <p:nvPicPr>
          <p:cNvPr id="4" name="Picture 3">
            <a:extLst>
              <a:ext uri="{FF2B5EF4-FFF2-40B4-BE49-F238E27FC236}">
                <a16:creationId xmlns:a16="http://schemas.microsoft.com/office/drawing/2014/main" id="{66740377-858D-4B53-862E-4D109043656E}"/>
              </a:ext>
            </a:extLst>
          </p:cNvPr>
          <p:cNvPicPr>
            <a:picLocks noChangeAspect="1"/>
          </p:cNvPicPr>
          <p:nvPr/>
        </p:nvPicPr>
        <p:blipFill>
          <a:blip r:embed="rId3"/>
          <a:stretch>
            <a:fillRect/>
          </a:stretch>
        </p:blipFill>
        <p:spPr>
          <a:xfrm>
            <a:off x="549912" y="5878096"/>
            <a:ext cx="6182588" cy="3486637"/>
          </a:xfrm>
          <a:prstGeom prst="rect">
            <a:avLst/>
          </a:prstGeom>
        </p:spPr>
      </p:pic>
      <p:sp>
        <p:nvSpPr>
          <p:cNvPr id="5" name="TextBox 4">
            <a:extLst>
              <a:ext uri="{FF2B5EF4-FFF2-40B4-BE49-F238E27FC236}">
                <a16:creationId xmlns:a16="http://schemas.microsoft.com/office/drawing/2014/main" id="{49B015CA-81D1-41E7-8534-71A9DF8AB7B0}"/>
              </a:ext>
            </a:extLst>
          </p:cNvPr>
          <p:cNvSpPr txBox="1"/>
          <p:nvPr/>
        </p:nvSpPr>
        <p:spPr>
          <a:xfrm>
            <a:off x="698069" y="5220629"/>
            <a:ext cx="6173061"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We clicked 5 for “Lemon Tea” and  Quantity =1 . Total price : 07/-</a:t>
            </a:r>
          </a:p>
        </p:txBody>
      </p:sp>
      <p:sp>
        <p:nvSpPr>
          <p:cNvPr id="6" name="object 10">
            <a:extLst>
              <a:ext uri="{FF2B5EF4-FFF2-40B4-BE49-F238E27FC236}">
                <a16:creationId xmlns:a16="http://schemas.microsoft.com/office/drawing/2014/main" id="{6D45DE26-5C8B-45F3-913E-46CEF8F384D7}"/>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lang="en-US" sz="1400" b="1" dirty="0">
                <a:latin typeface="Times New Roman"/>
                <a:cs typeface="Times New Roman"/>
              </a:rPr>
              <a:t>16</a:t>
            </a:r>
            <a:endParaRPr sz="1400" dirty="0">
              <a:latin typeface="Times New Roman"/>
              <a:cs typeface="Times New Roman"/>
            </a:endParaRPr>
          </a:p>
        </p:txBody>
      </p:sp>
    </p:spTree>
    <p:extLst>
      <p:ext uri="{BB962C8B-B14F-4D97-AF65-F5344CB8AC3E}">
        <p14:creationId xmlns:p14="http://schemas.microsoft.com/office/powerpoint/2010/main" val="1738768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32DC11-D275-43D2-AF52-692A868B1903}"/>
              </a:ext>
            </a:extLst>
          </p:cNvPr>
          <p:cNvPicPr>
            <a:picLocks noChangeAspect="1"/>
          </p:cNvPicPr>
          <p:nvPr/>
        </p:nvPicPr>
        <p:blipFill>
          <a:blip r:embed="rId2"/>
          <a:stretch>
            <a:fillRect/>
          </a:stretch>
        </p:blipFill>
        <p:spPr>
          <a:xfrm>
            <a:off x="508000" y="1466850"/>
            <a:ext cx="6248400" cy="3543543"/>
          </a:xfrm>
          <a:prstGeom prst="rect">
            <a:avLst/>
          </a:prstGeom>
        </p:spPr>
      </p:pic>
      <p:sp>
        <p:nvSpPr>
          <p:cNvPr id="3" name="TextBox 2">
            <a:extLst>
              <a:ext uri="{FF2B5EF4-FFF2-40B4-BE49-F238E27FC236}">
                <a16:creationId xmlns:a16="http://schemas.microsoft.com/office/drawing/2014/main" id="{C8490716-502E-4197-98EE-CE8D06AFF60E}"/>
              </a:ext>
            </a:extLst>
          </p:cNvPr>
          <p:cNvSpPr txBox="1"/>
          <p:nvPr/>
        </p:nvSpPr>
        <p:spPr>
          <a:xfrm>
            <a:off x="508000" y="857250"/>
            <a:ext cx="2558201"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Finally Clicked ‘2’ for go to exit.</a:t>
            </a:r>
          </a:p>
        </p:txBody>
      </p:sp>
      <p:sp>
        <p:nvSpPr>
          <p:cNvPr id="4" name="object 10">
            <a:extLst>
              <a:ext uri="{FF2B5EF4-FFF2-40B4-BE49-F238E27FC236}">
                <a16:creationId xmlns:a16="http://schemas.microsoft.com/office/drawing/2014/main" id="{20DCCBF7-2647-4A1A-9DED-06AE43D5D452}"/>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lang="en-US" sz="1400" b="1" dirty="0">
                <a:latin typeface="Times New Roman"/>
                <a:cs typeface="Times New Roman"/>
              </a:rPr>
              <a:t>17</a:t>
            </a:r>
            <a:endParaRPr sz="1400" dirty="0">
              <a:latin typeface="Times New Roman"/>
              <a:cs typeface="Times New Roman"/>
            </a:endParaRPr>
          </a:p>
        </p:txBody>
      </p:sp>
    </p:spTree>
    <p:extLst>
      <p:ext uri="{BB962C8B-B14F-4D97-AF65-F5344CB8AC3E}">
        <p14:creationId xmlns:p14="http://schemas.microsoft.com/office/powerpoint/2010/main" val="283219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0690" y="9902189"/>
            <a:ext cx="6682740" cy="0"/>
          </a:xfrm>
          <a:custGeom>
            <a:avLst/>
            <a:gdLst/>
            <a:ahLst/>
            <a:cxnLst/>
            <a:rect l="l" t="t" r="r" b="b"/>
            <a:pathLst>
              <a:path w="6682740">
                <a:moveTo>
                  <a:pt x="0" y="0"/>
                </a:moveTo>
                <a:lnTo>
                  <a:pt x="6682358" y="0"/>
                </a:lnTo>
              </a:path>
            </a:pathLst>
          </a:custGeom>
          <a:ln w="7620">
            <a:solidFill>
              <a:srgbClr val="D9D9D9"/>
            </a:solidFill>
          </a:ln>
        </p:spPr>
        <p:txBody>
          <a:bodyPr wrap="square" lIns="0" tIns="0" rIns="0" bIns="0" rtlCol="0"/>
          <a:lstStyle/>
          <a:p>
            <a:endParaRPr/>
          </a:p>
        </p:txBody>
      </p:sp>
      <p:sp>
        <p:nvSpPr>
          <p:cNvPr id="3" name="object 3"/>
          <p:cNvSpPr txBox="1">
            <a:spLocks noGrp="1"/>
          </p:cNvSpPr>
          <p:nvPr>
            <p:ph type="title"/>
          </p:nvPr>
        </p:nvSpPr>
        <p:spPr>
          <a:xfrm>
            <a:off x="2066290" y="533150"/>
            <a:ext cx="3431540" cy="574040"/>
          </a:xfrm>
          <a:prstGeom prst="rect">
            <a:avLst/>
          </a:prstGeom>
        </p:spPr>
        <p:txBody>
          <a:bodyPr vert="horz" wrap="square" lIns="0" tIns="12700" rIns="0" bIns="0" rtlCol="0">
            <a:spAutoFit/>
          </a:bodyPr>
          <a:lstStyle/>
          <a:p>
            <a:pPr marL="12700">
              <a:lnSpc>
                <a:spcPct val="100000"/>
              </a:lnSpc>
              <a:spcBef>
                <a:spcPts val="100"/>
              </a:spcBef>
            </a:pPr>
            <a:r>
              <a:rPr sz="3600" b="0" dirty="0">
                <a:solidFill>
                  <a:srgbClr val="365F90"/>
                </a:solidFill>
                <a:latin typeface="Caladea"/>
                <a:cs typeface="Caladea"/>
              </a:rPr>
              <a:t>Table </a:t>
            </a:r>
            <a:r>
              <a:rPr sz="3600" b="0" spc="-10" dirty="0">
                <a:solidFill>
                  <a:srgbClr val="365F90"/>
                </a:solidFill>
                <a:latin typeface="Caladea"/>
                <a:cs typeface="Caladea"/>
              </a:rPr>
              <a:t>of</a:t>
            </a:r>
            <a:r>
              <a:rPr sz="3600" b="0" spc="-125" dirty="0">
                <a:solidFill>
                  <a:srgbClr val="365F90"/>
                </a:solidFill>
                <a:latin typeface="Caladea"/>
                <a:cs typeface="Caladea"/>
              </a:rPr>
              <a:t> </a:t>
            </a:r>
            <a:r>
              <a:rPr sz="3600" b="0" spc="-5" dirty="0">
                <a:solidFill>
                  <a:srgbClr val="365F90"/>
                </a:solidFill>
                <a:latin typeface="Caladea"/>
                <a:cs typeface="Caladea"/>
              </a:rPr>
              <a:t>Contents</a:t>
            </a:r>
            <a:endParaRPr sz="3600" dirty="0">
              <a:latin typeface="Caladea"/>
              <a:cs typeface="Caladea"/>
            </a:endParaRPr>
          </a:p>
        </p:txBody>
      </p:sp>
      <p:sp>
        <p:nvSpPr>
          <p:cNvPr id="4" name="object 4"/>
          <p:cNvSpPr txBox="1"/>
          <p:nvPr/>
        </p:nvSpPr>
        <p:spPr>
          <a:xfrm>
            <a:off x="687704" y="1190657"/>
            <a:ext cx="2176145" cy="284480"/>
          </a:xfrm>
          <a:prstGeom prst="rect">
            <a:avLst/>
          </a:prstGeom>
        </p:spPr>
        <p:txBody>
          <a:bodyPr vert="horz" wrap="square" lIns="0" tIns="12700" rIns="0" bIns="0" rtlCol="0">
            <a:spAutoFit/>
          </a:bodyPr>
          <a:lstStyle/>
          <a:p>
            <a:pPr marL="12700">
              <a:lnSpc>
                <a:spcPct val="100000"/>
              </a:lnSpc>
              <a:spcBef>
                <a:spcPts val="100"/>
              </a:spcBef>
            </a:pPr>
            <a:r>
              <a:rPr sz="1700" b="1" spc="-10" dirty="0">
                <a:latin typeface="Times New Roman"/>
                <a:cs typeface="Times New Roman"/>
              </a:rPr>
              <a:t>Chapter </a:t>
            </a:r>
            <a:r>
              <a:rPr sz="1700" b="1" dirty="0">
                <a:latin typeface="Times New Roman"/>
                <a:cs typeface="Times New Roman"/>
              </a:rPr>
              <a:t>1</a:t>
            </a:r>
            <a:r>
              <a:rPr sz="1700" b="1" spc="-5" dirty="0">
                <a:latin typeface="Times New Roman"/>
                <a:cs typeface="Times New Roman"/>
              </a:rPr>
              <a:t> </a:t>
            </a:r>
            <a:r>
              <a:rPr sz="1700" b="1" spc="-10" dirty="0">
                <a:latin typeface="Times New Roman"/>
                <a:cs typeface="Times New Roman"/>
              </a:rPr>
              <a:t>Introduction</a:t>
            </a:r>
            <a:endParaRPr sz="1700" dirty="0">
              <a:latin typeface="Times New Roman"/>
              <a:cs typeface="Times New Roman"/>
            </a:endParaRPr>
          </a:p>
        </p:txBody>
      </p:sp>
      <p:sp>
        <p:nvSpPr>
          <p:cNvPr id="5" name="object 5"/>
          <p:cNvSpPr txBox="1"/>
          <p:nvPr/>
        </p:nvSpPr>
        <p:spPr>
          <a:xfrm>
            <a:off x="677227" y="1505362"/>
            <a:ext cx="1368108" cy="810478"/>
          </a:xfrm>
          <a:prstGeom prst="rect">
            <a:avLst/>
          </a:prstGeom>
        </p:spPr>
        <p:txBody>
          <a:bodyPr vert="horz" wrap="square" lIns="0" tIns="12700" rIns="0" bIns="0" rtlCol="0">
            <a:spAutoFit/>
          </a:bodyPr>
          <a:lstStyle/>
          <a:p>
            <a:pPr marL="12700">
              <a:lnSpc>
                <a:spcPct val="100000"/>
              </a:lnSpc>
              <a:spcBef>
                <a:spcPts val="100"/>
              </a:spcBef>
            </a:pPr>
            <a:r>
              <a:rPr lang="en-US" sz="1700" dirty="0">
                <a:latin typeface="Times New Roman"/>
                <a:cs typeface="Times New Roman"/>
              </a:rPr>
              <a:t>Acknowledge</a:t>
            </a:r>
          </a:p>
          <a:p>
            <a:pPr marL="12700">
              <a:lnSpc>
                <a:spcPct val="100000"/>
              </a:lnSpc>
              <a:spcBef>
                <a:spcPts val="100"/>
              </a:spcBef>
            </a:pPr>
            <a:r>
              <a:rPr lang="en-US" sz="1700" dirty="0">
                <a:latin typeface="Times New Roman"/>
                <a:cs typeface="Times New Roman"/>
              </a:rPr>
              <a:t>Introduction</a:t>
            </a:r>
            <a:endParaRPr sz="1700" dirty="0">
              <a:latin typeface="Times New Roman"/>
              <a:cs typeface="Times New Roman"/>
            </a:endParaRPr>
          </a:p>
          <a:p>
            <a:pPr marL="12700">
              <a:lnSpc>
                <a:spcPct val="100000"/>
              </a:lnSpc>
              <a:spcBef>
                <a:spcPts val="5"/>
              </a:spcBef>
            </a:pPr>
            <a:r>
              <a:rPr sz="1700" dirty="0">
                <a:latin typeface="Times New Roman"/>
                <a:cs typeface="Times New Roman"/>
              </a:rPr>
              <a:t>Objective</a:t>
            </a:r>
          </a:p>
        </p:txBody>
      </p:sp>
      <p:sp>
        <p:nvSpPr>
          <p:cNvPr id="6" name="object 6"/>
          <p:cNvSpPr txBox="1"/>
          <p:nvPr/>
        </p:nvSpPr>
        <p:spPr>
          <a:xfrm>
            <a:off x="677227" y="2516049"/>
            <a:ext cx="2925445" cy="548868"/>
          </a:xfrm>
          <a:prstGeom prst="rect">
            <a:avLst/>
          </a:prstGeom>
        </p:spPr>
        <p:txBody>
          <a:bodyPr vert="horz" wrap="square" lIns="0" tIns="12700" rIns="0" bIns="0" rtlCol="0">
            <a:spAutoFit/>
          </a:bodyPr>
          <a:lstStyle/>
          <a:p>
            <a:pPr marL="12700">
              <a:lnSpc>
                <a:spcPct val="100000"/>
              </a:lnSpc>
              <a:spcBef>
                <a:spcPts val="100"/>
              </a:spcBef>
            </a:pPr>
            <a:r>
              <a:rPr sz="1700" b="1" spc="-10" dirty="0">
                <a:latin typeface="Times New Roman"/>
                <a:cs typeface="Times New Roman"/>
              </a:rPr>
              <a:t>Chapter </a:t>
            </a:r>
            <a:r>
              <a:rPr sz="1700" b="1" dirty="0">
                <a:latin typeface="Times New Roman"/>
                <a:cs typeface="Times New Roman"/>
              </a:rPr>
              <a:t>2 </a:t>
            </a:r>
            <a:r>
              <a:rPr lang="en-US" sz="1700" b="1" spc="-5" dirty="0">
                <a:latin typeface="Times New Roman"/>
                <a:cs typeface="Times New Roman"/>
              </a:rPr>
              <a:t>Project Development</a:t>
            </a:r>
          </a:p>
          <a:p>
            <a:pPr marL="12700">
              <a:lnSpc>
                <a:spcPct val="100000"/>
              </a:lnSpc>
              <a:spcBef>
                <a:spcPts val="100"/>
              </a:spcBef>
            </a:pPr>
            <a:endParaRPr sz="1700" dirty="0">
              <a:latin typeface="Times New Roman"/>
              <a:cs typeface="Times New Roman"/>
            </a:endParaRPr>
          </a:p>
        </p:txBody>
      </p:sp>
      <p:sp>
        <p:nvSpPr>
          <p:cNvPr id="7" name="object 7"/>
          <p:cNvSpPr txBox="1"/>
          <p:nvPr/>
        </p:nvSpPr>
        <p:spPr>
          <a:xfrm>
            <a:off x="677227" y="2876231"/>
            <a:ext cx="2649220" cy="548868"/>
          </a:xfrm>
          <a:prstGeom prst="rect">
            <a:avLst/>
          </a:prstGeom>
        </p:spPr>
        <p:txBody>
          <a:bodyPr vert="horz" wrap="square" lIns="0" tIns="12700" rIns="0" bIns="0" rtlCol="0">
            <a:spAutoFit/>
          </a:bodyPr>
          <a:lstStyle/>
          <a:p>
            <a:pPr marL="12700">
              <a:lnSpc>
                <a:spcPct val="100000"/>
              </a:lnSpc>
              <a:spcBef>
                <a:spcPts val="100"/>
              </a:spcBef>
            </a:pPr>
            <a:r>
              <a:rPr lang="en-US" sz="1700" dirty="0">
                <a:latin typeface="Times New Roman"/>
                <a:cs typeface="Times New Roman"/>
              </a:rPr>
              <a:t>Instruction</a:t>
            </a:r>
          </a:p>
          <a:p>
            <a:pPr marL="12700">
              <a:lnSpc>
                <a:spcPct val="100000"/>
              </a:lnSpc>
              <a:spcBef>
                <a:spcPts val="100"/>
              </a:spcBef>
            </a:pPr>
            <a:r>
              <a:rPr lang="en-US" sz="1700" dirty="0">
                <a:latin typeface="Times New Roman"/>
                <a:cs typeface="Times New Roman"/>
              </a:rPr>
              <a:t>Source code</a:t>
            </a:r>
            <a:endParaRPr sz="1700" dirty="0">
              <a:latin typeface="Times New Roman"/>
              <a:cs typeface="Times New Roman"/>
            </a:endParaRPr>
          </a:p>
        </p:txBody>
      </p:sp>
      <p:sp>
        <p:nvSpPr>
          <p:cNvPr id="8" name="object 8"/>
          <p:cNvSpPr txBox="1"/>
          <p:nvPr/>
        </p:nvSpPr>
        <p:spPr>
          <a:xfrm>
            <a:off x="677227" y="4116755"/>
            <a:ext cx="3277870" cy="823302"/>
          </a:xfrm>
          <a:prstGeom prst="rect">
            <a:avLst/>
          </a:prstGeom>
        </p:spPr>
        <p:txBody>
          <a:bodyPr vert="horz" wrap="square" lIns="0" tIns="12700" rIns="0" bIns="0" rtlCol="0">
            <a:spAutoFit/>
          </a:bodyPr>
          <a:lstStyle/>
          <a:p>
            <a:pPr marL="12700">
              <a:lnSpc>
                <a:spcPct val="100000"/>
              </a:lnSpc>
              <a:spcBef>
                <a:spcPts val="100"/>
              </a:spcBef>
            </a:pPr>
            <a:r>
              <a:rPr sz="1700" b="1" spc="-10" dirty="0">
                <a:latin typeface="Times New Roman"/>
                <a:cs typeface="Times New Roman"/>
              </a:rPr>
              <a:t>Chapter </a:t>
            </a:r>
            <a:r>
              <a:rPr sz="1700" b="1" dirty="0">
                <a:latin typeface="Times New Roman"/>
                <a:cs typeface="Times New Roman"/>
              </a:rPr>
              <a:t>3 </a:t>
            </a:r>
            <a:r>
              <a:rPr lang="en-US" sz="1700" b="1" spc="-5" dirty="0">
                <a:latin typeface="Times New Roman"/>
                <a:cs typeface="Times New Roman"/>
              </a:rPr>
              <a:t>Implementation</a:t>
            </a:r>
          </a:p>
          <a:p>
            <a:pPr marL="12700">
              <a:lnSpc>
                <a:spcPct val="100000"/>
              </a:lnSpc>
              <a:spcBef>
                <a:spcPts val="100"/>
              </a:spcBef>
            </a:pPr>
            <a:r>
              <a:rPr lang="en-US" sz="1700" spc="-5" dirty="0">
                <a:latin typeface="Times New Roman"/>
                <a:cs typeface="Times New Roman"/>
              </a:rPr>
              <a:t>Overview</a:t>
            </a:r>
          </a:p>
          <a:p>
            <a:pPr marL="12700">
              <a:lnSpc>
                <a:spcPct val="100000"/>
              </a:lnSpc>
              <a:spcBef>
                <a:spcPts val="100"/>
              </a:spcBef>
            </a:pPr>
            <a:endParaRPr sz="1700" dirty="0">
              <a:latin typeface="Times New Roman"/>
              <a:cs typeface="Times New Roman"/>
            </a:endParaRPr>
          </a:p>
        </p:txBody>
      </p:sp>
      <p:sp>
        <p:nvSpPr>
          <p:cNvPr id="9" name="object 9"/>
          <p:cNvSpPr txBox="1"/>
          <p:nvPr/>
        </p:nvSpPr>
        <p:spPr>
          <a:xfrm>
            <a:off x="687704" y="6339428"/>
            <a:ext cx="4133850" cy="1346522"/>
          </a:xfrm>
          <a:prstGeom prst="rect">
            <a:avLst/>
          </a:prstGeom>
        </p:spPr>
        <p:txBody>
          <a:bodyPr vert="horz" wrap="square" lIns="0" tIns="12700" rIns="0" bIns="0" rtlCol="0">
            <a:spAutoFit/>
          </a:bodyPr>
          <a:lstStyle/>
          <a:p>
            <a:pPr marL="12700">
              <a:lnSpc>
                <a:spcPct val="100000"/>
              </a:lnSpc>
              <a:spcBef>
                <a:spcPts val="100"/>
              </a:spcBef>
            </a:pPr>
            <a:r>
              <a:rPr lang="en-US" sz="1700" dirty="0">
                <a:latin typeface="Times New Roman"/>
                <a:cs typeface="Times New Roman"/>
              </a:rPr>
              <a:t>Scope of Future Work:</a:t>
            </a:r>
          </a:p>
          <a:p>
            <a:pPr marL="12700">
              <a:lnSpc>
                <a:spcPct val="100000"/>
              </a:lnSpc>
              <a:spcBef>
                <a:spcPts val="100"/>
              </a:spcBef>
            </a:pPr>
            <a:r>
              <a:rPr lang="en-US" sz="1700" dirty="0">
                <a:latin typeface="Times New Roman"/>
                <a:cs typeface="Times New Roman"/>
              </a:rPr>
              <a:t>Require Software</a:t>
            </a:r>
          </a:p>
          <a:p>
            <a:pPr marL="12700">
              <a:lnSpc>
                <a:spcPct val="100000"/>
              </a:lnSpc>
              <a:spcBef>
                <a:spcPts val="100"/>
              </a:spcBef>
            </a:pPr>
            <a:r>
              <a:rPr lang="en-US" sz="1700" dirty="0">
                <a:latin typeface="Times New Roman"/>
                <a:cs typeface="Times New Roman"/>
              </a:rPr>
              <a:t>Hardware</a:t>
            </a:r>
            <a:endParaRPr sz="1700" dirty="0">
              <a:latin typeface="Times New Roman"/>
              <a:cs typeface="Times New Roman"/>
            </a:endParaRPr>
          </a:p>
          <a:p>
            <a:pPr marL="12700">
              <a:lnSpc>
                <a:spcPct val="100000"/>
              </a:lnSpc>
              <a:spcBef>
                <a:spcPts val="5"/>
              </a:spcBef>
            </a:pPr>
            <a:r>
              <a:rPr sz="1700" dirty="0">
                <a:latin typeface="Times New Roman"/>
                <a:cs typeface="Times New Roman"/>
              </a:rPr>
              <a:t>Results </a:t>
            </a:r>
            <a:r>
              <a:rPr sz="1700" spc="5" dirty="0">
                <a:latin typeface="Times New Roman"/>
                <a:cs typeface="Times New Roman"/>
              </a:rPr>
              <a:t>and</a:t>
            </a:r>
            <a:r>
              <a:rPr sz="1700" spc="60" dirty="0">
                <a:latin typeface="Times New Roman"/>
                <a:cs typeface="Times New Roman"/>
              </a:rPr>
              <a:t> </a:t>
            </a:r>
            <a:r>
              <a:rPr sz="1700" dirty="0">
                <a:latin typeface="Times New Roman"/>
                <a:cs typeface="Times New Roman"/>
              </a:rPr>
              <a:t>Discussions</a:t>
            </a:r>
            <a:endParaRPr lang="en-US" sz="1700" dirty="0">
              <a:latin typeface="Times New Roman"/>
              <a:cs typeface="Times New Roman"/>
            </a:endParaRPr>
          </a:p>
          <a:p>
            <a:pPr marL="12700">
              <a:lnSpc>
                <a:spcPct val="100000"/>
              </a:lnSpc>
              <a:spcBef>
                <a:spcPts val="5"/>
              </a:spcBef>
            </a:pPr>
            <a:r>
              <a:rPr lang="en-US" sz="1700" dirty="0">
                <a:latin typeface="Times New Roman"/>
                <a:cs typeface="Times New Roman"/>
              </a:rPr>
              <a:t>Reference</a:t>
            </a:r>
            <a:endParaRPr sz="1700" dirty="0">
              <a:latin typeface="Times New Roman"/>
              <a:cs typeface="Times New Roman"/>
            </a:endParaRPr>
          </a:p>
        </p:txBody>
      </p:sp>
      <p:sp>
        <p:nvSpPr>
          <p:cNvPr id="10" name="object 10"/>
          <p:cNvSpPr txBox="1"/>
          <p:nvPr/>
        </p:nvSpPr>
        <p:spPr>
          <a:xfrm>
            <a:off x="677227" y="5906148"/>
            <a:ext cx="2042160" cy="284480"/>
          </a:xfrm>
          <a:prstGeom prst="rect">
            <a:avLst/>
          </a:prstGeom>
        </p:spPr>
        <p:txBody>
          <a:bodyPr vert="horz" wrap="square" lIns="0" tIns="12700" rIns="0" bIns="0" rtlCol="0">
            <a:spAutoFit/>
          </a:bodyPr>
          <a:lstStyle/>
          <a:p>
            <a:pPr marL="12700">
              <a:lnSpc>
                <a:spcPct val="100000"/>
              </a:lnSpc>
              <a:spcBef>
                <a:spcPts val="100"/>
              </a:spcBef>
            </a:pPr>
            <a:r>
              <a:rPr sz="1700" b="1" spc="-10" dirty="0">
                <a:latin typeface="Times New Roman"/>
                <a:cs typeface="Times New Roman"/>
              </a:rPr>
              <a:t>Chapter </a:t>
            </a:r>
            <a:r>
              <a:rPr sz="1700" b="1" dirty="0">
                <a:latin typeface="Times New Roman"/>
                <a:cs typeface="Times New Roman"/>
              </a:rPr>
              <a:t>4</a:t>
            </a:r>
            <a:r>
              <a:rPr sz="1700" b="1" spc="-5" dirty="0">
                <a:latin typeface="Times New Roman"/>
                <a:cs typeface="Times New Roman"/>
              </a:rPr>
              <a:t> Conclusion</a:t>
            </a:r>
            <a:endParaRPr sz="1700" dirty="0">
              <a:latin typeface="Times New Roman"/>
              <a:cs typeface="Times New Roman"/>
            </a:endParaRPr>
          </a:p>
        </p:txBody>
      </p:sp>
      <p:sp>
        <p:nvSpPr>
          <p:cNvPr id="12" name="object 12"/>
          <p:cNvSpPr txBox="1"/>
          <p:nvPr/>
        </p:nvSpPr>
        <p:spPr>
          <a:xfrm>
            <a:off x="5765799" y="1496807"/>
            <a:ext cx="259715" cy="843821"/>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rlito"/>
                <a:cs typeface="Carlito"/>
              </a:rPr>
              <a:t>01</a:t>
            </a:r>
            <a:endParaRPr sz="1800" dirty="0">
              <a:latin typeface="Carlito"/>
              <a:cs typeface="Carlito"/>
            </a:endParaRPr>
          </a:p>
          <a:p>
            <a:pPr marL="12700">
              <a:lnSpc>
                <a:spcPct val="100000"/>
              </a:lnSpc>
              <a:spcBef>
                <a:spcPts val="5"/>
              </a:spcBef>
            </a:pPr>
            <a:r>
              <a:rPr sz="1800" spc="10" dirty="0">
                <a:latin typeface="Carlito"/>
                <a:cs typeface="Carlito"/>
              </a:rPr>
              <a:t>01</a:t>
            </a:r>
            <a:endParaRPr lang="en-US" sz="1800" spc="10" dirty="0">
              <a:latin typeface="Carlito"/>
              <a:cs typeface="Carlito"/>
            </a:endParaRPr>
          </a:p>
          <a:p>
            <a:pPr marL="12700">
              <a:lnSpc>
                <a:spcPct val="100000"/>
              </a:lnSpc>
              <a:spcBef>
                <a:spcPts val="5"/>
              </a:spcBef>
            </a:pPr>
            <a:r>
              <a:rPr lang="en-US" spc="10" dirty="0">
                <a:latin typeface="Carlito"/>
                <a:cs typeface="Carlito"/>
              </a:rPr>
              <a:t>01</a:t>
            </a:r>
            <a:endParaRPr sz="1800" dirty="0">
              <a:latin typeface="Carlito"/>
              <a:cs typeface="Carlito"/>
            </a:endParaRPr>
          </a:p>
        </p:txBody>
      </p:sp>
      <p:sp>
        <p:nvSpPr>
          <p:cNvPr id="13" name="object 13"/>
          <p:cNvSpPr txBox="1"/>
          <p:nvPr/>
        </p:nvSpPr>
        <p:spPr>
          <a:xfrm>
            <a:off x="5765800" y="2851738"/>
            <a:ext cx="685800" cy="843821"/>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rlito"/>
                <a:cs typeface="Carlito"/>
              </a:rPr>
              <a:t>02</a:t>
            </a:r>
            <a:endParaRPr sz="1800" dirty="0">
              <a:latin typeface="Carlito"/>
              <a:cs typeface="Carlito"/>
            </a:endParaRPr>
          </a:p>
          <a:p>
            <a:pPr marL="12700">
              <a:lnSpc>
                <a:spcPct val="100000"/>
              </a:lnSpc>
              <a:spcBef>
                <a:spcPts val="5"/>
              </a:spcBef>
            </a:pPr>
            <a:r>
              <a:rPr lang="en-US" sz="1800" spc="10" dirty="0">
                <a:latin typeface="Carlito"/>
                <a:cs typeface="Carlito"/>
              </a:rPr>
              <a:t>03-10</a:t>
            </a:r>
            <a:endParaRPr sz="1800" dirty="0">
              <a:latin typeface="Carlito"/>
              <a:cs typeface="Carlito"/>
            </a:endParaRPr>
          </a:p>
          <a:p>
            <a:pPr marL="12700">
              <a:lnSpc>
                <a:spcPct val="100000"/>
              </a:lnSpc>
            </a:pPr>
            <a:endParaRPr sz="1800" dirty="0">
              <a:latin typeface="Carlito"/>
              <a:cs typeface="Carlito"/>
            </a:endParaRPr>
          </a:p>
        </p:txBody>
      </p:sp>
      <p:sp>
        <p:nvSpPr>
          <p:cNvPr id="14" name="object 14"/>
          <p:cNvSpPr txBox="1"/>
          <p:nvPr/>
        </p:nvSpPr>
        <p:spPr>
          <a:xfrm>
            <a:off x="5765798" y="6339428"/>
            <a:ext cx="259715" cy="1397819"/>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rlito"/>
                <a:cs typeface="Carlito"/>
              </a:rPr>
              <a:t>1</a:t>
            </a:r>
            <a:r>
              <a:rPr lang="en-US" sz="1800" spc="5" dirty="0">
                <a:latin typeface="Carlito"/>
                <a:cs typeface="Carlito"/>
              </a:rPr>
              <a:t>8</a:t>
            </a:r>
            <a:endParaRPr sz="1800" dirty="0">
              <a:latin typeface="Carlito"/>
              <a:cs typeface="Carlito"/>
            </a:endParaRPr>
          </a:p>
          <a:p>
            <a:pPr marL="12700">
              <a:lnSpc>
                <a:spcPct val="100000"/>
              </a:lnSpc>
              <a:spcBef>
                <a:spcPts val="5"/>
              </a:spcBef>
            </a:pPr>
            <a:r>
              <a:rPr sz="1800" spc="10" dirty="0">
                <a:latin typeface="Carlito"/>
                <a:cs typeface="Carlito"/>
              </a:rPr>
              <a:t>1</a:t>
            </a:r>
            <a:r>
              <a:rPr lang="en-US" sz="1800" spc="10" dirty="0">
                <a:latin typeface="Carlito"/>
                <a:cs typeface="Carlito"/>
              </a:rPr>
              <a:t>8</a:t>
            </a:r>
          </a:p>
          <a:p>
            <a:pPr marL="12700">
              <a:lnSpc>
                <a:spcPct val="100000"/>
              </a:lnSpc>
              <a:spcBef>
                <a:spcPts val="5"/>
              </a:spcBef>
            </a:pPr>
            <a:r>
              <a:rPr lang="en-US" spc="10" dirty="0">
                <a:latin typeface="Carlito"/>
                <a:cs typeface="Carlito"/>
              </a:rPr>
              <a:t>18</a:t>
            </a:r>
          </a:p>
          <a:p>
            <a:pPr marL="12700">
              <a:lnSpc>
                <a:spcPct val="100000"/>
              </a:lnSpc>
              <a:spcBef>
                <a:spcPts val="5"/>
              </a:spcBef>
            </a:pPr>
            <a:r>
              <a:rPr lang="en-US" sz="1800" spc="10" dirty="0">
                <a:latin typeface="Carlito"/>
                <a:cs typeface="Carlito"/>
              </a:rPr>
              <a:t>19</a:t>
            </a:r>
          </a:p>
          <a:p>
            <a:pPr marL="12700">
              <a:lnSpc>
                <a:spcPct val="100000"/>
              </a:lnSpc>
              <a:spcBef>
                <a:spcPts val="5"/>
              </a:spcBef>
            </a:pPr>
            <a:r>
              <a:rPr lang="en-US" spc="10" dirty="0">
                <a:latin typeface="Carlito"/>
                <a:cs typeface="Carlito"/>
              </a:rPr>
              <a:t>19</a:t>
            </a:r>
            <a:endParaRPr sz="1800" dirty="0">
              <a:latin typeface="Carlito"/>
              <a:cs typeface="Carlito"/>
            </a:endParaRPr>
          </a:p>
        </p:txBody>
      </p:sp>
      <p:sp>
        <p:nvSpPr>
          <p:cNvPr id="16" name="object 12">
            <a:extLst>
              <a:ext uri="{FF2B5EF4-FFF2-40B4-BE49-F238E27FC236}">
                <a16:creationId xmlns:a16="http://schemas.microsoft.com/office/drawing/2014/main" id="{122A82C6-569F-4F83-8738-EDB1813BD42D}"/>
              </a:ext>
            </a:extLst>
          </p:cNvPr>
          <p:cNvSpPr txBox="1"/>
          <p:nvPr/>
        </p:nvSpPr>
        <p:spPr>
          <a:xfrm>
            <a:off x="5765798" y="4409390"/>
            <a:ext cx="685800" cy="289823"/>
          </a:xfrm>
          <a:prstGeom prst="rect">
            <a:avLst/>
          </a:prstGeom>
        </p:spPr>
        <p:txBody>
          <a:bodyPr vert="horz" wrap="square" lIns="0" tIns="12700" rIns="0" bIns="0" rtlCol="0">
            <a:spAutoFit/>
          </a:bodyPr>
          <a:lstStyle/>
          <a:p>
            <a:pPr marL="12700">
              <a:lnSpc>
                <a:spcPct val="100000"/>
              </a:lnSpc>
              <a:spcBef>
                <a:spcPts val="100"/>
              </a:spcBef>
            </a:pPr>
            <a:r>
              <a:rPr lang="en-US" sz="1800" spc="5" dirty="0">
                <a:latin typeface="Carlito"/>
                <a:cs typeface="Carlito"/>
              </a:rPr>
              <a:t>11-17</a:t>
            </a:r>
            <a:endParaRPr sz="1800" dirty="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8644" y="481551"/>
            <a:ext cx="3258185" cy="1199046"/>
          </a:xfrm>
          <a:prstGeom prst="rect">
            <a:avLst/>
          </a:prstGeom>
        </p:spPr>
        <p:txBody>
          <a:bodyPr vert="horz" wrap="square" lIns="0" tIns="13970" rIns="0" bIns="0" rtlCol="0">
            <a:spAutoFit/>
          </a:bodyPr>
          <a:lstStyle/>
          <a:p>
            <a:pPr marL="15875" algn="ctr">
              <a:spcBef>
                <a:spcPts val="110"/>
              </a:spcBef>
            </a:pPr>
            <a:r>
              <a:rPr sz="2450" spc="-15" dirty="0"/>
              <a:t>Chapter</a:t>
            </a:r>
            <a:r>
              <a:rPr sz="2450" spc="-80" dirty="0"/>
              <a:t> </a:t>
            </a:r>
            <a:r>
              <a:rPr sz="2450" spc="5" dirty="0"/>
              <a:t>3</a:t>
            </a:r>
            <a:br>
              <a:rPr lang="en-US" sz="2450" spc="5" dirty="0"/>
            </a:br>
            <a:r>
              <a:rPr lang="en-US" sz="2800" b="1" spc="-10" dirty="0">
                <a:latin typeface="Times New Roman"/>
                <a:cs typeface="Times New Roman"/>
              </a:rPr>
              <a:t>Conclusion</a:t>
            </a:r>
            <a:br>
              <a:rPr lang="en-US" sz="2800" dirty="0">
                <a:latin typeface="Times New Roman"/>
                <a:cs typeface="Times New Roman"/>
              </a:rPr>
            </a:br>
            <a:endParaRPr sz="2450" dirty="0"/>
          </a:p>
        </p:txBody>
      </p:sp>
      <p:sp>
        <p:nvSpPr>
          <p:cNvPr id="3" name="object 3"/>
          <p:cNvSpPr txBox="1"/>
          <p:nvPr/>
        </p:nvSpPr>
        <p:spPr>
          <a:xfrm>
            <a:off x="561657" y="4761392"/>
            <a:ext cx="6618605" cy="3690754"/>
          </a:xfrm>
          <a:prstGeom prst="rect">
            <a:avLst/>
          </a:prstGeom>
        </p:spPr>
        <p:txBody>
          <a:bodyPr vert="horz" wrap="square" lIns="0" tIns="12700" rIns="0" bIns="0" rtlCol="0">
            <a:spAutoFit/>
          </a:bodyPr>
          <a:lstStyle/>
          <a:p>
            <a:pPr>
              <a:lnSpc>
                <a:spcPct val="100000"/>
              </a:lnSpc>
              <a:spcBef>
                <a:spcPts val="10"/>
              </a:spcBef>
            </a:pPr>
            <a:endParaRPr sz="1400" dirty="0">
              <a:latin typeface="Times New Roman" panose="02020603050405020304" pitchFamily="18" charset="0"/>
              <a:cs typeface="Times New Roman" panose="02020603050405020304" pitchFamily="18" charset="0"/>
            </a:endParaRPr>
          </a:p>
          <a:p>
            <a:pPr marL="141605">
              <a:lnSpc>
                <a:spcPct val="100000"/>
              </a:lnSpc>
            </a:pPr>
            <a:r>
              <a:rPr sz="1400" spc="-25" dirty="0">
                <a:latin typeface="Times New Roman" panose="02020603050405020304" pitchFamily="18" charset="0"/>
                <a:cs typeface="Times New Roman" panose="02020603050405020304" pitchFamily="18" charset="0"/>
              </a:rPr>
              <a:t>For </a:t>
            </a:r>
            <a:r>
              <a:rPr sz="1400" spc="-5" dirty="0">
                <a:latin typeface="Times New Roman" panose="02020603050405020304" pitchFamily="18" charset="0"/>
                <a:cs typeface="Times New Roman" panose="02020603050405020304" pitchFamily="18" charset="0"/>
              </a:rPr>
              <a:t>using </a:t>
            </a:r>
            <a:r>
              <a:rPr sz="1400" spc="-10" dirty="0">
                <a:latin typeface="Times New Roman" panose="02020603050405020304" pitchFamily="18" charset="0"/>
                <a:cs typeface="Times New Roman" panose="02020603050405020304" pitchFamily="18" charset="0"/>
              </a:rPr>
              <a:t>this project, </a:t>
            </a:r>
            <a:r>
              <a:rPr sz="1400" dirty="0">
                <a:latin typeface="Times New Roman" panose="02020603050405020304" pitchFamily="18" charset="0"/>
                <a:cs typeface="Times New Roman" panose="02020603050405020304" pitchFamily="18" charset="0"/>
              </a:rPr>
              <a:t>we </a:t>
            </a:r>
            <a:r>
              <a:rPr sz="1400" spc="-15" dirty="0">
                <a:latin typeface="Times New Roman" panose="02020603050405020304" pitchFamily="18" charset="0"/>
                <a:cs typeface="Times New Roman" panose="02020603050405020304" pitchFamily="18" charset="0"/>
              </a:rPr>
              <a:t>need </a:t>
            </a:r>
            <a:r>
              <a:rPr sz="1400" spc="-5" dirty="0">
                <a:latin typeface="Times New Roman" panose="02020603050405020304" pitchFamily="18" charset="0"/>
                <a:cs typeface="Times New Roman" panose="02020603050405020304" pitchFamily="18" charset="0"/>
              </a:rPr>
              <a:t>to </a:t>
            </a:r>
            <a:r>
              <a:rPr sz="1400" spc="-10" dirty="0">
                <a:latin typeface="Times New Roman" panose="02020603050405020304" pitchFamily="18" charset="0"/>
                <a:cs typeface="Times New Roman" panose="02020603050405020304" pitchFamily="18" charset="0"/>
              </a:rPr>
              <a:t>maintain </a:t>
            </a:r>
            <a:r>
              <a:rPr sz="1400" dirty="0">
                <a:latin typeface="Times New Roman" panose="02020603050405020304" pitchFamily="18" charset="0"/>
                <a:cs typeface="Times New Roman" panose="02020603050405020304" pitchFamily="18" charset="0"/>
              </a:rPr>
              <a:t>a </a:t>
            </a:r>
            <a:r>
              <a:rPr sz="1400" spc="-5" dirty="0">
                <a:latin typeface="Times New Roman" panose="02020603050405020304" pitchFamily="18" charset="0"/>
                <a:cs typeface="Times New Roman" panose="02020603050405020304" pitchFamily="18" charset="0"/>
              </a:rPr>
              <a:t>software </a:t>
            </a:r>
            <a:r>
              <a:rPr sz="1400" spc="-15" dirty="0">
                <a:latin typeface="Times New Roman" panose="02020603050405020304" pitchFamily="18" charset="0"/>
                <a:cs typeface="Times New Roman" panose="02020603050405020304" pitchFamily="18" charset="0"/>
              </a:rPr>
              <a:t>requirement </a:t>
            </a:r>
            <a:r>
              <a:rPr sz="1400" spc="-5" dirty="0">
                <a:latin typeface="Times New Roman" panose="02020603050405020304" pitchFamily="18" charset="0"/>
                <a:cs typeface="Times New Roman" panose="02020603050405020304" pitchFamily="18" charset="0"/>
              </a:rPr>
              <a:t>which </a:t>
            </a:r>
            <a:r>
              <a:rPr sz="1400" spc="-10" dirty="0">
                <a:latin typeface="Times New Roman" panose="02020603050405020304" pitchFamily="18" charset="0"/>
                <a:cs typeface="Times New Roman" panose="02020603050405020304" pitchFamily="18" charset="0"/>
              </a:rPr>
              <a:t>is </a:t>
            </a:r>
            <a:r>
              <a:rPr sz="1400" spc="-15" dirty="0">
                <a:latin typeface="Times New Roman" panose="02020603050405020304" pitchFamily="18" charset="0"/>
                <a:cs typeface="Times New Roman" panose="02020603050405020304" pitchFamily="18" charset="0"/>
              </a:rPr>
              <a:t>given</a:t>
            </a:r>
            <a:r>
              <a:rPr sz="1400" spc="225"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below</a:t>
            </a:r>
            <a:endParaRPr sz="1400" dirty="0">
              <a:latin typeface="Times New Roman" panose="02020603050405020304" pitchFamily="18" charset="0"/>
              <a:cs typeface="Times New Roman" panose="02020603050405020304" pitchFamily="18" charset="0"/>
            </a:endParaRPr>
          </a:p>
          <a:p>
            <a:pPr>
              <a:lnSpc>
                <a:spcPct val="100000"/>
              </a:lnSpc>
              <a:spcBef>
                <a:spcPts val="5"/>
              </a:spcBef>
            </a:pPr>
            <a:endParaRPr sz="1400" dirty="0">
              <a:latin typeface="Times New Roman" panose="02020603050405020304" pitchFamily="18" charset="0"/>
              <a:cs typeface="Times New Roman" panose="02020603050405020304" pitchFamily="18" charset="0"/>
            </a:endParaRPr>
          </a:p>
          <a:p>
            <a:pPr marL="141605">
              <a:lnSpc>
                <a:spcPct val="100000"/>
              </a:lnSpc>
              <a:tabLst>
                <a:tab pos="484505" algn="l"/>
              </a:tabLst>
            </a:pPr>
            <a:r>
              <a:rPr sz="1400" dirty="0">
                <a:latin typeface="Times New Roman" panose="02020603050405020304" pitchFamily="18" charset="0"/>
                <a:cs typeface="Times New Roman" panose="02020603050405020304" pitchFamily="18" charset="0"/>
              </a:rPr>
              <a:t>a)	</a:t>
            </a:r>
            <a:r>
              <a:rPr lang="en-US" sz="1400" dirty="0">
                <a:latin typeface="Times New Roman" panose="02020603050405020304" pitchFamily="18" charset="0"/>
                <a:cs typeface="Times New Roman" panose="02020603050405020304" pitchFamily="18" charset="0"/>
              </a:rPr>
              <a:t>Emu 8086</a:t>
            </a:r>
            <a:endParaRPr lang="en-US" sz="1400" spc="-5" dirty="0">
              <a:latin typeface="Times New Roman" panose="02020603050405020304" pitchFamily="18" charset="0"/>
              <a:cs typeface="Times New Roman" panose="02020603050405020304" pitchFamily="18" charset="0"/>
            </a:endParaRPr>
          </a:p>
          <a:p>
            <a:pPr marL="141605">
              <a:lnSpc>
                <a:spcPct val="100000"/>
              </a:lnSpc>
              <a:tabLst>
                <a:tab pos="484505" algn="l"/>
              </a:tabLst>
            </a:pPr>
            <a:r>
              <a:rPr lang="en-US" sz="1400" spc="-5" dirty="0">
                <a:latin typeface="Times New Roman" panose="02020603050405020304" pitchFamily="18" charset="0"/>
                <a:cs typeface="Times New Roman" panose="02020603050405020304" pitchFamily="18" charset="0"/>
              </a:rPr>
              <a:t>b</a:t>
            </a:r>
            <a:r>
              <a:rPr sz="140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Operating</a:t>
            </a:r>
            <a:r>
              <a:rPr sz="1400" spc="35"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System</a:t>
            </a:r>
            <a:endParaRPr sz="1400" dirty="0">
              <a:latin typeface="Times New Roman" panose="02020603050405020304" pitchFamily="18" charset="0"/>
              <a:cs typeface="Times New Roman" panose="02020603050405020304" pitchFamily="18" charset="0"/>
            </a:endParaRPr>
          </a:p>
          <a:p>
            <a:pPr>
              <a:lnSpc>
                <a:spcPct val="100000"/>
              </a:lnSpc>
            </a:pPr>
            <a:endParaRPr sz="1400" dirty="0">
              <a:latin typeface="Times New Roman" panose="02020603050405020304" pitchFamily="18" charset="0"/>
              <a:cs typeface="Times New Roman" panose="02020603050405020304" pitchFamily="18" charset="0"/>
            </a:endParaRPr>
          </a:p>
          <a:p>
            <a:pPr>
              <a:lnSpc>
                <a:spcPct val="100000"/>
              </a:lnSpc>
              <a:spcBef>
                <a:spcPts val="50"/>
              </a:spcBef>
            </a:pPr>
            <a:endParaRPr sz="1400" dirty="0">
              <a:latin typeface="Times New Roman" panose="02020603050405020304" pitchFamily="18" charset="0"/>
              <a:cs typeface="Times New Roman" panose="02020603050405020304" pitchFamily="18" charset="0"/>
            </a:endParaRPr>
          </a:p>
          <a:p>
            <a:pPr marR="5579745">
              <a:lnSpc>
                <a:spcPct val="100000"/>
              </a:lnSpc>
            </a:pPr>
            <a:r>
              <a:rPr lang="en-US" sz="1400" b="1" dirty="0">
                <a:latin typeface="Times New Roman" panose="02020603050405020304" pitchFamily="18" charset="0"/>
                <a:cs typeface="Times New Roman" panose="02020603050405020304" pitchFamily="18" charset="0"/>
              </a:rPr>
              <a:t>H</a:t>
            </a:r>
            <a:r>
              <a:rPr lang="en-US" sz="1400" b="1" spc="5" dirty="0">
                <a:latin typeface="Times New Roman" panose="02020603050405020304" pitchFamily="18" charset="0"/>
                <a:cs typeface="Times New Roman" panose="02020603050405020304" pitchFamily="18" charset="0"/>
              </a:rPr>
              <a:t>a</a:t>
            </a:r>
            <a:r>
              <a:rPr lang="en-US" sz="1400" b="1" dirty="0">
                <a:latin typeface="Times New Roman" panose="02020603050405020304" pitchFamily="18" charset="0"/>
                <a:cs typeface="Times New Roman" panose="02020603050405020304" pitchFamily="18" charset="0"/>
              </a:rPr>
              <a:t>r</a:t>
            </a:r>
            <a:r>
              <a:rPr lang="en-US" sz="1400" b="1" spc="-15" dirty="0">
                <a:latin typeface="Times New Roman" panose="02020603050405020304" pitchFamily="18" charset="0"/>
                <a:cs typeface="Times New Roman" panose="02020603050405020304" pitchFamily="18" charset="0"/>
              </a:rPr>
              <a:t>d</a:t>
            </a:r>
            <a:r>
              <a:rPr lang="en-US" sz="1400" b="1" spc="5" dirty="0">
                <a:latin typeface="Times New Roman" panose="02020603050405020304" pitchFamily="18" charset="0"/>
                <a:cs typeface="Times New Roman" panose="02020603050405020304" pitchFamily="18" charset="0"/>
              </a:rPr>
              <a:t>wa</a:t>
            </a:r>
            <a:r>
              <a:rPr lang="en-US" sz="1400" b="1" spc="-35" dirty="0">
                <a:latin typeface="Times New Roman" panose="02020603050405020304" pitchFamily="18" charset="0"/>
                <a:cs typeface="Times New Roman" panose="02020603050405020304" pitchFamily="18" charset="0"/>
              </a:rPr>
              <a:t>r</a:t>
            </a:r>
            <a:r>
              <a:rPr lang="en-US" sz="1400" b="1" dirty="0">
                <a:latin typeface="Times New Roman" panose="02020603050405020304" pitchFamily="18" charset="0"/>
                <a:cs typeface="Times New Roman" panose="02020603050405020304" pitchFamily="18" charset="0"/>
              </a:rPr>
              <a:t>e:</a:t>
            </a:r>
            <a:endParaRPr lang="en-US" sz="1400" dirty="0">
              <a:latin typeface="Times New Roman" panose="02020603050405020304" pitchFamily="18" charset="0"/>
              <a:cs typeface="Times New Roman" panose="02020603050405020304" pitchFamily="18" charset="0"/>
            </a:endParaRPr>
          </a:p>
          <a:p>
            <a:pPr marL="12700" marR="571500">
              <a:lnSpc>
                <a:spcPct val="100000"/>
              </a:lnSpc>
              <a:spcBef>
                <a:spcPts val="1700"/>
              </a:spcBef>
            </a:pPr>
            <a:r>
              <a:rPr lang="en-US" sz="1400" spc="-15" dirty="0">
                <a:latin typeface="Times New Roman" panose="02020603050405020304" pitchFamily="18" charset="0"/>
                <a:cs typeface="Times New Roman" panose="02020603050405020304" pitchFamily="18" charset="0"/>
              </a:rPr>
              <a:t>      In </a:t>
            </a:r>
            <a:r>
              <a:rPr lang="en-US" sz="1400" spc="-5" dirty="0">
                <a:latin typeface="Times New Roman" panose="02020603050405020304" pitchFamily="18" charset="0"/>
                <a:cs typeface="Times New Roman" panose="02020603050405020304" pitchFamily="18" charset="0"/>
              </a:rPr>
              <a:t>hardware </a:t>
            </a:r>
            <a:r>
              <a:rPr lang="en-US" sz="1400" spc="-15" dirty="0">
                <a:latin typeface="Times New Roman" panose="02020603050405020304" pitchFamily="18" charset="0"/>
                <a:cs typeface="Times New Roman" panose="02020603050405020304" pitchFamily="18" charset="0"/>
              </a:rPr>
              <a:t>requirements </a:t>
            </a:r>
            <a:r>
              <a:rPr lang="en-US" sz="1400" dirty="0">
                <a:latin typeface="Times New Roman" panose="02020603050405020304" pitchFamily="18" charset="0"/>
                <a:cs typeface="Times New Roman" panose="02020603050405020304" pitchFamily="18" charset="0"/>
              </a:rPr>
              <a:t>we </a:t>
            </a:r>
            <a:r>
              <a:rPr lang="en-US" sz="1400" spc="-10" dirty="0">
                <a:latin typeface="Times New Roman" panose="02020603050405020304" pitchFamily="18" charset="0"/>
                <a:cs typeface="Times New Roman" panose="02020603050405020304" pitchFamily="18" charset="0"/>
              </a:rPr>
              <a:t>require </a:t>
            </a:r>
            <a:r>
              <a:rPr lang="en-US" sz="1400" spc="-15" dirty="0">
                <a:latin typeface="Times New Roman" panose="02020603050405020304" pitchFamily="18" charset="0"/>
                <a:cs typeface="Times New Roman" panose="02020603050405020304" pitchFamily="18" charset="0"/>
              </a:rPr>
              <a:t>all </a:t>
            </a:r>
            <a:r>
              <a:rPr lang="en-US" sz="1400" spc="-10" dirty="0">
                <a:latin typeface="Times New Roman" panose="02020603050405020304" pitchFamily="18" charset="0"/>
                <a:cs typeface="Times New Roman" panose="02020603050405020304" pitchFamily="18" charset="0"/>
              </a:rPr>
              <a:t>those components </a:t>
            </a:r>
            <a:r>
              <a:rPr lang="en-US" sz="1400" spc="-5" dirty="0">
                <a:latin typeface="Times New Roman" panose="02020603050405020304" pitchFamily="18" charset="0"/>
                <a:cs typeface="Times New Roman" panose="02020603050405020304" pitchFamily="18" charset="0"/>
              </a:rPr>
              <a:t>which </a:t>
            </a:r>
            <a:r>
              <a:rPr lang="en-US" sz="1400" spc="-10" dirty="0">
                <a:latin typeface="Times New Roman" panose="02020603050405020304" pitchFamily="18" charset="0"/>
                <a:cs typeface="Times New Roman" panose="02020603050405020304" pitchFamily="18" charset="0"/>
              </a:rPr>
              <a:t>will provide       </a:t>
            </a:r>
            <a:r>
              <a:rPr lang="en-US" sz="1400" dirty="0">
                <a:latin typeface="Times New Roman" panose="02020603050405020304" pitchFamily="18" charset="0"/>
                <a:cs typeface="Times New Roman" panose="02020603050405020304" pitchFamily="18" charset="0"/>
              </a:rPr>
              <a:t>us </a:t>
            </a:r>
            <a:r>
              <a:rPr lang="en-US" sz="1400" spc="-5" dirty="0">
                <a:latin typeface="Times New Roman" panose="02020603050405020304" pitchFamily="18" charset="0"/>
                <a:cs typeface="Times New Roman" panose="02020603050405020304" pitchFamily="18" charset="0"/>
              </a:rPr>
              <a:t>the  </a:t>
            </a:r>
            <a:r>
              <a:rPr lang="en-US" sz="1400" spc="-10" dirty="0">
                <a:latin typeface="Times New Roman" panose="02020603050405020304" pitchFamily="18" charset="0"/>
                <a:cs typeface="Times New Roman" panose="02020603050405020304" pitchFamily="18" charset="0"/>
              </a:rPr>
              <a:t>platform </a:t>
            </a:r>
            <a:r>
              <a:rPr lang="en-US" sz="1400" spc="-5" dirty="0">
                <a:latin typeface="Times New Roman" panose="02020603050405020304" pitchFamily="18" charset="0"/>
                <a:cs typeface="Times New Roman" panose="02020603050405020304" pitchFamily="18" charset="0"/>
              </a:rPr>
              <a:t>for the </a:t>
            </a:r>
            <a:r>
              <a:rPr lang="en-US" sz="1400" spc="-10" dirty="0">
                <a:latin typeface="Times New Roman" panose="02020603050405020304" pitchFamily="18" charset="0"/>
                <a:cs typeface="Times New Roman" panose="02020603050405020304" pitchFamily="18" charset="0"/>
              </a:rPr>
              <a:t>development of </a:t>
            </a:r>
            <a:r>
              <a:rPr lang="en-US" sz="1400" spc="-5" dirty="0">
                <a:latin typeface="Times New Roman" panose="02020603050405020304" pitchFamily="18" charset="0"/>
                <a:cs typeface="Times New Roman" panose="02020603050405020304" pitchFamily="18" charset="0"/>
              </a:rPr>
              <a:t>the </a:t>
            </a:r>
            <a:r>
              <a:rPr lang="en-US" sz="1400" spc="-10" dirty="0">
                <a:latin typeface="Times New Roman" panose="02020603050405020304" pitchFamily="18" charset="0"/>
                <a:cs typeface="Times New Roman" panose="02020603050405020304" pitchFamily="18" charset="0"/>
              </a:rPr>
              <a:t>project. The minimum </a:t>
            </a:r>
            <a:r>
              <a:rPr lang="en-US" sz="1400" spc="-5" dirty="0">
                <a:latin typeface="Times New Roman" panose="02020603050405020304" pitchFamily="18" charset="0"/>
                <a:cs typeface="Times New Roman" panose="02020603050405020304" pitchFamily="18" charset="0"/>
              </a:rPr>
              <a:t>hardware </a:t>
            </a:r>
            <a:r>
              <a:rPr lang="en-US" sz="1400" spc="-10" dirty="0">
                <a:latin typeface="Times New Roman" panose="02020603050405020304" pitchFamily="18" charset="0"/>
                <a:cs typeface="Times New Roman" panose="02020603050405020304" pitchFamily="18" charset="0"/>
              </a:rPr>
              <a:t>required </a:t>
            </a:r>
            <a:r>
              <a:rPr lang="en-US" sz="1400" spc="-5" dirty="0">
                <a:latin typeface="Times New Roman" panose="02020603050405020304" pitchFamily="18" charset="0"/>
                <a:cs typeface="Times New Roman" panose="02020603050405020304" pitchFamily="18" charset="0"/>
              </a:rPr>
              <a:t>for the  </a:t>
            </a:r>
            <a:r>
              <a:rPr lang="en-US" sz="1400" spc="-10" dirty="0">
                <a:latin typeface="Times New Roman" panose="02020603050405020304" pitchFamily="18" charset="0"/>
                <a:cs typeface="Times New Roman" panose="02020603050405020304" pitchFamily="18" charset="0"/>
              </a:rPr>
              <a:t>development of this project is </a:t>
            </a:r>
            <a:r>
              <a:rPr lang="en-US" sz="1400" spc="-5" dirty="0">
                <a:latin typeface="Times New Roman" panose="02020603050405020304" pitchFamily="18" charset="0"/>
                <a:cs typeface="Times New Roman" panose="02020603050405020304" pitchFamily="18" charset="0"/>
              </a:rPr>
              <a:t>as</a:t>
            </a:r>
            <a:r>
              <a:rPr lang="en-US" sz="1400" spc="19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follows—</a:t>
            </a:r>
            <a:endParaRPr lang="en-US" sz="1400" dirty="0">
              <a:latin typeface="Times New Roman" panose="02020603050405020304" pitchFamily="18" charset="0"/>
              <a:cs typeface="Times New Roman" panose="02020603050405020304" pitchFamily="18" charset="0"/>
            </a:endParaRPr>
          </a:p>
          <a:p>
            <a:pPr>
              <a:lnSpc>
                <a:spcPct val="100000"/>
              </a:lnSpc>
              <a:spcBef>
                <a:spcPts val="15"/>
              </a:spcBef>
            </a:pPr>
            <a:endParaRPr sz="1400" dirty="0">
              <a:latin typeface="Times New Roman" panose="02020603050405020304" pitchFamily="18" charset="0"/>
              <a:cs typeface="Times New Roman" panose="02020603050405020304" pitchFamily="18" charset="0"/>
            </a:endParaRPr>
          </a:p>
          <a:p>
            <a:pPr marL="12700">
              <a:lnSpc>
                <a:spcPct val="100000"/>
              </a:lnSpc>
            </a:pPr>
            <a:r>
              <a:rPr sz="1400" dirty="0">
                <a:latin typeface="Times New Roman" panose="02020603050405020304" pitchFamily="18" charset="0"/>
                <a:cs typeface="Times New Roman" panose="02020603050405020304" pitchFamily="18" charset="0"/>
              </a:rPr>
              <a:t>Ram </a:t>
            </a:r>
            <a:r>
              <a:rPr sz="1400" spc="-10" dirty="0">
                <a:latin typeface="Times New Roman" panose="02020603050405020304" pitchFamily="18" charset="0"/>
                <a:cs typeface="Times New Roman" panose="02020603050405020304" pitchFamily="18" charset="0"/>
              </a:rPr>
              <a:t>minimum </a:t>
            </a:r>
            <a:r>
              <a:rPr sz="1400" dirty="0">
                <a:latin typeface="Times New Roman" panose="02020603050405020304" pitchFamily="18" charset="0"/>
                <a:cs typeface="Times New Roman" panose="02020603050405020304" pitchFamily="18" charset="0"/>
              </a:rPr>
              <a:t>2</a:t>
            </a:r>
            <a:r>
              <a:rPr sz="1400" spc="20" dirty="0">
                <a:latin typeface="Times New Roman" panose="02020603050405020304" pitchFamily="18" charset="0"/>
                <a:cs typeface="Times New Roman" panose="02020603050405020304" pitchFamily="18" charset="0"/>
              </a:rPr>
              <a:t> </a:t>
            </a:r>
            <a:r>
              <a:rPr sz="1400" spc="-30" dirty="0">
                <a:latin typeface="Times New Roman" panose="02020603050405020304" pitchFamily="18" charset="0"/>
                <a:cs typeface="Times New Roman" panose="02020603050405020304" pitchFamily="18" charset="0"/>
              </a:rPr>
              <a:t>GB</a:t>
            </a:r>
            <a:endParaRPr sz="1400" dirty="0">
              <a:latin typeface="Times New Roman" panose="02020603050405020304" pitchFamily="18" charset="0"/>
              <a:cs typeface="Times New Roman" panose="02020603050405020304" pitchFamily="18" charset="0"/>
            </a:endParaRPr>
          </a:p>
          <a:p>
            <a:pPr marL="12700">
              <a:lnSpc>
                <a:spcPct val="100000"/>
              </a:lnSpc>
            </a:pPr>
            <a:r>
              <a:rPr sz="1400" spc="-5" dirty="0">
                <a:latin typeface="Times New Roman" panose="02020603050405020304" pitchFamily="18" charset="0"/>
                <a:cs typeface="Times New Roman" panose="02020603050405020304" pitchFamily="18" charset="0"/>
              </a:rPr>
              <a:t>Hard disk—minimum </a:t>
            </a:r>
            <a:r>
              <a:rPr sz="1400" dirty="0">
                <a:latin typeface="Times New Roman" panose="02020603050405020304" pitchFamily="18" charset="0"/>
                <a:cs typeface="Times New Roman" panose="02020603050405020304" pitchFamily="18" charset="0"/>
              </a:rPr>
              <a:t>250</a:t>
            </a:r>
            <a:r>
              <a:rPr sz="1400" spc="35" dirty="0">
                <a:latin typeface="Times New Roman" panose="02020603050405020304" pitchFamily="18" charset="0"/>
                <a:cs typeface="Times New Roman" panose="02020603050405020304" pitchFamily="18" charset="0"/>
              </a:rPr>
              <a:t> </a:t>
            </a:r>
            <a:r>
              <a:rPr sz="1400" spc="-30" dirty="0">
                <a:latin typeface="Times New Roman" panose="02020603050405020304" pitchFamily="18" charset="0"/>
                <a:cs typeface="Times New Roman" panose="02020603050405020304" pitchFamily="18" charset="0"/>
              </a:rPr>
              <a:t>GB</a:t>
            </a:r>
            <a:endParaRPr sz="1400" dirty="0">
              <a:latin typeface="Times New Roman" panose="02020603050405020304" pitchFamily="18" charset="0"/>
              <a:cs typeface="Times New Roman" panose="02020603050405020304" pitchFamily="18" charset="0"/>
            </a:endParaRPr>
          </a:p>
          <a:p>
            <a:pPr marL="12700">
              <a:lnSpc>
                <a:spcPct val="100000"/>
              </a:lnSpc>
            </a:pPr>
            <a:r>
              <a:rPr sz="1400" spc="-15" dirty="0">
                <a:latin typeface="Times New Roman" panose="02020603050405020304" pitchFamily="18" charset="0"/>
                <a:cs typeface="Times New Roman" panose="02020603050405020304" pitchFamily="18" charset="0"/>
              </a:rPr>
              <a:t>Processor- </a:t>
            </a:r>
            <a:r>
              <a:rPr sz="1400" spc="-10" dirty="0">
                <a:latin typeface="Times New Roman" panose="02020603050405020304" pitchFamily="18" charset="0"/>
                <a:cs typeface="Times New Roman" panose="02020603050405020304" pitchFamily="18" charset="0"/>
              </a:rPr>
              <a:t>Pentium </a:t>
            </a:r>
            <a:r>
              <a:rPr sz="1400" dirty="0">
                <a:latin typeface="Times New Roman" panose="02020603050405020304" pitchFamily="18" charset="0"/>
                <a:cs typeface="Times New Roman" panose="02020603050405020304" pitchFamily="18" charset="0"/>
              </a:rPr>
              <a:t>1 and</a:t>
            </a:r>
            <a:r>
              <a:rPr sz="1400" spc="1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Abov</a:t>
            </a:r>
            <a:r>
              <a:rPr lang="en-US" sz="1400" spc="-10" dirty="0">
                <a:latin typeface="Times New Roman" panose="02020603050405020304" pitchFamily="18" charset="0"/>
                <a:cs typeface="Times New Roman" panose="02020603050405020304" pitchFamily="18" charset="0"/>
              </a:rPr>
              <a:t>e</a:t>
            </a:r>
            <a:endParaRPr lang="en-US" sz="1400" spc="-15" dirty="0">
              <a:latin typeface="Times New Roman" panose="02020603050405020304" pitchFamily="18" charset="0"/>
              <a:cs typeface="Times New Roman" panose="02020603050405020304" pitchFamily="18" charset="0"/>
            </a:endParaRPr>
          </a:p>
          <a:p>
            <a:pPr marL="378460" marR="5080">
              <a:lnSpc>
                <a:spcPct val="100000"/>
              </a:lnSpc>
            </a:pPr>
            <a:endParaRPr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05DD33E-D1BB-447A-904F-61302DC02D3E}"/>
              </a:ext>
            </a:extLst>
          </p:cNvPr>
          <p:cNvSpPr txBox="1"/>
          <p:nvPr/>
        </p:nvSpPr>
        <p:spPr>
          <a:xfrm>
            <a:off x="469900" y="1911785"/>
            <a:ext cx="6629400" cy="1384995"/>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Scope of Future Work:</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We also want to modify our application for the Future Work .We hope this work will help us in our future work. The application to be developed deals with creating a Restaurant Management System which will automate the major restaurant operations such as generating COD, billing and keeping track of records of daily transaction. </a:t>
            </a:r>
          </a:p>
        </p:txBody>
      </p:sp>
      <p:sp>
        <p:nvSpPr>
          <p:cNvPr id="10" name="TextBox 9">
            <a:extLst>
              <a:ext uri="{FF2B5EF4-FFF2-40B4-BE49-F238E27FC236}">
                <a16:creationId xmlns:a16="http://schemas.microsoft.com/office/drawing/2014/main" id="{651C46FE-A15C-49F7-B7B2-E8DDDA80F5AE}"/>
              </a:ext>
            </a:extLst>
          </p:cNvPr>
          <p:cNvSpPr txBox="1"/>
          <p:nvPr/>
        </p:nvSpPr>
        <p:spPr>
          <a:xfrm>
            <a:off x="561657" y="4418892"/>
            <a:ext cx="1704184"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Required software: </a:t>
            </a:r>
          </a:p>
        </p:txBody>
      </p:sp>
      <p:sp>
        <p:nvSpPr>
          <p:cNvPr id="11" name="object 10">
            <a:extLst>
              <a:ext uri="{FF2B5EF4-FFF2-40B4-BE49-F238E27FC236}">
                <a16:creationId xmlns:a16="http://schemas.microsoft.com/office/drawing/2014/main" id="{3CB3AB63-D97C-4B0A-BCBC-E893CFD0F1D1}"/>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lang="en-US" sz="1400" b="1" dirty="0">
                <a:latin typeface="Times New Roman"/>
                <a:cs typeface="Times New Roman"/>
              </a:rPr>
              <a:t>18</a:t>
            </a:r>
            <a:endParaRPr sz="1400" dirty="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E8FDFA-F536-40F0-9A8F-655899C04B3F}"/>
              </a:ext>
            </a:extLst>
          </p:cNvPr>
          <p:cNvSpPr txBox="1"/>
          <p:nvPr/>
        </p:nvSpPr>
        <p:spPr>
          <a:xfrm>
            <a:off x="475298" y="1314450"/>
            <a:ext cx="6618604" cy="1169551"/>
          </a:xfrm>
          <a:prstGeom prst="rect">
            <a:avLst/>
          </a:prstGeom>
          <a:noFill/>
        </p:spPr>
        <p:txBody>
          <a:bodyPr wrap="square" rtlCol="0">
            <a:spAutoFit/>
          </a:bodyPr>
          <a:lstStyle/>
          <a:p>
            <a:r>
              <a:rPr lang="en-US" sz="1400" spc="-10" dirty="0">
                <a:latin typeface="Times New Roman" panose="02020603050405020304" pitchFamily="18" charset="0"/>
                <a:cs typeface="Times New Roman" panose="02020603050405020304" pitchFamily="18" charset="0"/>
              </a:rPr>
              <a:t>The </a:t>
            </a:r>
            <a:r>
              <a:rPr lang="en-US" sz="1400" spc="-5" dirty="0">
                <a:latin typeface="Times New Roman" panose="02020603050405020304" pitchFamily="18" charset="0"/>
                <a:cs typeface="Times New Roman" panose="02020603050405020304" pitchFamily="18" charset="0"/>
              </a:rPr>
              <a:t>purpose </a:t>
            </a:r>
            <a:r>
              <a:rPr lang="en-US" sz="1400" spc="-10" dirty="0">
                <a:latin typeface="Times New Roman" panose="02020603050405020304" pitchFamily="18" charset="0"/>
                <a:cs typeface="Times New Roman" panose="02020603050405020304" pitchFamily="18" charset="0"/>
              </a:rPr>
              <a:t>of </a:t>
            </a:r>
            <a:r>
              <a:rPr lang="en-US" sz="1400" spc="-5" dirty="0">
                <a:latin typeface="Times New Roman" panose="02020603050405020304" pitchFamily="18" charset="0"/>
                <a:cs typeface="Times New Roman" panose="02020603050405020304" pitchFamily="18" charset="0"/>
              </a:rPr>
              <a:t>our </a:t>
            </a:r>
            <a:r>
              <a:rPr lang="en-US" sz="1400" spc="-10" dirty="0">
                <a:latin typeface="Times New Roman" panose="02020603050405020304" pitchFamily="18" charset="0"/>
                <a:cs typeface="Times New Roman" panose="02020603050405020304" pitchFamily="18" charset="0"/>
              </a:rPr>
              <a:t>project is </a:t>
            </a:r>
            <a:r>
              <a:rPr lang="en-US" sz="1400" dirty="0">
                <a:latin typeface="Times New Roman" panose="02020603050405020304" pitchFamily="18" charset="0"/>
                <a:cs typeface="Times New Roman" panose="02020603050405020304" pitchFamily="18" charset="0"/>
              </a:rPr>
              <a:t>to make a restaurant management system </a:t>
            </a:r>
            <a:r>
              <a:rPr lang="en-US" sz="1400" spc="-2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We have </a:t>
            </a:r>
            <a:r>
              <a:rPr lang="en-US" sz="1400" spc="-10" dirty="0">
                <a:latin typeface="Times New Roman" panose="02020603050405020304" pitchFamily="18" charset="0"/>
                <a:cs typeface="Times New Roman" panose="02020603050405020304" pitchFamily="18" charset="0"/>
              </a:rPr>
              <a:t>able </a:t>
            </a:r>
            <a:r>
              <a:rPr lang="en-US" sz="1400" spc="-5" dirty="0">
                <a:latin typeface="Times New Roman" panose="02020603050405020304" pitchFamily="18" charset="0"/>
                <a:cs typeface="Times New Roman" panose="02020603050405020304" pitchFamily="18" charset="0"/>
              </a:rPr>
              <a:t>to </a:t>
            </a:r>
            <a:r>
              <a:rPr lang="en-US" sz="1400" spc="-15" dirty="0">
                <a:latin typeface="Times New Roman" panose="02020603050405020304" pitchFamily="18" charset="0"/>
                <a:cs typeface="Times New Roman" panose="02020603050405020304" pitchFamily="18" charset="0"/>
              </a:rPr>
              <a:t>complete </a:t>
            </a:r>
            <a:r>
              <a:rPr lang="en-US" sz="1400" spc="-10" dirty="0">
                <a:latin typeface="Times New Roman" panose="02020603050405020304" pitchFamily="18" charset="0"/>
                <a:cs typeface="Times New Roman" panose="02020603050405020304" pitchFamily="18" charset="0"/>
              </a:rPr>
              <a:t>our </a:t>
            </a:r>
            <a:r>
              <a:rPr lang="en-US" sz="1400" spc="-15" dirty="0">
                <a:latin typeface="Times New Roman" panose="02020603050405020304" pitchFamily="18" charset="0"/>
                <a:cs typeface="Times New Roman" panose="02020603050405020304" pitchFamily="18" charset="0"/>
              </a:rPr>
              <a:t>target. First of all we </a:t>
            </a:r>
            <a:r>
              <a:rPr lang="en-US" sz="1400" dirty="0">
                <a:latin typeface="Times New Roman" panose="02020603050405020304" pitchFamily="18" charset="0"/>
                <a:cs typeface="Times New Roman" panose="02020603050405020304" pitchFamily="18" charset="0"/>
              </a:rPr>
              <a:t> had </a:t>
            </a:r>
            <a:r>
              <a:rPr lang="en-US" sz="1400" spc="-5" dirty="0">
                <a:latin typeface="Times New Roman" panose="02020603050405020304" pitchFamily="18" charset="0"/>
                <a:cs typeface="Times New Roman" panose="02020603050405020304" pitchFamily="18" charset="0"/>
              </a:rPr>
              <a:t>faced  many </a:t>
            </a:r>
            <a:r>
              <a:rPr lang="en-US" sz="1400" spc="-15" dirty="0">
                <a:latin typeface="Times New Roman" panose="02020603050405020304" pitchFamily="18" charset="0"/>
                <a:cs typeface="Times New Roman" panose="02020603050405020304" pitchFamily="18" charset="0"/>
              </a:rPr>
              <a:t>problems </a:t>
            </a:r>
            <a:r>
              <a:rPr lang="en-US" sz="1400" spc="-10" dirty="0">
                <a:latin typeface="Times New Roman" panose="02020603050405020304" pitchFamily="18" charset="0"/>
                <a:cs typeface="Times New Roman" panose="02020603050405020304" pitchFamily="18" charset="0"/>
              </a:rPr>
              <a:t>while completing this project </a:t>
            </a:r>
            <a:r>
              <a:rPr lang="en-US" sz="140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Although </a:t>
            </a:r>
            <a:r>
              <a:rPr lang="en-US" sz="1400" spc="-5" dirty="0">
                <a:latin typeface="Times New Roman" panose="02020603050405020304" pitchFamily="18" charset="0"/>
                <a:cs typeface="Times New Roman" panose="02020603050405020304" pitchFamily="18" charset="0"/>
              </a:rPr>
              <a:t>it </a:t>
            </a:r>
            <a:r>
              <a:rPr lang="en-US" sz="1400" dirty="0">
                <a:latin typeface="Times New Roman" panose="02020603050405020304" pitchFamily="18" charset="0"/>
                <a:cs typeface="Times New Roman" panose="02020603050405020304" pitchFamily="18" charset="0"/>
              </a:rPr>
              <a:t>was </a:t>
            </a:r>
            <a:r>
              <a:rPr lang="en-US" sz="1400" spc="-10" dirty="0">
                <a:latin typeface="Times New Roman" panose="02020603050405020304" pitchFamily="18" charset="0"/>
                <a:cs typeface="Times New Roman" panose="02020603050405020304" pitchFamily="18" charset="0"/>
              </a:rPr>
              <a:t>difficult </a:t>
            </a:r>
            <a:r>
              <a:rPr lang="en-US" sz="1400" dirty="0">
                <a:latin typeface="Times New Roman" panose="02020603050405020304" pitchFamily="18" charset="0"/>
                <a:cs typeface="Times New Roman" panose="02020603050405020304" pitchFamily="18" charset="0"/>
              </a:rPr>
              <a:t>at </a:t>
            </a:r>
            <a:r>
              <a:rPr lang="en-US" sz="1400" spc="-5" dirty="0">
                <a:latin typeface="Times New Roman" panose="02020603050405020304" pitchFamily="18" charset="0"/>
                <a:cs typeface="Times New Roman" panose="02020603050405020304" pitchFamily="18" charset="0"/>
              </a:rPr>
              <a:t>first </a:t>
            </a:r>
            <a:r>
              <a:rPr lang="en-US" sz="1400" spc="-15" dirty="0">
                <a:latin typeface="Times New Roman" panose="02020603050405020304" pitchFamily="18" charset="0"/>
                <a:cs typeface="Times New Roman" panose="02020603050405020304" pitchFamily="18" charset="0"/>
              </a:rPr>
              <a:t>,later </a:t>
            </a:r>
            <a:r>
              <a:rPr lang="en-US" sz="1400" dirty="0">
                <a:latin typeface="Times New Roman" panose="02020603050405020304" pitchFamily="18" charset="0"/>
                <a:cs typeface="Times New Roman" panose="02020603050405020304" pitchFamily="18" charset="0"/>
              </a:rPr>
              <a:t>we have </a:t>
            </a:r>
            <a:r>
              <a:rPr lang="en-US" sz="1400" spc="-10" dirty="0">
                <a:latin typeface="Times New Roman" panose="02020603050405020304" pitchFamily="18" charset="0"/>
                <a:cs typeface="Times New Roman" panose="02020603050405020304" pitchFamily="18" charset="0"/>
              </a:rPr>
              <a:t>able </a:t>
            </a:r>
            <a:r>
              <a:rPr lang="en-US" sz="1400" spc="-5" dirty="0">
                <a:latin typeface="Times New Roman" panose="02020603050405020304" pitchFamily="18" charset="0"/>
                <a:cs typeface="Times New Roman" panose="02020603050405020304" pitchFamily="18" charset="0"/>
              </a:rPr>
              <a:t>to </a:t>
            </a:r>
            <a:r>
              <a:rPr lang="en-US" sz="1400" spc="-15" dirty="0">
                <a:latin typeface="Times New Roman" panose="02020603050405020304" pitchFamily="18" charset="0"/>
                <a:cs typeface="Times New Roman" panose="02020603050405020304" pitchFamily="18" charset="0"/>
              </a:rPr>
              <a:t>complete </a:t>
            </a:r>
            <a:r>
              <a:rPr lang="en-US" sz="1400" spc="-5" dirty="0">
                <a:latin typeface="Times New Roman" panose="02020603050405020304" pitchFamily="18" charset="0"/>
                <a:cs typeface="Times New Roman" panose="02020603050405020304" pitchFamily="18" charset="0"/>
              </a:rPr>
              <a:t>our </a:t>
            </a:r>
            <a:r>
              <a:rPr lang="en-US" sz="1400" spc="-10" dirty="0">
                <a:latin typeface="Times New Roman" panose="02020603050405020304" pitchFamily="18" charset="0"/>
                <a:cs typeface="Times New Roman" panose="02020603050405020304" pitchFamily="18" charset="0"/>
              </a:rPr>
              <a:t>project  </a:t>
            </a:r>
            <a:r>
              <a:rPr lang="en-US" sz="1400" spc="-25" dirty="0">
                <a:latin typeface="Times New Roman" panose="02020603050405020304" pitchFamily="18" charset="0"/>
                <a:cs typeface="Times New Roman" panose="02020603050405020304" pitchFamily="18" charset="0"/>
              </a:rPr>
              <a:t>correctly. </a:t>
            </a:r>
            <a:r>
              <a:rPr lang="en-US" sz="1400" dirty="0">
                <a:latin typeface="Times New Roman" panose="02020603050405020304" pitchFamily="18" charset="0"/>
                <a:cs typeface="Times New Roman" panose="02020603050405020304" pitchFamily="18" charset="0"/>
              </a:rPr>
              <a:t>We </a:t>
            </a:r>
            <a:r>
              <a:rPr lang="en-US" sz="1400" spc="-10" dirty="0">
                <a:latin typeface="Times New Roman" panose="02020603050405020304" pitchFamily="18" charset="0"/>
                <a:cs typeface="Times New Roman" panose="02020603050405020304" pitchFamily="18" charset="0"/>
              </a:rPr>
              <a:t>have </a:t>
            </a:r>
            <a:r>
              <a:rPr lang="en-US" sz="1400" spc="-15" dirty="0">
                <a:latin typeface="Times New Roman" panose="02020603050405020304" pitchFamily="18" charset="0"/>
                <a:cs typeface="Times New Roman" panose="02020603050405020304" pitchFamily="18" charset="0"/>
              </a:rPr>
              <a:t>learned </a:t>
            </a:r>
            <a:r>
              <a:rPr lang="en-US" sz="1400" dirty="0">
                <a:latin typeface="Times New Roman" panose="02020603050405020304" pitchFamily="18" charset="0"/>
                <a:cs typeface="Times New Roman" panose="02020603050405020304" pitchFamily="18" charset="0"/>
              </a:rPr>
              <a:t>a </a:t>
            </a:r>
            <a:r>
              <a:rPr lang="en-US" sz="1400" spc="-20" dirty="0">
                <a:latin typeface="Times New Roman" panose="02020603050405020304" pitchFamily="18" charset="0"/>
                <a:cs typeface="Times New Roman" panose="02020603050405020304" pitchFamily="18" charset="0"/>
              </a:rPr>
              <a:t>lot </a:t>
            </a:r>
            <a:r>
              <a:rPr lang="en-US" sz="1400" spc="-5" dirty="0">
                <a:latin typeface="Times New Roman" panose="02020603050405020304" pitchFamily="18" charset="0"/>
                <a:cs typeface="Times New Roman" panose="02020603050405020304" pitchFamily="18" charset="0"/>
              </a:rPr>
              <a:t>from </a:t>
            </a:r>
            <a:r>
              <a:rPr lang="en-US" sz="1400" spc="-10" dirty="0">
                <a:latin typeface="Times New Roman" panose="02020603050405020304" pitchFamily="18" charset="0"/>
                <a:cs typeface="Times New Roman" panose="02020603050405020304" pitchFamily="18" charset="0"/>
              </a:rPr>
              <a:t>this project </a:t>
            </a:r>
            <a:r>
              <a:rPr lang="en-US" sz="1400" dirty="0">
                <a:latin typeface="Times New Roman" panose="02020603050405020304" pitchFamily="18" charset="0"/>
                <a:cs typeface="Times New Roman" panose="02020603050405020304" pitchFamily="18" charset="0"/>
              </a:rPr>
              <a:t>and </a:t>
            </a:r>
            <a:r>
              <a:rPr lang="en-US" sz="1400" spc="-10" dirty="0">
                <a:latin typeface="Times New Roman" panose="02020603050405020304" pitchFamily="18" charset="0"/>
                <a:cs typeface="Times New Roman" panose="02020603050405020304" pitchFamily="18" charset="0"/>
              </a:rPr>
              <a:t>have worked </a:t>
            </a:r>
            <a:r>
              <a:rPr lang="en-US" sz="1400" spc="-5" dirty="0">
                <a:latin typeface="Times New Roman" panose="02020603050405020304" pitchFamily="18" charset="0"/>
                <a:cs typeface="Times New Roman" panose="02020603050405020304" pitchFamily="18" charset="0"/>
              </a:rPr>
              <a:t>with </a:t>
            </a:r>
            <a:r>
              <a:rPr lang="en-US" sz="1400" spc="-15" dirty="0">
                <a:latin typeface="Times New Roman" panose="02020603050405020304" pitchFamily="18" charset="0"/>
                <a:cs typeface="Times New Roman" panose="02020603050405020304" pitchFamily="18" charset="0"/>
              </a:rPr>
              <a:t>great</a:t>
            </a:r>
            <a:r>
              <a:rPr lang="en-US" sz="1400" spc="254" dirty="0">
                <a:latin typeface="Times New Roman" panose="02020603050405020304" pitchFamily="18" charset="0"/>
                <a:cs typeface="Times New Roman" panose="02020603050405020304" pitchFamily="18" charset="0"/>
              </a:rPr>
              <a:t> </a:t>
            </a:r>
            <a:r>
              <a:rPr lang="en-US" sz="1400" spc="-15" dirty="0">
                <a:latin typeface="Times New Roman" panose="02020603050405020304" pitchFamily="18" charset="0"/>
                <a:cs typeface="Times New Roman" panose="02020603050405020304" pitchFamily="18" charset="0"/>
              </a:rPr>
              <a:t>pleasure.</a:t>
            </a:r>
          </a:p>
          <a:p>
            <a:endParaRPr lang="en-US" sz="1400" dirty="0"/>
          </a:p>
        </p:txBody>
      </p:sp>
      <p:sp>
        <p:nvSpPr>
          <p:cNvPr id="6" name="TextBox 5">
            <a:extLst>
              <a:ext uri="{FF2B5EF4-FFF2-40B4-BE49-F238E27FC236}">
                <a16:creationId xmlns:a16="http://schemas.microsoft.com/office/drawing/2014/main" id="{D721914A-8954-4BE3-B6C1-61347CDD1954}"/>
              </a:ext>
            </a:extLst>
          </p:cNvPr>
          <p:cNvSpPr txBox="1"/>
          <p:nvPr/>
        </p:nvSpPr>
        <p:spPr>
          <a:xfrm>
            <a:off x="452439" y="476250"/>
            <a:ext cx="3789680" cy="553998"/>
          </a:xfrm>
          <a:prstGeom prst="rect">
            <a:avLst/>
          </a:prstGeom>
          <a:noFill/>
        </p:spPr>
        <p:txBody>
          <a:bodyPr wrap="square">
            <a:spAutoFit/>
          </a:bodyPr>
          <a:lstStyle/>
          <a:p>
            <a:pPr>
              <a:lnSpc>
                <a:spcPct val="100000"/>
              </a:lnSpc>
            </a:pPr>
            <a:endParaRPr lang="en-US" sz="1500" dirty="0">
              <a:latin typeface="Times New Roman" panose="02020603050405020304" pitchFamily="18" charset="0"/>
              <a:cs typeface="Times New Roman" panose="02020603050405020304" pitchFamily="18" charset="0"/>
            </a:endParaRPr>
          </a:p>
          <a:p>
            <a:pPr marL="149225">
              <a:lnSpc>
                <a:spcPct val="100000"/>
              </a:lnSpc>
            </a:pPr>
            <a:r>
              <a:rPr lang="en-US" sz="1500" b="1" spc="-10" dirty="0">
                <a:latin typeface="Times New Roman" panose="02020603050405020304" pitchFamily="18" charset="0"/>
                <a:cs typeface="Times New Roman" panose="02020603050405020304" pitchFamily="18" charset="0"/>
              </a:rPr>
              <a:t>Results </a:t>
            </a:r>
            <a:r>
              <a:rPr lang="en-US" sz="1500" b="1" spc="-5" dirty="0">
                <a:latin typeface="Times New Roman" panose="02020603050405020304" pitchFamily="18" charset="0"/>
                <a:cs typeface="Times New Roman" panose="02020603050405020304" pitchFamily="18" charset="0"/>
              </a:rPr>
              <a:t>and</a:t>
            </a:r>
            <a:r>
              <a:rPr lang="en-US" sz="1500" b="1" spc="120" dirty="0">
                <a:latin typeface="Times New Roman" panose="02020603050405020304" pitchFamily="18" charset="0"/>
                <a:cs typeface="Times New Roman" panose="02020603050405020304" pitchFamily="18" charset="0"/>
              </a:rPr>
              <a:t> </a:t>
            </a:r>
            <a:r>
              <a:rPr lang="en-US" sz="1500" b="1" spc="-10" dirty="0">
                <a:latin typeface="Times New Roman" panose="02020603050405020304" pitchFamily="18" charset="0"/>
                <a:cs typeface="Times New Roman" panose="02020603050405020304" pitchFamily="18" charset="0"/>
              </a:rPr>
              <a:t>Discussions</a:t>
            </a:r>
            <a:endParaRPr lang="en-US" sz="15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4A15FCF-8578-4146-A07E-A0BFAD506A57}"/>
              </a:ext>
            </a:extLst>
          </p:cNvPr>
          <p:cNvSpPr txBox="1"/>
          <p:nvPr/>
        </p:nvSpPr>
        <p:spPr>
          <a:xfrm>
            <a:off x="475298" y="2914650"/>
            <a:ext cx="1176091" cy="1200329"/>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Reference:</a:t>
            </a:r>
          </a:p>
          <a:p>
            <a:r>
              <a:rPr lang="en-US" sz="1400" dirty="0">
                <a:latin typeface="Times New Roman" panose="02020603050405020304" pitchFamily="18" charset="0"/>
                <a:cs typeface="Times New Roman" panose="02020603050405020304" pitchFamily="18" charset="0"/>
              </a:rPr>
              <a:t>[1] Wikipedia</a:t>
            </a:r>
          </a:p>
          <a:p>
            <a:r>
              <a:rPr lang="en-US" sz="1400" dirty="0">
                <a:latin typeface="Times New Roman" panose="02020603050405020304" pitchFamily="18" charset="0"/>
                <a:cs typeface="Times New Roman" panose="02020603050405020304" pitchFamily="18" charset="0"/>
              </a:rPr>
              <a:t>[2] Dev.to</a:t>
            </a:r>
          </a:p>
          <a:p>
            <a:r>
              <a:rPr lang="en-US" sz="1500" dirty="0">
                <a:latin typeface="Times New Roman" panose="02020603050405020304" pitchFamily="18" charset="0"/>
                <a:cs typeface="Times New Roman" panose="02020603050405020304" pitchFamily="18" charset="0"/>
              </a:rPr>
              <a:t> </a:t>
            </a:r>
          </a:p>
          <a:p>
            <a:endParaRPr lang="en-US" sz="1500" dirty="0">
              <a:latin typeface="Times New Roman" panose="02020603050405020304" pitchFamily="18" charset="0"/>
              <a:cs typeface="Times New Roman" panose="02020603050405020304" pitchFamily="18" charset="0"/>
            </a:endParaRPr>
          </a:p>
        </p:txBody>
      </p:sp>
      <p:sp>
        <p:nvSpPr>
          <p:cNvPr id="8" name="object 10">
            <a:extLst>
              <a:ext uri="{FF2B5EF4-FFF2-40B4-BE49-F238E27FC236}">
                <a16:creationId xmlns:a16="http://schemas.microsoft.com/office/drawing/2014/main" id="{4F3D4A25-991C-40A0-87CE-9EB727675CDF}"/>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lang="en-US" sz="1400" b="1" dirty="0">
                <a:latin typeface="Times New Roman"/>
                <a:cs typeface="Times New Roman"/>
              </a:rPr>
              <a:t>19</a:t>
            </a:r>
            <a:endParaRPr sz="1400" dirty="0">
              <a:latin typeface="Times New Roman"/>
              <a:cs typeface="Times New Roman"/>
            </a:endParaRPr>
          </a:p>
        </p:txBody>
      </p:sp>
    </p:spTree>
    <p:extLst>
      <p:ext uri="{BB962C8B-B14F-4D97-AF65-F5344CB8AC3E}">
        <p14:creationId xmlns:p14="http://schemas.microsoft.com/office/powerpoint/2010/main" val="131488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70339" y="5185055"/>
            <a:ext cx="1628521" cy="335989"/>
          </a:xfrm>
          <a:prstGeom prst="rect">
            <a:avLst/>
          </a:prstGeom>
        </p:spPr>
        <p:txBody>
          <a:bodyPr vert="horz" wrap="square" lIns="0" tIns="12700" rIns="0" bIns="0" rtlCol="0">
            <a:spAutoFit/>
          </a:bodyPr>
          <a:lstStyle/>
          <a:p>
            <a:pPr marL="12700">
              <a:lnSpc>
                <a:spcPct val="100000"/>
              </a:lnSpc>
              <a:spcBef>
                <a:spcPts val="100"/>
              </a:spcBef>
            </a:pPr>
            <a:r>
              <a:rPr sz="2100" b="1" spc="5" dirty="0">
                <a:latin typeface="Times New Roman"/>
                <a:cs typeface="Times New Roman"/>
              </a:rPr>
              <a:t>Thank</a:t>
            </a:r>
            <a:r>
              <a:rPr sz="2100" b="1" spc="-175" dirty="0">
                <a:latin typeface="Times New Roman"/>
                <a:cs typeface="Times New Roman"/>
              </a:rPr>
              <a:t> </a:t>
            </a:r>
            <a:r>
              <a:rPr sz="2100" b="1" spc="-70" dirty="0">
                <a:latin typeface="Times New Roman"/>
                <a:cs typeface="Times New Roman"/>
              </a:rPr>
              <a:t>You</a:t>
            </a:r>
            <a:endParaRPr sz="2100" b="1"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9414" y="524256"/>
            <a:ext cx="1695450" cy="774065"/>
          </a:xfrm>
          <a:prstGeom prst="rect">
            <a:avLst/>
          </a:prstGeom>
        </p:spPr>
        <p:txBody>
          <a:bodyPr vert="horz" wrap="square" lIns="0" tIns="13970" rIns="0" bIns="0" rtlCol="0">
            <a:spAutoFit/>
          </a:bodyPr>
          <a:lstStyle/>
          <a:p>
            <a:pPr marL="12700" marR="5080" indent="170180">
              <a:lnSpc>
                <a:spcPct val="100000"/>
              </a:lnSpc>
              <a:spcBef>
                <a:spcPts val="110"/>
              </a:spcBef>
            </a:pPr>
            <a:r>
              <a:rPr sz="2450" spc="-15" dirty="0"/>
              <a:t>Chapter </a:t>
            </a:r>
            <a:r>
              <a:rPr sz="2450" spc="5" dirty="0"/>
              <a:t>1  </a:t>
            </a:r>
            <a:r>
              <a:rPr sz="2450" spc="-20" dirty="0"/>
              <a:t>Int</a:t>
            </a:r>
            <a:r>
              <a:rPr sz="2450" spc="-55" dirty="0"/>
              <a:t>r</a:t>
            </a:r>
            <a:r>
              <a:rPr sz="2450" spc="-5" dirty="0"/>
              <a:t>o</a:t>
            </a:r>
            <a:r>
              <a:rPr sz="2450" spc="-25" dirty="0"/>
              <a:t>du</a:t>
            </a:r>
            <a:r>
              <a:rPr sz="2450" spc="-15" dirty="0"/>
              <a:t>c</a:t>
            </a:r>
            <a:r>
              <a:rPr sz="2450" spc="-20" dirty="0"/>
              <a:t>t</a:t>
            </a:r>
            <a:r>
              <a:rPr sz="2450" spc="-25" dirty="0"/>
              <a:t>i</a:t>
            </a:r>
            <a:r>
              <a:rPr sz="2450" spc="-5" dirty="0"/>
              <a:t>o</a:t>
            </a:r>
            <a:r>
              <a:rPr sz="2450" spc="5" dirty="0"/>
              <a:t>n</a:t>
            </a:r>
            <a:endParaRPr sz="2450" dirty="0"/>
          </a:p>
        </p:txBody>
      </p:sp>
      <p:sp>
        <p:nvSpPr>
          <p:cNvPr id="3" name="object 3"/>
          <p:cNvSpPr txBox="1"/>
          <p:nvPr/>
        </p:nvSpPr>
        <p:spPr>
          <a:xfrm>
            <a:off x="670941" y="1317371"/>
            <a:ext cx="6365240" cy="8510022"/>
          </a:xfrm>
          <a:prstGeom prst="rect">
            <a:avLst/>
          </a:prstGeom>
        </p:spPr>
        <p:txBody>
          <a:bodyPr vert="horz" wrap="square" lIns="0" tIns="12700" rIns="0" bIns="0" rtlCol="0">
            <a:spAutoFit/>
          </a:bodyPr>
          <a:lstStyle/>
          <a:p>
            <a:pPr marL="25400">
              <a:lnSpc>
                <a:spcPct val="100000"/>
              </a:lnSpc>
              <a:spcBef>
                <a:spcPts val="100"/>
              </a:spcBef>
            </a:pPr>
            <a:r>
              <a:rPr lang="en-US" sz="1400" b="1" dirty="0">
                <a:latin typeface="Times New Roman" panose="02020603050405020304" pitchFamily="18" charset="0"/>
                <a:cs typeface="Times New Roman" panose="02020603050405020304" pitchFamily="18" charset="0"/>
              </a:rPr>
              <a:t>ACKNOWLEDGEMENT:</a:t>
            </a:r>
          </a:p>
          <a:p>
            <a:pPr marL="25400">
              <a:lnSpc>
                <a:spcPct val="100000"/>
              </a:lnSpc>
              <a:spcBef>
                <a:spcPts val="100"/>
              </a:spcBef>
            </a:pPr>
            <a:r>
              <a:rPr lang="en-US" sz="1400" dirty="0">
                <a:latin typeface="Times New Roman" panose="02020603050405020304" pitchFamily="18" charset="0"/>
                <a:cs typeface="Times New Roman" panose="02020603050405020304" pitchFamily="18" charset="0"/>
              </a:rPr>
              <a:t> This Project  is completed by the support from our honorable Teacher </a:t>
            </a:r>
            <a:r>
              <a:rPr lang="en-US" sz="1400" b="1" dirty="0">
                <a:latin typeface="Times New Roman"/>
                <a:cs typeface="Times New Roman"/>
              </a:rPr>
              <a:t>Md. </a:t>
            </a:r>
            <a:r>
              <a:rPr lang="en-US" sz="1400" b="1" dirty="0" err="1">
                <a:latin typeface="Times New Roman"/>
                <a:cs typeface="Times New Roman"/>
              </a:rPr>
              <a:t>Rajibul</a:t>
            </a:r>
            <a:r>
              <a:rPr lang="en-US" sz="1400" b="1" dirty="0">
                <a:latin typeface="Times New Roman"/>
                <a:cs typeface="Times New Roman"/>
              </a:rPr>
              <a:t> </a:t>
            </a:r>
            <a:r>
              <a:rPr lang="en-US" sz="1400" b="1" dirty="0" err="1">
                <a:latin typeface="Times New Roman"/>
                <a:cs typeface="Times New Roman"/>
              </a:rPr>
              <a:t>Palas</a:t>
            </a:r>
            <a:r>
              <a:rPr lang="en-US" sz="1400" dirty="0">
                <a:latin typeface="Times New Roman" panose="02020603050405020304" pitchFamily="18" charset="0"/>
                <a:cs typeface="Times New Roman" panose="02020603050405020304" pitchFamily="18" charset="0"/>
              </a:rPr>
              <a:t>. We are greatly indebted to our beloved teacher for her useful and necessary observation, suggestions and contribution. We could not have been able to achieve anything in this project without her supervision. May Allah enrich her greatly in every area of life.</a:t>
            </a:r>
          </a:p>
          <a:p>
            <a:pPr marL="25400">
              <a:lnSpc>
                <a:spcPct val="100000"/>
              </a:lnSpc>
              <a:spcBef>
                <a:spcPts val="100"/>
              </a:spcBef>
            </a:pPr>
            <a:endParaRPr lang="en-US" sz="1400" dirty="0">
              <a:latin typeface="Times New Roman" panose="02020603050405020304" pitchFamily="18" charset="0"/>
              <a:cs typeface="Times New Roman" panose="02020603050405020304" pitchFamily="18" charset="0"/>
            </a:endParaRPr>
          </a:p>
          <a:p>
            <a:pPr marL="25400">
              <a:lnSpc>
                <a:spcPct val="100000"/>
              </a:lnSpc>
              <a:spcBef>
                <a:spcPts val="100"/>
              </a:spcBef>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Kowsar</a:t>
            </a:r>
            <a:r>
              <a:rPr lang="en-US" sz="1400" dirty="0">
                <a:latin typeface="Times New Roman" panose="02020603050405020304" pitchFamily="18" charset="0"/>
                <a:cs typeface="Times New Roman" panose="02020603050405020304" pitchFamily="18" charset="0"/>
              </a:rPr>
              <a:t> Ahmed Sojol</a:t>
            </a:r>
            <a:r>
              <a:rPr lang="en-US" sz="1400" b="1" spc="-1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&amp;</a:t>
            </a:r>
          </a:p>
          <a:p>
            <a:pPr marL="25400">
              <a:lnSpc>
                <a:spcPct val="100000"/>
              </a:lnSpc>
              <a:spcBef>
                <a:spcPts val="100"/>
              </a:spcBef>
            </a:pPr>
            <a:r>
              <a:rPr lang="en-US" sz="1400" spc="-10" dirty="0">
                <a:latin typeface="Times New Roman" panose="02020603050405020304" pitchFamily="18" charset="0"/>
                <a:cs typeface="Times New Roman" panose="02020603050405020304" pitchFamily="18" charset="0"/>
              </a:rPr>
              <a:t>                                                                                        </a:t>
            </a:r>
            <a:r>
              <a:rPr lang="en-US" sz="1400" spc="-10" dirty="0" err="1">
                <a:latin typeface="Times New Roman" panose="02020603050405020304" pitchFamily="18" charset="0"/>
                <a:cs typeface="Times New Roman" panose="02020603050405020304" pitchFamily="18" charset="0"/>
              </a:rPr>
              <a:t>MD.Belal</a:t>
            </a:r>
            <a:r>
              <a:rPr lang="en-US" sz="1400" spc="-10" dirty="0">
                <a:latin typeface="Times New Roman" panose="02020603050405020304" pitchFamily="18" charset="0"/>
                <a:cs typeface="Times New Roman" panose="02020603050405020304" pitchFamily="18" charset="0"/>
              </a:rPr>
              <a:t> </a:t>
            </a:r>
            <a:r>
              <a:rPr lang="en-US" sz="1400" spc="-10" dirty="0" err="1">
                <a:latin typeface="Times New Roman" panose="02020603050405020304" pitchFamily="18" charset="0"/>
                <a:cs typeface="Times New Roman" panose="02020603050405020304" pitchFamily="18" charset="0"/>
              </a:rPr>
              <a:t>Hossen</a:t>
            </a:r>
            <a:endParaRPr lang="en-US" sz="1400" b="1" spc="-10" dirty="0">
              <a:latin typeface="Times New Roman" panose="02020603050405020304" pitchFamily="18" charset="0"/>
              <a:cs typeface="Times New Roman" panose="02020603050405020304" pitchFamily="18" charset="0"/>
            </a:endParaRPr>
          </a:p>
          <a:p>
            <a:pPr marL="25400">
              <a:lnSpc>
                <a:spcPct val="100000"/>
              </a:lnSpc>
              <a:spcBef>
                <a:spcPts val="100"/>
              </a:spcBef>
            </a:pPr>
            <a:r>
              <a:rPr sz="1400" b="1" spc="-10" dirty="0">
                <a:latin typeface="Times New Roman" panose="02020603050405020304" pitchFamily="18" charset="0"/>
                <a:cs typeface="Times New Roman" panose="02020603050405020304" pitchFamily="18" charset="0"/>
              </a:rPr>
              <a:t>Introduction</a:t>
            </a:r>
            <a:endParaRPr sz="1400" dirty="0">
              <a:latin typeface="Times New Roman" panose="02020603050405020304" pitchFamily="18" charset="0"/>
              <a:cs typeface="Times New Roman" panose="02020603050405020304" pitchFamily="18" charset="0"/>
            </a:endParaRPr>
          </a:p>
          <a:p>
            <a:pPr marL="25400" marR="140970">
              <a:lnSpc>
                <a:spcPct val="100000"/>
              </a:lnSpc>
              <a:spcBef>
                <a:spcPts val="1700"/>
              </a:spcBef>
            </a:pPr>
            <a:r>
              <a:rPr lang="en-US" sz="1400" dirty="0">
                <a:latin typeface="Times New Roman" panose="02020603050405020304" pitchFamily="18" charset="0"/>
                <a:cs typeface="Times New Roman" panose="02020603050405020304" pitchFamily="18" charset="0"/>
              </a:rPr>
              <a:t>Assembly Language  is a very important course for a student who studied the Computer Science and Engineering subject. In this course, we learned the concept of assembly language. At first, we learned the basic concept about assembly language. From the acquired knowledge of this course finally, we designed a Restaurant Management system . We have tried our best to make the complicated process of Restaurant Management System as simple as possible. We have tried to design the Project in such a way that user may not have any difficulty in using this package &amp; further expansion is possible without much effort. </a:t>
            </a:r>
            <a:endParaRPr lang="en-US" sz="1400" spc="-15" dirty="0">
              <a:latin typeface="Times New Roman" panose="02020603050405020304" pitchFamily="18" charset="0"/>
              <a:cs typeface="Times New Roman" panose="02020603050405020304" pitchFamily="18" charset="0"/>
            </a:endParaRPr>
          </a:p>
          <a:p>
            <a:pPr marL="25400" marR="140970">
              <a:lnSpc>
                <a:spcPct val="100000"/>
              </a:lnSpc>
              <a:spcBef>
                <a:spcPts val="1700"/>
              </a:spcBef>
            </a:pPr>
            <a:endParaRPr sz="1400" dirty="0">
              <a:latin typeface="Times New Roman" panose="02020603050405020304" pitchFamily="18" charset="0"/>
              <a:cs typeface="Times New Roman" panose="02020603050405020304" pitchFamily="18" charset="0"/>
            </a:endParaRPr>
          </a:p>
          <a:p>
            <a:pPr marL="25400">
              <a:lnSpc>
                <a:spcPct val="100000"/>
              </a:lnSpc>
            </a:pPr>
            <a:r>
              <a:rPr sz="1400" b="1" spc="-10" dirty="0">
                <a:latin typeface="Times New Roman" panose="02020603050405020304" pitchFamily="18" charset="0"/>
                <a:cs typeface="Times New Roman" panose="02020603050405020304" pitchFamily="18" charset="0"/>
              </a:rPr>
              <a:t>Objective</a:t>
            </a:r>
            <a:endParaRPr lang="en-US" sz="1400" b="1" spc="-10" dirty="0">
              <a:latin typeface="Times New Roman" panose="02020603050405020304" pitchFamily="18" charset="0"/>
              <a:cs typeface="Times New Roman" panose="02020603050405020304" pitchFamily="18" charset="0"/>
            </a:endParaRPr>
          </a:p>
          <a:p>
            <a:pPr marL="25400">
              <a:lnSpc>
                <a:spcPct val="100000"/>
              </a:lnSpc>
            </a:pPr>
            <a:r>
              <a:rPr lang="en-US" sz="1400" dirty="0">
                <a:latin typeface="Times New Roman" panose="02020603050405020304" pitchFamily="18" charset="0"/>
                <a:cs typeface="Times New Roman" panose="02020603050405020304" pitchFamily="18" charset="0"/>
              </a:rPr>
              <a:t>The main objective of this project is to establish an integrated Restaurant Management system . Specific Objective:</a:t>
            </a:r>
          </a:p>
          <a:p>
            <a:pPr marL="25400">
              <a:lnSpc>
                <a:spcPct val="100000"/>
              </a:lnSpc>
            </a:pPr>
            <a:r>
              <a:rPr lang="en-US" sz="1400" dirty="0">
                <a:latin typeface="Times New Roman" panose="02020603050405020304" pitchFamily="18" charset="0"/>
                <a:cs typeface="Times New Roman" panose="02020603050405020304" pitchFamily="18" charset="0"/>
              </a:rPr>
              <a:t>=&gt; The program will show the foods names and  pricings list. The program will calculate the total products values and quantities and will display it to the user. User can also reset the records of  products. After completing the purchase user can exit the program</a:t>
            </a:r>
          </a:p>
          <a:p>
            <a:pPr marL="25400">
              <a:lnSpc>
                <a:spcPct val="100000"/>
              </a:lnSpc>
            </a:pPr>
            <a:endParaRPr lang="en-US" sz="1400" dirty="0">
              <a:latin typeface="Times New Roman" panose="02020603050405020304" pitchFamily="18" charset="0"/>
              <a:cs typeface="Times New Roman" panose="02020603050405020304" pitchFamily="18" charset="0"/>
            </a:endParaRPr>
          </a:p>
          <a:p>
            <a:pPr marL="25400">
              <a:lnSpc>
                <a:spcPct val="100000"/>
              </a:lnSpc>
            </a:pPr>
            <a:r>
              <a:rPr lang="en-US" sz="1400" dirty="0">
                <a:latin typeface="Times New Roman" panose="02020603050405020304" pitchFamily="18" charset="0"/>
                <a:cs typeface="Times New Roman" panose="02020603050405020304" pitchFamily="18" charset="0"/>
              </a:rPr>
              <a:t>=&gt; A computer based management system is designed to handle all the primary </a:t>
            </a:r>
          </a:p>
          <a:p>
            <a:pPr marL="25400">
              <a:lnSpc>
                <a:spcPct val="100000"/>
              </a:lnSpc>
            </a:pPr>
            <a:r>
              <a:rPr lang="en-US" sz="1400" dirty="0">
                <a:latin typeface="Times New Roman" panose="02020603050405020304" pitchFamily="18" charset="0"/>
                <a:cs typeface="Times New Roman" panose="02020603050405020304" pitchFamily="18" charset="0"/>
              </a:rPr>
              <a:t>information required to calculate order number, order list, price and handle all the details required for the correct statement calculation and generation.</a:t>
            </a:r>
          </a:p>
          <a:p>
            <a:pPr marL="25400">
              <a:lnSpc>
                <a:spcPct val="100000"/>
              </a:lnSpc>
            </a:pPr>
            <a:endParaRPr lang="en-US" sz="1400" dirty="0">
              <a:latin typeface="Times New Roman" panose="02020603050405020304" pitchFamily="18" charset="0"/>
              <a:cs typeface="Times New Roman" panose="02020603050405020304" pitchFamily="18" charset="0"/>
            </a:endParaRPr>
          </a:p>
          <a:p>
            <a:pPr marL="25400">
              <a:lnSpc>
                <a:spcPct val="100000"/>
              </a:lnSpc>
            </a:pPr>
            <a:r>
              <a:rPr lang="en-US" sz="1400" dirty="0">
                <a:latin typeface="Times New Roman" panose="02020603050405020304" pitchFamily="18" charset="0"/>
                <a:cs typeface="Times New Roman" panose="02020603050405020304" pitchFamily="18" charset="0"/>
              </a:rPr>
              <a:t>=&gt; This project intends to introduce more user friendliness in the various activities such as take order, pay bill, and hassles less.</a:t>
            </a:r>
          </a:p>
          <a:p>
            <a:pPr marL="25400">
              <a:lnSpc>
                <a:spcPct val="100000"/>
              </a:lnSpc>
            </a:pPr>
            <a:endParaRPr lang="en-US" sz="1400" dirty="0">
              <a:latin typeface="Times New Roman" panose="02020603050405020304" pitchFamily="18" charset="0"/>
              <a:cs typeface="Times New Roman" panose="02020603050405020304" pitchFamily="18" charset="0"/>
            </a:endParaRPr>
          </a:p>
          <a:p>
            <a:pPr marL="25400">
              <a:lnSpc>
                <a:spcPct val="100000"/>
              </a:lnSpc>
            </a:pPr>
            <a:r>
              <a:rPr lang="en-US" sz="1400" dirty="0">
                <a:latin typeface="Times New Roman" panose="02020603050405020304" pitchFamily="18" charset="0"/>
                <a:cs typeface="Times New Roman" panose="02020603050405020304" pitchFamily="18" charset="0"/>
              </a:rPr>
              <a:t>=&gt; The ordering of foods has been made quite simple as all the details of the customer can be obtained by simply keying in the menu book.</a:t>
            </a:r>
          </a:p>
        </p:txBody>
      </p:sp>
      <p:sp>
        <p:nvSpPr>
          <p:cNvPr id="10" name="object 10"/>
          <p:cNvSpPr txBox="1"/>
          <p:nvPr/>
        </p:nvSpPr>
        <p:spPr>
          <a:xfrm>
            <a:off x="6456426" y="10200314"/>
            <a:ext cx="594995" cy="222885"/>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sz="1400" b="1" dirty="0">
                <a:latin typeface="Times New Roman"/>
                <a:cs typeface="Times New Roman"/>
              </a:rPr>
              <a:t>01</a:t>
            </a:r>
            <a:endParaRPr sz="14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393CBAF-7500-4AF0-9453-DB221B77DAED}"/>
              </a:ext>
            </a:extLst>
          </p:cNvPr>
          <p:cNvSpPr txBox="1"/>
          <p:nvPr/>
        </p:nvSpPr>
        <p:spPr>
          <a:xfrm>
            <a:off x="736600" y="2228850"/>
            <a:ext cx="6096000" cy="634019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We have used some Assembly Language functions in our project. These are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DB - stays for Define Byte. can be any </a:t>
            </a:r>
          </a:p>
          <a:p>
            <a:r>
              <a:rPr lang="en-US" sz="1400" dirty="0">
                <a:latin typeface="Times New Roman" panose="02020603050405020304" pitchFamily="18" charset="0"/>
                <a:cs typeface="Times New Roman" panose="02020603050405020304" pitchFamily="18" charset="0"/>
              </a:rPr>
              <a:t>letter or digit combination, though it should start with a letter.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DW - stays for Define Word. can be any letter or digit combination, </a:t>
            </a:r>
          </a:p>
          <a:p>
            <a:r>
              <a:rPr lang="en-US" sz="1400" dirty="0">
                <a:latin typeface="Times New Roman" panose="02020603050405020304" pitchFamily="18" charset="0"/>
                <a:cs typeface="Times New Roman" panose="02020603050405020304" pitchFamily="18" charset="0"/>
              </a:rPr>
              <a:t>though it should start with a letter.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Stack - The stack segment register  is usually used to store information about the </a:t>
            </a:r>
          </a:p>
          <a:p>
            <a:r>
              <a:rPr lang="en-US" sz="1400" dirty="0">
                <a:latin typeface="Times New Roman" panose="02020603050405020304" pitchFamily="18" charset="0"/>
                <a:cs typeface="Times New Roman" panose="02020603050405020304" pitchFamily="18" charset="0"/>
              </a:rPr>
              <a:t>memory segment that stores the call stack of currently executed program.</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Mov - The MOV instruction is the most important command in the 8086 </a:t>
            </a:r>
          </a:p>
          <a:p>
            <a:r>
              <a:rPr lang="en-US" sz="1400" dirty="0">
                <a:latin typeface="Times New Roman" panose="02020603050405020304" pitchFamily="18" charset="0"/>
                <a:cs typeface="Times New Roman" panose="02020603050405020304" pitchFamily="18" charset="0"/>
              </a:rPr>
              <a:t>because it moves data from one location to another.</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Proc - A procedure is a set of code that can be branched to and returned </a:t>
            </a:r>
          </a:p>
          <a:p>
            <a:r>
              <a:rPr lang="en-US" sz="1400" dirty="0">
                <a:latin typeface="Times New Roman" panose="02020603050405020304" pitchFamily="18" charset="0"/>
                <a:cs typeface="Times New Roman" panose="02020603050405020304" pitchFamily="18" charset="0"/>
              </a:rPr>
              <a:t>from in such a way that the code is as if it were inserted at the point from </a:t>
            </a:r>
          </a:p>
          <a:p>
            <a:r>
              <a:rPr lang="en-US" sz="1400" dirty="0">
                <a:latin typeface="Times New Roman" panose="02020603050405020304" pitchFamily="18" charset="0"/>
                <a:cs typeface="Times New Roman" panose="02020603050405020304" pitchFamily="18" charset="0"/>
              </a:rPr>
              <a:t>which it is branched to. The branch to procedure is referred to as the call, </a:t>
            </a:r>
          </a:p>
          <a:p>
            <a:r>
              <a:rPr lang="en-US" sz="1400" dirty="0">
                <a:latin typeface="Times New Roman" panose="02020603050405020304" pitchFamily="18" charset="0"/>
                <a:cs typeface="Times New Roman" panose="02020603050405020304" pitchFamily="18" charset="0"/>
              </a:rPr>
              <a:t>and the corresponding branch back is known as the return.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DS – Data segment register.</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AX - This is the accumulator. It is of 16 bits and is divided into two 8-bit </a:t>
            </a:r>
          </a:p>
          <a:p>
            <a:r>
              <a:rPr lang="en-US" sz="1400" dirty="0">
                <a:latin typeface="Times New Roman" panose="02020603050405020304" pitchFamily="18" charset="0"/>
                <a:cs typeface="Times New Roman" panose="02020603050405020304" pitchFamily="18" charset="0"/>
              </a:rPr>
              <a:t>registers AH and AL to also perform 8-bit instructions.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DX – This is the data register. It is of 16 bits and is divided into two 8-bit </a:t>
            </a:r>
          </a:p>
          <a:p>
            <a:r>
              <a:rPr lang="en-US" sz="1400" dirty="0">
                <a:latin typeface="Times New Roman" panose="02020603050405020304" pitchFamily="18" charset="0"/>
                <a:cs typeface="Times New Roman" panose="02020603050405020304" pitchFamily="18" charset="0"/>
              </a:rPr>
              <a:t>registers DH and DL to also perform 8-bit instructions. It is used in </a:t>
            </a:r>
          </a:p>
          <a:p>
            <a:r>
              <a:rPr lang="en-US" sz="1400" dirty="0">
                <a:latin typeface="Times New Roman" panose="02020603050405020304" pitchFamily="18" charset="0"/>
                <a:cs typeface="Times New Roman" panose="02020603050405020304" pitchFamily="18" charset="0"/>
              </a:rPr>
              <a:t>multiplication an input/output port addressing.</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Offset - The OFFSET operator returns the offset of a memory location</a:t>
            </a:r>
          </a:p>
        </p:txBody>
      </p:sp>
      <p:sp>
        <p:nvSpPr>
          <p:cNvPr id="7" name="TextBox 6">
            <a:extLst>
              <a:ext uri="{FF2B5EF4-FFF2-40B4-BE49-F238E27FC236}">
                <a16:creationId xmlns:a16="http://schemas.microsoft.com/office/drawing/2014/main" id="{9EB5F5CD-9A9A-4F71-8ECF-39268AAC46B0}"/>
              </a:ext>
            </a:extLst>
          </p:cNvPr>
          <p:cNvSpPr txBox="1"/>
          <p:nvPr/>
        </p:nvSpPr>
        <p:spPr>
          <a:xfrm>
            <a:off x="2377440" y="1176437"/>
            <a:ext cx="3789680" cy="43088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Project Development</a:t>
            </a:r>
          </a:p>
        </p:txBody>
      </p:sp>
      <p:sp>
        <p:nvSpPr>
          <p:cNvPr id="8" name="object 2">
            <a:extLst>
              <a:ext uri="{FF2B5EF4-FFF2-40B4-BE49-F238E27FC236}">
                <a16:creationId xmlns:a16="http://schemas.microsoft.com/office/drawing/2014/main" id="{AC1BAF65-659B-4AEE-827B-C8ED839D9E36}"/>
              </a:ext>
            </a:extLst>
          </p:cNvPr>
          <p:cNvSpPr txBox="1">
            <a:spLocks noGrp="1"/>
          </p:cNvSpPr>
          <p:nvPr>
            <p:ph type="title"/>
          </p:nvPr>
        </p:nvSpPr>
        <p:spPr>
          <a:xfrm>
            <a:off x="2576830" y="594666"/>
            <a:ext cx="1695450" cy="391133"/>
          </a:xfrm>
          <a:prstGeom prst="rect">
            <a:avLst/>
          </a:prstGeom>
        </p:spPr>
        <p:txBody>
          <a:bodyPr vert="horz" wrap="square" lIns="0" tIns="13970" rIns="0" bIns="0" rtlCol="0">
            <a:spAutoFit/>
          </a:bodyPr>
          <a:lstStyle/>
          <a:p>
            <a:pPr marL="12700" marR="5080" indent="170180">
              <a:lnSpc>
                <a:spcPct val="100000"/>
              </a:lnSpc>
              <a:spcBef>
                <a:spcPts val="110"/>
              </a:spcBef>
            </a:pPr>
            <a:r>
              <a:rPr sz="2450" spc="-15" dirty="0"/>
              <a:t>Chapter </a:t>
            </a:r>
            <a:r>
              <a:rPr lang="en-US" sz="2450" spc="5" dirty="0"/>
              <a:t>2</a:t>
            </a:r>
            <a:endParaRPr sz="2450" dirty="0"/>
          </a:p>
        </p:txBody>
      </p:sp>
      <p:sp>
        <p:nvSpPr>
          <p:cNvPr id="10" name="object 10">
            <a:extLst>
              <a:ext uri="{FF2B5EF4-FFF2-40B4-BE49-F238E27FC236}">
                <a16:creationId xmlns:a16="http://schemas.microsoft.com/office/drawing/2014/main" id="{9C1D8291-FCBA-468E-B11D-11F44CFCB6B8}"/>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sz="1400" b="1" dirty="0">
                <a:latin typeface="Times New Roman"/>
                <a:cs typeface="Times New Roman"/>
              </a:rPr>
              <a:t>0</a:t>
            </a:r>
            <a:r>
              <a:rPr lang="en-US" sz="1400" b="1" dirty="0">
                <a:latin typeface="Times New Roman"/>
                <a:cs typeface="Times New Roman"/>
              </a:rPr>
              <a:t>2</a:t>
            </a:r>
            <a:endParaRPr sz="1400" dirty="0">
              <a:latin typeface="Times New Roman"/>
              <a:cs typeface="Times New Roman"/>
            </a:endParaRPr>
          </a:p>
        </p:txBody>
      </p:sp>
      <p:sp>
        <p:nvSpPr>
          <p:cNvPr id="13" name="TextBox 12">
            <a:extLst>
              <a:ext uri="{FF2B5EF4-FFF2-40B4-BE49-F238E27FC236}">
                <a16:creationId xmlns:a16="http://schemas.microsoft.com/office/drawing/2014/main" id="{4822B340-E1B5-444E-A392-3AB21DF8177F}"/>
              </a:ext>
            </a:extLst>
          </p:cNvPr>
          <p:cNvSpPr txBox="1"/>
          <p:nvPr/>
        </p:nvSpPr>
        <p:spPr>
          <a:xfrm>
            <a:off x="736600" y="1921073"/>
            <a:ext cx="1101584"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Instruction:</a:t>
            </a:r>
          </a:p>
        </p:txBody>
      </p:sp>
    </p:spTree>
    <p:extLst>
      <p:ext uri="{BB962C8B-B14F-4D97-AF65-F5344CB8AC3E}">
        <p14:creationId xmlns:p14="http://schemas.microsoft.com/office/powerpoint/2010/main" val="214285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EA3FB1-FBFE-4B5E-91F2-C0B735CBA1C2}"/>
              </a:ext>
            </a:extLst>
          </p:cNvPr>
          <p:cNvSpPr txBox="1"/>
          <p:nvPr/>
        </p:nvSpPr>
        <p:spPr>
          <a:xfrm>
            <a:off x="622300" y="933450"/>
            <a:ext cx="6324600" cy="9233297"/>
          </a:xfrm>
          <a:prstGeom prst="rect">
            <a:avLst/>
          </a:prstGeom>
          <a:noFill/>
        </p:spPr>
        <p:txBody>
          <a:bodyPr wrap="square">
            <a:spAutoFit/>
          </a:bodyPr>
          <a:lstStyle/>
          <a:p>
            <a:r>
              <a:rPr lang="en-US" sz="900" dirty="0">
                <a:latin typeface="Times New Roman" panose="02020603050405020304" pitchFamily="18" charset="0"/>
                <a:cs typeface="Times New Roman" panose="02020603050405020304" pitchFamily="18" charset="0"/>
              </a:rPr>
              <a:t>.model large</a:t>
            </a:r>
          </a:p>
          <a:p>
            <a:r>
              <a:rPr lang="en-US" sz="900" dirty="0">
                <a:latin typeface="Times New Roman" panose="02020603050405020304" pitchFamily="18" charset="0"/>
                <a:cs typeface="Times New Roman" panose="02020603050405020304" pitchFamily="18" charset="0"/>
              </a:rPr>
              <a:t>.stack 1000h</a:t>
            </a:r>
          </a:p>
          <a:p>
            <a:r>
              <a:rPr lang="en-US" sz="900" dirty="0">
                <a:latin typeface="Times New Roman" panose="02020603050405020304" pitchFamily="18" charset="0"/>
                <a:cs typeface="Times New Roman" panose="02020603050405020304" pitchFamily="18" charset="0"/>
              </a:rPr>
              <a:t>.data</a:t>
            </a:r>
          </a:p>
          <a:p>
            <a:r>
              <a:rPr lang="en-US" sz="900" dirty="0">
                <a:latin typeface="Times New Roman" panose="02020603050405020304" pitchFamily="18" charset="0"/>
                <a:cs typeface="Times New Roman" panose="02020603050405020304" pitchFamily="18" charset="0"/>
              </a:rPr>
              <a:t>m1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10,13,10,13,'                 ****welcome to our green garden restaurants****$',10,13 </a:t>
            </a:r>
          </a:p>
          <a:p>
            <a:r>
              <a:rPr lang="en-US" sz="900" dirty="0">
                <a:latin typeface="Times New Roman" panose="02020603050405020304" pitchFamily="18" charset="0"/>
                <a:cs typeface="Times New Roman" panose="02020603050405020304" pitchFamily="18" charset="0"/>
              </a:rPr>
              <a:t>m2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10,13,10,13,'Enter your choice $'</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m3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1.breakfast               $' </a:t>
            </a:r>
          </a:p>
          <a:p>
            <a:r>
              <a:rPr lang="en-US" sz="900" dirty="0">
                <a:latin typeface="Times New Roman" panose="02020603050405020304" pitchFamily="18" charset="0"/>
                <a:cs typeface="Times New Roman" panose="02020603050405020304" pitchFamily="18" charset="0"/>
              </a:rPr>
              <a:t>m4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2.lunch                   $'</a:t>
            </a:r>
          </a:p>
          <a:p>
            <a:r>
              <a:rPr lang="en-US" sz="900" dirty="0">
                <a:latin typeface="Times New Roman" panose="02020603050405020304" pitchFamily="18" charset="0"/>
                <a:cs typeface="Times New Roman" panose="02020603050405020304" pitchFamily="18" charset="0"/>
              </a:rPr>
              <a:t>ms5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3.dinner                  $'</a:t>
            </a:r>
          </a:p>
          <a:p>
            <a:r>
              <a:rPr lang="en-US" sz="900" dirty="0">
                <a:latin typeface="Times New Roman" panose="02020603050405020304" pitchFamily="18" charset="0"/>
                <a:cs typeface="Times New Roman" panose="02020603050405020304" pitchFamily="18" charset="0"/>
              </a:rPr>
              <a:t>m5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4.snacks                  $'</a:t>
            </a:r>
          </a:p>
          <a:p>
            <a:r>
              <a:rPr lang="en-US" sz="900" dirty="0">
                <a:latin typeface="Times New Roman" panose="02020603050405020304" pitchFamily="18" charset="0"/>
                <a:cs typeface="Times New Roman" panose="02020603050405020304" pitchFamily="18" charset="0"/>
              </a:rPr>
              <a:t>m6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5.dessert                 $'</a:t>
            </a:r>
          </a:p>
          <a:p>
            <a:r>
              <a:rPr lang="en-US" sz="900" dirty="0">
                <a:latin typeface="Times New Roman" panose="02020603050405020304" pitchFamily="18" charset="0"/>
                <a:cs typeface="Times New Roman" panose="02020603050405020304" pitchFamily="18" charset="0"/>
              </a:rPr>
              <a:t>m7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6.drinks                  $'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m8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10,13,10,13,'***choice your food from the menu***$'</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;breakfast  </a:t>
            </a:r>
          </a:p>
          <a:p>
            <a:r>
              <a:rPr lang="en-US" sz="900" dirty="0">
                <a:latin typeface="Times New Roman" panose="02020603050405020304" pitchFamily="18" charset="0"/>
                <a:cs typeface="Times New Roman" panose="02020603050405020304" pitchFamily="18" charset="0"/>
              </a:rPr>
              <a:t>m9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           1.tanduri roti            10/-                      **$' ;breakfast</a:t>
            </a:r>
          </a:p>
          <a:p>
            <a:r>
              <a:rPr lang="en-US" sz="900" dirty="0">
                <a:latin typeface="Times New Roman" panose="02020603050405020304" pitchFamily="18" charset="0"/>
                <a:cs typeface="Times New Roman" panose="02020603050405020304" pitchFamily="18" charset="0"/>
              </a:rPr>
              <a:t>m10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2.nan                     10/-                      **$'</a:t>
            </a:r>
          </a:p>
          <a:p>
            <a:r>
              <a:rPr lang="en-US" sz="900" dirty="0">
                <a:latin typeface="Times New Roman" panose="02020603050405020304" pitchFamily="18" charset="0"/>
                <a:cs typeface="Times New Roman" panose="02020603050405020304" pitchFamily="18" charset="0"/>
              </a:rPr>
              <a:t>m11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3.parata                  10/-                      **$'</a:t>
            </a:r>
          </a:p>
          <a:p>
            <a:r>
              <a:rPr lang="en-US" sz="900" dirty="0">
                <a:latin typeface="Times New Roman" panose="02020603050405020304" pitchFamily="18" charset="0"/>
                <a:cs typeface="Times New Roman" panose="02020603050405020304" pitchFamily="18" charset="0"/>
              </a:rPr>
              <a:t>m12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4.dal                     10/-                      **$'</a:t>
            </a:r>
          </a:p>
          <a:p>
            <a:r>
              <a:rPr lang="en-US" sz="900" dirty="0">
                <a:latin typeface="Times New Roman" panose="02020603050405020304" pitchFamily="18" charset="0"/>
                <a:cs typeface="Times New Roman" panose="02020603050405020304" pitchFamily="18" charset="0"/>
              </a:rPr>
              <a:t>m13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5.mixed vegetables        20/-                      **$'</a:t>
            </a:r>
          </a:p>
          <a:p>
            <a:r>
              <a:rPr lang="en-US" sz="900" dirty="0">
                <a:latin typeface="Times New Roman" panose="02020603050405020304" pitchFamily="18" charset="0"/>
                <a:cs typeface="Times New Roman" panose="02020603050405020304" pitchFamily="18" charset="0"/>
              </a:rPr>
              <a:t>m14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6.halwa                   20/-                      **$'</a:t>
            </a:r>
          </a:p>
          <a:p>
            <a:r>
              <a:rPr lang="en-US" sz="900" dirty="0">
                <a:latin typeface="Times New Roman" panose="02020603050405020304" pitchFamily="18" charset="0"/>
                <a:cs typeface="Times New Roman" panose="02020603050405020304" pitchFamily="18" charset="0"/>
              </a:rPr>
              <a:t>m15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7.luchi                   10/-                      **$'</a:t>
            </a:r>
          </a:p>
          <a:p>
            <a:r>
              <a:rPr lang="en-US" sz="900" dirty="0">
                <a:latin typeface="Times New Roman" panose="02020603050405020304" pitchFamily="18" charset="0"/>
                <a:cs typeface="Times New Roman" panose="02020603050405020304" pitchFamily="18" charset="0"/>
              </a:rPr>
              <a:t>m16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8.fried egg               20/-                      **$'</a:t>
            </a:r>
          </a:p>
          <a:p>
            <a:r>
              <a:rPr lang="en-US" sz="900" dirty="0">
                <a:latin typeface="Times New Roman" panose="02020603050405020304" pitchFamily="18" charset="0"/>
                <a:cs typeface="Times New Roman" panose="02020603050405020304" pitchFamily="18" charset="0"/>
              </a:rPr>
              <a:t>m17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9.kichuri                 60/-                      **$' </a:t>
            </a:r>
          </a:p>
          <a:p>
            <a:endParaRPr lang="en-US" sz="900" dirty="0">
              <a:latin typeface="Times New Roman" panose="02020603050405020304" pitchFamily="18" charset="0"/>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;lunch &amp; dinner </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m25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1.kachchi </a:t>
            </a:r>
            <a:r>
              <a:rPr lang="en-US" sz="900" dirty="0" err="1">
                <a:latin typeface="Times New Roman" panose="02020603050405020304" pitchFamily="18" charset="0"/>
                <a:cs typeface="Times New Roman" panose="02020603050405020304" pitchFamily="18" charset="0"/>
              </a:rPr>
              <a:t>birani</a:t>
            </a:r>
            <a:r>
              <a:rPr lang="en-US" sz="900" dirty="0">
                <a:latin typeface="Times New Roman" panose="02020603050405020304" pitchFamily="18" charset="0"/>
                <a:cs typeface="Times New Roman" panose="02020603050405020304" pitchFamily="18" charset="0"/>
              </a:rPr>
              <a:t>                         90/-                **$' </a:t>
            </a:r>
          </a:p>
          <a:p>
            <a:r>
              <a:rPr lang="en-US" sz="900" dirty="0">
                <a:latin typeface="Times New Roman" panose="02020603050405020304" pitchFamily="18" charset="0"/>
                <a:cs typeface="Times New Roman" panose="02020603050405020304" pitchFamily="18" charset="0"/>
              </a:rPr>
              <a:t>m26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2.chicken </a:t>
            </a:r>
            <a:r>
              <a:rPr lang="en-US" sz="900" dirty="0" err="1">
                <a:latin typeface="Times New Roman" panose="02020603050405020304" pitchFamily="18" charset="0"/>
                <a:cs typeface="Times New Roman" panose="02020603050405020304" pitchFamily="18" charset="0"/>
              </a:rPr>
              <a:t>birani</a:t>
            </a:r>
            <a:r>
              <a:rPr lang="en-US" sz="900" dirty="0">
                <a:latin typeface="Times New Roman" panose="02020603050405020304" pitchFamily="18" charset="0"/>
                <a:cs typeface="Times New Roman" panose="02020603050405020304" pitchFamily="18" charset="0"/>
              </a:rPr>
              <a:t>                         90/-                **$' </a:t>
            </a:r>
          </a:p>
          <a:p>
            <a:r>
              <a:rPr lang="en-US" sz="900" dirty="0">
                <a:latin typeface="Times New Roman" panose="02020603050405020304" pitchFamily="18" charset="0"/>
                <a:cs typeface="Times New Roman" panose="02020603050405020304" pitchFamily="18" charset="0"/>
              </a:rPr>
              <a:t>m27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3.plain </a:t>
            </a:r>
            <a:r>
              <a:rPr lang="en-US" sz="900" dirty="0" err="1">
                <a:latin typeface="Times New Roman" panose="02020603050405020304" pitchFamily="18" charset="0"/>
                <a:cs typeface="Times New Roman" panose="02020603050405020304" pitchFamily="18" charset="0"/>
              </a:rPr>
              <a:t>polaw</a:t>
            </a:r>
            <a:r>
              <a:rPr lang="en-US" sz="900" dirty="0">
                <a:latin typeface="Times New Roman" panose="02020603050405020304" pitchFamily="18" charset="0"/>
                <a:cs typeface="Times New Roman" panose="02020603050405020304" pitchFamily="18" charset="0"/>
              </a:rPr>
              <a:t>                            30/-                **$' </a:t>
            </a:r>
          </a:p>
          <a:p>
            <a:r>
              <a:rPr lang="en-US" sz="900" dirty="0">
                <a:latin typeface="Times New Roman" panose="02020603050405020304" pitchFamily="18" charset="0"/>
                <a:cs typeface="Times New Roman" panose="02020603050405020304" pitchFamily="18" charset="0"/>
              </a:rPr>
              <a:t>m28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4.chicken bhuna khichuri                 90/-                **$'</a:t>
            </a:r>
          </a:p>
          <a:p>
            <a:r>
              <a:rPr lang="en-US" sz="900" dirty="0">
                <a:latin typeface="Times New Roman" panose="02020603050405020304" pitchFamily="18" charset="0"/>
                <a:cs typeface="Times New Roman" panose="02020603050405020304" pitchFamily="18" charset="0"/>
              </a:rPr>
              <a:t>m29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5.mutton bhuna khichuri                  90/-                **$'</a:t>
            </a:r>
          </a:p>
          <a:p>
            <a:r>
              <a:rPr lang="en-US" sz="900" dirty="0">
                <a:latin typeface="Times New Roman" panose="02020603050405020304" pitchFamily="18" charset="0"/>
                <a:cs typeface="Times New Roman" panose="02020603050405020304" pitchFamily="18" charset="0"/>
              </a:rPr>
              <a:t>m30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6.plain rice                             10/-                **$'</a:t>
            </a:r>
          </a:p>
          <a:p>
            <a:r>
              <a:rPr lang="en-US" sz="900" dirty="0">
                <a:latin typeface="Times New Roman" panose="02020603050405020304" pitchFamily="18" charset="0"/>
                <a:cs typeface="Times New Roman" panose="02020603050405020304" pitchFamily="18" charset="0"/>
              </a:rPr>
              <a:t>m31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7.pabda fish                             30/-                **$'</a:t>
            </a:r>
          </a:p>
          <a:p>
            <a:r>
              <a:rPr lang="en-US" sz="900" dirty="0">
                <a:latin typeface="Times New Roman" panose="02020603050405020304" pitchFamily="18" charset="0"/>
                <a:cs typeface="Times New Roman" panose="02020603050405020304" pitchFamily="18" charset="0"/>
              </a:rPr>
              <a:t>m32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8.lobstar(</a:t>
            </a:r>
            <a:r>
              <a:rPr lang="en-US" sz="900" dirty="0" err="1">
                <a:latin typeface="Times New Roman" panose="02020603050405020304" pitchFamily="18" charset="0"/>
                <a:cs typeface="Times New Roman" panose="02020603050405020304" pitchFamily="18" charset="0"/>
              </a:rPr>
              <a:t>chingri</a:t>
            </a:r>
            <a:r>
              <a:rPr lang="en-US" sz="900" dirty="0">
                <a:latin typeface="Times New Roman" panose="02020603050405020304" pitchFamily="18" charset="0"/>
                <a:cs typeface="Times New Roman" panose="02020603050405020304" pitchFamily="18" charset="0"/>
              </a:rPr>
              <a:t>)                       30/-                **$'</a:t>
            </a:r>
          </a:p>
          <a:p>
            <a:r>
              <a:rPr lang="en-US" sz="900" dirty="0">
                <a:latin typeface="Times New Roman" panose="02020603050405020304" pitchFamily="18" charset="0"/>
                <a:cs typeface="Times New Roman" panose="02020603050405020304" pitchFamily="18" charset="0"/>
              </a:rPr>
              <a:t>m33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9.koi fish                               30/-                **$'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;dinner</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m18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1.chicken roast           60/-                               **$'</a:t>
            </a:r>
          </a:p>
          <a:p>
            <a:r>
              <a:rPr lang="en-US" sz="900" dirty="0">
                <a:latin typeface="Times New Roman" panose="02020603050405020304" pitchFamily="18" charset="0"/>
                <a:cs typeface="Times New Roman" panose="02020603050405020304" pitchFamily="18" charset="0"/>
              </a:rPr>
              <a:t>m19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2.chicken bhuna khichuri  80/-                               **$'</a:t>
            </a:r>
          </a:p>
          <a:p>
            <a:r>
              <a:rPr lang="en-US" sz="900" dirty="0">
                <a:latin typeface="Times New Roman" panose="02020603050405020304" pitchFamily="18" charset="0"/>
                <a:cs typeface="Times New Roman" panose="02020603050405020304" pitchFamily="18" charset="0"/>
              </a:rPr>
              <a:t>m20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3.mutton bhuna khichuri   80/-                               **$' </a:t>
            </a:r>
          </a:p>
          <a:p>
            <a:r>
              <a:rPr lang="en-US" sz="900" dirty="0">
                <a:latin typeface="Times New Roman" panose="02020603050405020304" pitchFamily="18" charset="0"/>
                <a:cs typeface="Times New Roman" panose="02020603050405020304" pitchFamily="18" charset="0"/>
              </a:rPr>
              <a:t>m21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4.salad                   40/-                               **$'</a:t>
            </a:r>
          </a:p>
          <a:p>
            <a:r>
              <a:rPr lang="en-US" sz="900" dirty="0">
                <a:latin typeface="Times New Roman" panose="02020603050405020304" pitchFamily="18" charset="0"/>
                <a:cs typeface="Times New Roman" panose="02020603050405020304" pitchFamily="18" charset="0"/>
              </a:rPr>
              <a:t>m22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5.chicken curry           50/-                               **$'</a:t>
            </a:r>
          </a:p>
          <a:p>
            <a:r>
              <a:rPr lang="en-US" sz="900" dirty="0">
                <a:latin typeface="Times New Roman" panose="02020603050405020304" pitchFamily="18" charset="0"/>
                <a:cs typeface="Times New Roman" panose="02020603050405020304" pitchFamily="18" charset="0"/>
              </a:rPr>
              <a:t>m23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6.spicy beef fry          70/-                               **$'</a:t>
            </a:r>
          </a:p>
          <a:p>
            <a:r>
              <a:rPr lang="en-US" sz="900" dirty="0">
                <a:latin typeface="Times New Roman" panose="02020603050405020304" pitchFamily="18" charset="0"/>
                <a:cs typeface="Times New Roman" panose="02020603050405020304" pitchFamily="18" charset="0"/>
              </a:rPr>
              <a:t>m34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7.hilsha fish             60/-                               **$'</a:t>
            </a:r>
          </a:p>
          <a:p>
            <a:r>
              <a:rPr lang="en-US" sz="900" dirty="0">
                <a:latin typeface="Times New Roman" panose="02020603050405020304" pitchFamily="18" charset="0"/>
                <a:cs typeface="Times New Roman" panose="02020603050405020304" pitchFamily="18" charset="0"/>
              </a:rPr>
              <a:t>m35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8.rui fish                60/-                               **$'</a:t>
            </a:r>
          </a:p>
          <a:p>
            <a:r>
              <a:rPr lang="en-US" sz="900" dirty="0">
                <a:latin typeface="Times New Roman" panose="02020603050405020304" pitchFamily="18" charset="0"/>
                <a:cs typeface="Times New Roman" panose="02020603050405020304" pitchFamily="18" charset="0"/>
              </a:rPr>
              <a:t>m36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9.special vegetable       60/-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;snacks</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m41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1.moghol </a:t>
            </a:r>
            <a:r>
              <a:rPr lang="en-US" sz="900" dirty="0" err="1">
                <a:latin typeface="Times New Roman" panose="02020603050405020304" pitchFamily="18" charset="0"/>
                <a:cs typeface="Times New Roman" panose="02020603050405020304" pitchFamily="18" charset="0"/>
              </a:rPr>
              <a:t>porata</a:t>
            </a:r>
            <a:r>
              <a:rPr lang="en-US" sz="900" dirty="0">
                <a:latin typeface="Times New Roman" panose="02020603050405020304" pitchFamily="18" charset="0"/>
                <a:cs typeface="Times New Roman" panose="02020603050405020304" pitchFamily="18" charset="0"/>
              </a:rPr>
              <a:t>    8/-                  **$'</a:t>
            </a:r>
          </a:p>
          <a:p>
            <a:r>
              <a:rPr lang="en-US" sz="900" dirty="0">
                <a:latin typeface="Times New Roman" panose="02020603050405020304" pitchFamily="18" charset="0"/>
                <a:cs typeface="Times New Roman" panose="02020603050405020304" pitchFamily="18" charset="0"/>
              </a:rPr>
              <a:t>m42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2.jali kabab       80/-                 **$'</a:t>
            </a:r>
          </a:p>
          <a:p>
            <a:r>
              <a:rPr lang="en-US" sz="900" dirty="0">
                <a:latin typeface="Times New Roman" panose="02020603050405020304" pitchFamily="18" charset="0"/>
                <a:cs typeface="Times New Roman" panose="02020603050405020304" pitchFamily="18" charset="0"/>
              </a:rPr>
              <a:t>m43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3.singara          5/-                  **$'</a:t>
            </a:r>
          </a:p>
          <a:p>
            <a:r>
              <a:rPr lang="en-US" sz="900" dirty="0">
                <a:latin typeface="Times New Roman" panose="02020603050405020304" pitchFamily="18" charset="0"/>
                <a:cs typeface="Times New Roman" panose="02020603050405020304" pitchFamily="18" charset="0"/>
              </a:rPr>
              <a:t>m44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4.samucha          5/-                  **$'</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;sweat meat</a:t>
            </a:r>
          </a:p>
          <a:p>
            <a:r>
              <a:rPr lang="en-US" sz="900" dirty="0">
                <a:latin typeface="Times New Roman" panose="02020603050405020304" pitchFamily="18" charset="0"/>
                <a:cs typeface="Times New Roman" panose="02020603050405020304" pitchFamily="18" charset="0"/>
              </a:rPr>
              <a:t>m45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1.faluda   50/-                           **$' </a:t>
            </a:r>
          </a:p>
          <a:p>
            <a:r>
              <a:rPr lang="en-US" sz="900" dirty="0">
                <a:latin typeface="Times New Roman" panose="02020603050405020304" pitchFamily="18" charset="0"/>
                <a:cs typeface="Times New Roman" panose="02020603050405020304" pitchFamily="18" charset="0"/>
              </a:rPr>
              <a:t>m46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2.puding   50/-                           **$'</a:t>
            </a:r>
          </a:p>
          <a:p>
            <a:r>
              <a:rPr lang="en-US" sz="900" dirty="0">
                <a:latin typeface="Times New Roman" panose="02020603050405020304" pitchFamily="18" charset="0"/>
                <a:cs typeface="Times New Roman" panose="02020603050405020304" pitchFamily="18" charset="0"/>
              </a:rPr>
              <a:t>m47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3.firni    50/-                           **$'</a:t>
            </a:r>
          </a:p>
          <a:p>
            <a:r>
              <a:rPr lang="en-US" sz="900" dirty="0">
                <a:latin typeface="Times New Roman" panose="02020603050405020304" pitchFamily="18" charset="0"/>
                <a:cs typeface="Times New Roman" panose="02020603050405020304" pitchFamily="18" charset="0"/>
              </a:rPr>
              <a:t>m48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4.rasmalai 50/-                           **$'</a:t>
            </a:r>
          </a:p>
          <a:p>
            <a:endParaRPr lang="en-US" sz="900" dirty="0">
              <a:latin typeface="Times New Roman" panose="02020603050405020304" pitchFamily="18" charset="0"/>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7B8103E-3EA1-4C68-9D34-BED16E7AEC96}"/>
              </a:ext>
            </a:extLst>
          </p:cNvPr>
          <p:cNvSpPr txBox="1"/>
          <p:nvPr/>
        </p:nvSpPr>
        <p:spPr>
          <a:xfrm>
            <a:off x="622300" y="552450"/>
            <a:ext cx="1258614"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Source Code :</a:t>
            </a:r>
          </a:p>
        </p:txBody>
      </p:sp>
      <p:sp>
        <p:nvSpPr>
          <p:cNvPr id="8" name="object 10">
            <a:extLst>
              <a:ext uri="{FF2B5EF4-FFF2-40B4-BE49-F238E27FC236}">
                <a16:creationId xmlns:a16="http://schemas.microsoft.com/office/drawing/2014/main" id="{8560D2A2-68FE-4A52-8DAF-B0CCCDF404E7}"/>
              </a:ext>
            </a:extLst>
          </p:cNvPr>
          <p:cNvSpPr txBox="1"/>
          <p:nvPr/>
        </p:nvSpPr>
        <p:spPr>
          <a:xfrm>
            <a:off x="6456426" y="10229850"/>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sz="1400" b="1" dirty="0">
                <a:latin typeface="Times New Roman"/>
                <a:cs typeface="Times New Roman"/>
              </a:rPr>
              <a:t>0</a:t>
            </a:r>
            <a:r>
              <a:rPr lang="en-US" sz="1400" b="1" dirty="0">
                <a:latin typeface="Times New Roman"/>
                <a:cs typeface="Times New Roman"/>
              </a:rPr>
              <a:t>3</a:t>
            </a:r>
            <a:endParaRPr sz="1400" dirty="0">
              <a:latin typeface="Times New Roman"/>
              <a:cs typeface="Times New Roman"/>
            </a:endParaRPr>
          </a:p>
        </p:txBody>
      </p:sp>
    </p:spTree>
    <p:extLst>
      <p:ext uri="{BB962C8B-B14F-4D97-AF65-F5344CB8AC3E}">
        <p14:creationId xmlns:p14="http://schemas.microsoft.com/office/powerpoint/2010/main" val="311282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EA3FB1-FBFE-4B5E-91F2-C0B735CBA1C2}"/>
              </a:ext>
            </a:extLst>
          </p:cNvPr>
          <p:cNvSpPr txBox="1"/>
          <p:nvPr/>
        </p:nvSpPr>
        <p:spPr>
          <a:xfrm>
            <a:off x="622300" y="933450"/>
            <a:ext cx="6324600" cy="8956298"/>
          </a:xfrm>
          <a:prstGeom prst="rect">
            <a:avLst/>
          </a:prstGeom>
          <a:noFill/>
        </p:spPr>
        <p:txBody>
          <a:bodyPr wrap="square">
            <a:spAutoFit/>
          </a:bodyPr>
          <a:lstStyle/>
          <a:p>
            <a:r>
              <a:rPr lang="en-US" sz="900" dirty="0">
                <a:latin typeface="Times New Roman" panose="02020603050405020304" pitchFamily="18" charset="0"/>
                <a:cs typeface="Times New Roman" panose="02020603050405020304" pitchFamily="18" charset="0"/>
              </a:rPr>
              <a:t>. ;drinks</a:t>
            </a:r>
          </a:p>
          <a:p>
            <a:r>
              <a:rPr lang="en-US" sz="900" dirty="0">
                <a:latin typeface="Times New Roman" panose="02020603050405020304" pitchFamily="18" charset="0"/>
                <a:cs typeface="Times New Roman" panose="02020603050405020304" pitchFamily="18" charset="0"/>
              </a:rPr>
              <a:t>m49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1.soft drinks  8/-                      **$'</a:t>
            </a:r>
          </a:p>
          <a:p>
            <a:r>
              <a:rPr lang="en-US" sz="900" dirty="0">
                <a:latin typeface="Times New Roman" panose="02020603050405020304" pitchFamily="18" charset="0"/>
                <a:cs typeface="Times New Roman" panose="02020603050405020304" pitchFamily="18" charset="0"/>
              </a:rPr>
              <a:t>m50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2.lemon juice  6/-                      **$'</a:t>
            </a:r>
          </a:p>
          <a:p>
            <a:r>
              <a:rPr lang="en-US" sz="900" dirty="0">
                <a:latin typeface="Times New Roman" panose="02020603050405020304" pitchFamily="18" charset="0"/>
                <a:cs typeface="Times New Roman" panose="02020603050405020304" pitchFamily="18" charset="0"/>
              </a:rPr>
              <a:t>m51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3.borhani      9/-                      **$'</a:t>
            </a:r>
          </a:p>
          <a:p>
            <a:r>
              <a:rPr lang="en-US" sz="900" dirty="0">
                <a:latin typeface="Times New Roman" panose="02020603050405020304" pitchFamily="18" charset="0"/>
                <a:cs typeface="Times New Roman" panose="02020603050405020304" pitchFamily="18" charset="0"/>
              </a:rPr>
              <a:t>m52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4.coffee       9/-                      **$'</a:t>
            </a:r>
          </a:p>
          <a:p>
            <a:r>
              <a:rPr lang="en-US" sz="900" dirty="0">
                <a:latin typeface="Times New Roman" panose="02020603050405020304" pitchFamily="18" charset="0"/>
                <a:cs typeface="Times New Roman" panose="02020603050405020304" pitchFamily="18" charset="0"/>
              </a:rPr>
              <a:t>m53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5.lemon tea    7/-                      **$'</a:t>
            </a:r>
          </a:p>
          <a:p>
            <a:r>
              <a:rPr lang="en-US" sz="900" dirty="0">
                <a:latin typeface="Times New Roman" panose="02020603050405020304" pitchFamily="18" charset="0"/>
                <a:cs typeface="Times New Roman" panose="02020603050405020304" pitchFamily="18" charset="0"/>
              </a:rPr>
              <a:t>m54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6.tea          5/-                      **$'</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;invalid</a:t>
            </a:r>
          </a:p>
          <a:p>
            <a:r>
              <a:rPr lang="en-US" sz="900" dirty="0">
                <a:latin typeface="Times New Roman" panose="02020603050405020304" pitchFamily="18" charset="0"/>
                <a:cs typeface="Times New Roman" panose="02020603050405020304" pitchFamily="18" charset="0"/>
              </a:rPr>
              <a:t>m55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10,13,10,13,'***&amp;&amp;invalid entry&amp;&amp;***$'</a:t>
            </a:r>
          </a:p>
          <a:p>
            <a:r>
              <a:rPr lang="en-US" sz="900" dirty="0">
                <a:latin typeface="Times New Roman" panose="02020603050405020304" pitchFamily="18" charset="0"/>
                <a:cs typeface="Times New Roman" panose="02020603050405020304" pitchFamily="18" charset="0"/>
              </a:rPr>
              <a:t>m56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***&amp;&amp;try again&amp;&amp;***$'</a:t>
            </a:r>
          </a:p>
          <a:p>
            <a:endParaRPr lang="en-US" sz="900" dirty="0">
              <a:latin typeface="Times New Roman" panose="02020603050405020304" pitchFamily="18" charset="0"/>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m57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10,13,10,13,'enter your order: $'</a:t>
            </a:r>
          </a:p>
          <a:p>
            <a:r>
              <a:rPr lang="en-US" sz="900" dirty="0">
                <a:latin typeface="Times New Roman" panose="02020603050405020304" pitchFamily="18" charset="0"/>
                <a:cs typeface="Times New Roman" panose="02020603050405020304" pitchFamily="18" charset="0"/>
              </a:rPr>
              <a:t>m58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10,13,'quantity: $'</a:t>
            </a:r>
          </a:p>
          <a:p>
            <a:r>
              <a:rPr lang="en-US" sz="900" dirty="0">
                <a:latin typeface="Times New Roman" panose="02020603050405020304" pitchFamily="18" charset="0"/>
                <a:cs typeface="Times New Roman" panose="02020603050405020304" pitchFamily="18" charset="0"/>
              </a:rPr>
              <a:t>m59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10,13,'total price: $’</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drink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quantity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a:t>
            </a:r>
          </a:p>
          <a:p>
            <a:endParaRPr lang="en-US" sz="900" dirty="0">
              <a:latin typeface="Times New Roman" panose="02020603050405020304" pitchFamily="18" charset="0"/>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m60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10,13,10,13,'1.go back to main menu$'</a:t>
            </a:r>
          </a:p>
          <a:p>
            <a:r>
              <a:rPr lang="en-US" sz="900" dirty="0">
                <a:latin typeface="Times New Roman" panose="02020603050405020304" pitchFamily="18" charset="0"/>
                <a:cs typeface="Times New Roman" panose="02020603050405020304" pitchFamily="18" charset="0"/>
              </a:rPr>
              <a:t>m61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10,13,'2.exit$'</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;star resize</a:t>
            </a:r>
          </a:p>
          <a:p>
            <a:endParaRPr lang="en-US" sz="900" dirty="0">
              <a:latin typeface="Times New Roman" panose="02020603050405020304" pitchFamily="18" charset="0"/>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mr1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a:t>
            </a:r>
          </a:p>
          <a:p>
            <a:r>
              <a:rPr lang="en-US" sz="900" dirty="0">
                <a:latin typeface="Times New Roman" panose="02020603050405020304" pitchFamily="18" charset="0"/>
                <a:cs typeface="Times New Roman" panose="02020603050405020304" pitchFamily="18" charset="0"/>
              </a:rPr>
              <a:t>mr2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mr3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a:t>
            </a:r>
          </a:p>
          <a:p>
            <a:endParaRPr lang="en-US" sz="900" dirty="0">
              <a:latin typeface="Times New Roman" panose="02020603050405020304" pitchFamily="18" charset="0"/>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mr4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a:t>
            </a:r>
          </a:p>
          <a:p>
            <a:r>
              <a:rPr lang="en-US" sz="900" dirty="0">
                <a:latin typeface="Times New Roman" panose="02020603050405020304" pitchFamily="18" charset="0"/>
                <a:cs typeface="Times New Roman" panose="02020603050405020304" pitchFamily="18" charset="0"/>
              </a:rPr>
              <a:t>mr5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a:t>
            </a:r>
          </a:p>
          <a:p>
            <a:endParaRPr lang="en-US" sz="900" dirty="0">
              <a:latin typeface="Times New Roman" panose="02020603050405020304" pitchFamily="18" charset="0"/>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mr6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                                          **$'</a:t>
            </a:r>
          </a:p>
          <a:p>
            <a:r>
              <a:rPr lang="en-US" sz="900" dirty="0">
                <a:latin typeface="Times New Roman" panose="02020603050405020304" pitchFamily="18" charset="0"/>
                <a:cs typeface="Times New Roman" panose="02020603050405020304" pitchFamily="18" charset="0"/>
              </a:rPr>
              <a:t>mr7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  **********************************************$'</a:t>
            </a:r>
          </a:p>
          <a:p>
            <a:endParaRPr lang="en-US" sz="900" dirty="0">
              <a:latin typeface="Times New Roman" panose="02020603050405020304" pitchFamily="18" charset="0"/>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p>
            <a:r>
              <a:rPr lang="en-US" sz="900" dirty="0" err="1">
                <a:latin typeface="Times New Roman" panose="02020603050405020304" pitchFamily="18" charset="0"/>
                <a:cs typeface="Times New Roman" panose="02020603050405020304" pitchFamily="18" charset="0"/>
              </a:rPr>
              <a:t>sej</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db</a:t>
            </a:r>
            <a:r>
              <a:rPr lang="en-US" sz="900" dirty="0">
                <a:latin typeface="Times New Roman" panose="02020603050405020304" pitchFamily="18" charset="0"/>
                <a:cs typeface="Times New Roman" panose="02020603050405020304" pitchFamily="18" charset="0"/>
              </a:rPr>
              <a:t> 10,13,10,13,' $'</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.code</a:t>
            </a:r>
          </a:p>
          <a:p>
            <a:r>
              <a:rPr lang="en-US" sz="900" dirty="0">
                <a:latin typeface="Times New Roman" panose="02020603050405020304" pitchFamily="18" charset="0"/>
                <a:cs typeface="Times New Roman" panose="02020603050405020304" pitchFamily="18" charset="0"/>
              </a:rPr>
              <a:t>main proc</a:t>
            </a:r>
          </a:p>
          <a:p>
            <a:r>
              <a:rPr lang="en-US" sz="900" dirty="0">
                <a:latin typeface="Times New Roman" panose="02020603050405020304" pitchFamily="18" charset="0"/>
                <a:cs typeface="Times New Roman" panose="02020603050405020304" pitchFamily="18" charset="0"/>
              </a:rPr>
              <a:t>    mov </a:t>
            </a:r>
            <a:r>
              <a:rPr lang="en-US" sz="900" dirty="0" err="1">
                <a:latin typeface="Times New Roman" panose="02020603050405020304" pitchFamily="18" charset="0"/>
                <a:cs typeface="Times New Roman" panose="02020603050405020304" pitchFamily="18" charset="0"/>
              </a:rPr>
              <a:t>ax,@data</a:t>
            </a: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mov </a:t>
            </a:r>
            <a:r>
              <a:rPr lang="en-US" sz="900" dirty="0" err="1">
                <a:latin typeface="Times New Roman" panose="02020603050405020304" pitchFamily="18" charset="0"/>
                <a:cs typeface="Times New Roman" panose="02020603050405020304" pitchFamily="18" charset="0"/>
              </a:rPr>
              <a:t>ds,ax</a:t>
            </a: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top:</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dx,m1</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a:t>
            </a:r>
            <a:r>
              <a:rPr lang="en-US" sz="900" dirty="0" err="1">
                <a:latin typeface="Times New Roman" panose="02020603050405020304" pitchFamily="18" charset="0"/>
                <a:cs typeface="Times New Roman" panose="02020603050405020304" pitchFamily="18" charset="0"/>
              </a:rPr>
              <a:t>dx,sej</a:t>
            </a:r>
            <a:r>
              <a:rPr lang="en-US" sz="900" dirty="0">
                <a:latin typeface="Times New Roman" panose="02020603050405020304" pitchFamily="18" charset="0"/>
                <a:cs typeface="Times New Roman" panose="02020603050405020304" pitchFamily="18" charset="0"/>
              </a:rPr>
              <a:t> ;newline</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dx,mr2</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endParaRPr lang="en-US" sz="900" dirty="0">
              <a:latin typeface="Times New Roman" panose="02020603050405020304" pitchFamily="18" charset="0"/>
              <a:cs typeface="Times New Roman" panose="02020603050405020304" pitchFamily="18" charset="0"/>
            </a:endParaRPr>
          </a:p>
        </p:txBody>
      </p:sp>
      <p:sp>
        <p:nvSpPr>
          <p:cNvPr id="3" name="object 10">
            <a:extLst>
              <a:ext uri="{FF2B5EF4-FFF2-40B4-BE49-F238E27FC236}">
                <a16:creationId xmlns:a16="http://schemas.microsoft.com/office/drawing/2014/main" id="{059D5298-A8C8-484C-B53A-7DD9F3BCE330}"/>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sz="1400" b="1" dirty="0">
                <a:latin typeface="Times New Roman"/>
                <a:cs typeface="Times New Roman"/>
              </a:rPr>
              <a:t>0</a:t>
            </a:r>
            <a:r>
              <a:rPr lang="en-US" sz="1400" b="1" dirty="0">
                <a:latin typeface="Times New Roman"/>
                <a:cs typeface="Times New Roman"/>
              </a:rPr>
              <a:t>4</a:t>
            </a:r>
            <a:endParaRPr sz="1400" dirty="0">
              <a:latin typeface="Times New Roman"/>
              <a:cs typeface="Times New Roman"/>
            </a:endParaRPr>
          </a:p>
        </p:txBody>
      </p:sp>
    </p:spTree>
    <p:extLst>
      <p:ext uri="{BB962C8B-B14F-4D97-AF65-F5344CB8AC3E}">
        <p14:creationId xmlns:p14="http://schemas.microsoft.com/office/powerpoint/2010/main" val="202321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EA3FB1-FBFE-4B5E-91F2-C0B735CBA1C2}"/>
              </a:ext>
            </a:extLst>
          </p:cNvPr>
          <p:cNvSpPr txBox="1"/>
          <p:nvPr/>
        </p:nvSpPr>
        <p:spPr>
          <a:xfrm>
            <a:off x="622300" y="933450"/>
            <a:ext cx="6324600" cy="9233297"/>
          </a:xfrm>
          <a:prstGeom prst="rect">
            <a:avLst/>
          </a:prstGeom>
          <a:noFill/>
        </p:spPr>
        <p:txBody>
          <a:bodyPr wrap="square">
            <a:spAutoFit/>
          </a:bodyPr>
          <a:lstStyle/>
          <a:p>
            <a:r>
              <a:rPr lang="en-US" sz="900" dirty="0">
                <a:latin typeface="Times New Roman" panose="02020603050405020304" pitchFamily="18" charset="0"/>
                <a:cs typeface="Times New Roman" panose="02020603050405020304" pitchFamily="18" charset="0"/>
              </a:rPr>
              <a:t> lea dx,mr2</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     ;border</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dx,mr3</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lea dx,m3</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dx,m4</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dx,ms5</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dx,m5</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lea dx,m6</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dx,m7</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dx,mr1</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dx,mr2</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dx,mr2</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dx,m2</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mov ah,1</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mov </a:t>
            </a:r>
            <a:r>
              <a:rPr lang="en-US" sz="900" dirty="0" err="1">
                <a:latin typeface="Times New Roman" panose="02020603050405020304" pitchFamily="18" charset="0"/>
                <a:cs typeface="Times New Roman" panose="02020603050405020304" pitchFamily="18" charset="0"/>
              </a:rPr>
              <a:t>bh,al</a:t>
            </a: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sub bh,48</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bh,1</a:t>
            </a:r>
          </a:p>
          <a:p>
            <a:r>
              <a:rPr lang="en-US" sz="900" dirty="0">
                <a:latin typeface="Times New Roman" panose="02020603050405020304" pitchFamily="18" charset="0"/>
                <a:cs typeface="Times New Roman" panose="02020603050405020304" pitchFamily="18" charset="0"/>
              </a:rPr>
              <a:t>    je </a:t>
            </a:r>
            <a:r>
              <a:rPr lang="en-US" sz="900" dirty="0" err="1">
                <a:latin typeface="Times New Roman" panose="02020603050405020304" pitchFamily="18" charset="0"/>
                <a:cs typeface="Times New Roman" panose="02020603050405020304" pitchFamily="18" charset="0"/>
              </a:rPr>
              <a:t>breatfast</a:t>
            </a: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bh,2</a:t>
            </a:r>
          </a:p>
          <a:p>
            <a:r>
              <a:rPr lang="en-US" sz="900" dirty="0">
                <a:latin typeface="Times New Roman" panose="02020603050405020304" pitchFamily="18" charset="0"/>
                <a:cs typeface="Times New Roman" panose="02020603050405020304" pitchFamily="18" charset="0"/>
              </a:rPr>
              <a:t>    je </a:t>
            </a:r>
            <a:r>
              <a:rPr lang="en-US" sz="900" dirty="0" err="1">
                <a:latin typeface="Times New Roman" panose="02020603050405020304" pitchFamily="18" charset="0"/>
                <a:cs typeface="Times New Roman" panose="02020603050405020304" pitchFamily="18" charset="0"/>
              </a:rPr>
              <a:t>ld</a:t>
            </a:r>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bh,3</a:t>
            </a:r>
          </a:p>
          <a:p>
            <a:r>
              <a:rPr lang="en-US" sz="900" dirty="0">
                <a:latin typeface="Times New Roman" panose="02020603050405020304" pitchFamily="18" charset="0"/>
                <a:cs typeface="Times New Roman" panose="02020603050405020304" pitchFamily="18" charset="0"/>
              </a:rPr>
              <a:t>    je dinner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endParaRPr lang="en-US" sz="900" dirty="0">
              <a:latin typeface="Times New Roman" panose="02020603050405020304" pitchFamily="18" charset="0"/>
              <a:cs typeface="Times New Roman" panose="02020603050405020304" pitchFamily="18" charset="0"/>
            </a:endParaRPr>
          </a:p>
        </p:txBody>
      </p:sp>
      <p:sp>
        <p:nvSpPr>
          <p:cNvPr id="3" name="object 10">
            <a:extLst>
              <a:ext uri="{FF2B5EF4-FFF2-40B4-BE49-F238E27FC236}">
                <a16:creationId xmlns:a16="http://schemas.microsoft.com/office/drawing/2014/main" id="{AE92E936-D458-4412-8F61-5A7EA80CB7E5}"/>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sz="1400" b="1" dirty="0">
                <a:latin typeface="Times New Roman"/>
                <a:cs typeface="Times New Roman"/>
              </a:rPr>
              <a:t>0</a:t>
            </a:r>
            <a:r>
              <a:rPr lang="en-US" sz="1400" b="1" dirty="0">
                <a:latin typeface="Times New Roman"/>
                <a:cs typeface="Times New Roman"/>
              </a:rPr>
              <a:t>5</a:t>
            </a:r>
            <a:endParaRPr sz="1400" dirty="0">
              <a:latin typeface="Times New Roman"/>
              <a:cs typeface="Times New Roman"/>
            </a:endParaRPr>
          </a:p>
        </p:txBody>
      </p:sp>
    </p:spTree>
    <p:extLst>
      <p:ext uri="{BB962C8B-B14F-4D97-AF65-F5344CB8AC3E}">
        <p14:creationId xmlns:p14="http://schemas.microsoft.com/office/powerpoint/2010/main" val="2418716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EA3FB1-FBFE-4B5E-91F2-C0B735CBA1C2}"/>
              </a:ext>
            </a:extLst>
          </p:cNvPr>
          <p:cNvSpPr txBox="1"/>
          <p:nvPr/>
        </p:nvSpPr>
        <p:spPr>
          <a:xfrm>
            <a:off x="622300" y="476250"/>
            <a:ext cx="6324600" cy="9510296"/>
          </a:xfrm>
          <a:prstGeom prst="rect">
            <a:avLst/>
          </a:prstGeom>
          <a:noFill/>
        </p:spPr>
        <p:txBody>
          <a:bodyPr wrap="square">
            <a:spAutoFit/>
          </a:bodyPr>
          <a:lstStyle/>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bh,4</a:t>
            </a:r>
          </a:p>
          <a:p>
            <a:r>
              <a:rPr lang="en-US" sz="900" dirty="0">
                <a:latin typeface="Times New Roman" panose="02020603050405020304" pitchFamily="18" charset="0"/>
                <a:cs typeface="Times New Roman" panose="02020603050405020304" pitchFamily="18" charset="0"/>
              </a:rPr>
              <a:t>    je snacks</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bh,5</a:t>
            </a:r>
          </a:p>
          <a:p>
            <a:r>
              <a:rPr lang="en-US" sz="900" dirty="0">
                <a:latin typeface="Times New Roman" panose="02020603050405020304" pitchFamily="18" charset="0"/>
                <a:cs typeface="Times New Roman" panose="02020603050405020304" pitchFamily="18" charset="0"/>
              </a:rPr>
              <a:t>    je </a:t>
            </a:r>
            <a:r>
              <a:rPr lang="en-US" sz="900" dirty="0" err="1">
                <a:latin typeface="Times New Roman" panose="02020603050405020304" pitchFamily="18" charset="0"/>
                <a:cs typeface="Times New Roman" panose="02020603050405020304" pitchFamily="18" charset="0"/>
              </a:rPr>
              <a:t>sweatmeat</a:t>
            </a: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bh,6</a:t>
            </a:r>
          </a:p>
          <a:p>
            <a:r>
              <a:rPr lang="en-US" sz="900" dirty="0">
                <a:latin typeface="Times New Roman" panose="02020603050405020304" pitchFamily="18" charset="0"/>
                <a:cs typeface="Times New Roman" panose="02020603050405020304" pitchFamily="18" charset="0"/>
              </a:rPr>
              <a:t>    je drinks</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jmp</a:t>
            </a:r>
            <a:r>
              <a:rPr lang="en-US" sz="900" dirty="0">
                <a:latin typeface="Times New Roman" panose="02020603050405020304" pitchFamily="18" charset="0"/>
                <a:cs typeface="Times New Roman" panose="02020603050405020304" pitchFamily="18" charset="0"/>
              </a:rPr>
              <a:t> invalid</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breatfast</a:t>
            </a:r>
            <a:r>
              <a:rPr lang="en-US" sz="900" dirty="0">
                <a:latin typeface="Times New Roman" panose="02020603050405020304" pitchFamily="18" charset="0"/>
                <a:cs typeface="Times New Roman" panose="02020603050405020304" pitchFamily="18" charset="0"/>
              </a:rPr>
              <a:t>:</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dx,m8    ;</a:t>
            </a:r>
            <a:r>
              <a:rPr lang="en-US" sz="900" dirty="0" err="1">
                <a:latin typeface="Times New Roman" panose="02020603050405020304" pitchFamily="18" charset="0"/>
                <a:cs typeface="Times New Roman" panose="02020603050405020304" pitchFamily="18" charset="0"/>
              </a:rPr>
              <a:t>breatfast</a:t>
            </a:r>
            <a:r>
              <a:rPr lang="en-US" sz="900" dirty="0">
                <a:latin typeface="Times New Roman" panose="02020603050405020304" pitchFamily="18" charset="0"/>
                <a:cs typeface="Times New Roman" panose="02020603050405020304" pitchFamily="18" charset="0"/>
              </a:rPr>
              <a:t> starts</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a:t>
            </a:r>
            <a:r>
              <a:rPr lang="en-US" sz="900" dirty="0" err="1">
                <a:latin typeface="Times New Roman" panose="02020603050405020304" pitchFamily="18" charset="0"/>
                <a:cs typeface="Times New Roman" panose="02020603050405020304" pitchFamily="18" charset="0"/>
              </a:rPr>
              <a:t>dx,sej</a:t>
            </a:r>
            <a:r>
              <a:rPr lang="en-US" sz="900" dirty="0">
                <a:latin typeface="Times New Roman" panose="02020603050405020304" pitchFamily="18" charset="0"/>
                <a:cs typeface="Times New Roman" panose="02020603050405020304" pitchFamily="18" charset="0"/>
              </a:rPr>
              <a:t> ;newline</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dx,mr5</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dx,mr5</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dx,mr4</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dx,m9    ;item 1</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dx,m10  ;item 2</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dx,m11</a:t>
            </a:r>
          </a:p>
          <a:p>
            <a:r>
              <a:rPr lang="en-US" sz="900" dirty="0">
                <a:latin typeface="Times New Roman" panose="02020603050405020304" pitchFamily="18" charset="0"/>
                <a:cs typeface="Times New Roman" panose="02020603050405020304" pitchFamily="18" charset="0"/>
              </a:rPr>
              <a:t>    mov ah,9          ;3nd</a:t>
            </a:r>
          </a:p>
          <a:p>
            <a:r>
              <a:rPr lang="en-US" sz="900" dirty="0">
                <a:latin typeface="Times New Roman" panose="02020603050405020304" pitchFamily="18" charset="0"/>
                <a:cs typeface="Times New Roman" panose="02020603050405020304" pitchFamily="18" charset="0"/>
              </a:rPr>
              <a:t>    int 21h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dx,m12</a:t>
            </a:r>
          </a:p>
          <a:p>
            <a:r>
              <a:rPr lang="en-US" sz="900" dirty="0">
                <a:latin typeface="Times New Roman" panose="02020603050405020304" pitchFamily="18" charset="0"/>
                <a:cs typeface="Times New Roman" panose="02020603050405020304" pitchFamily="18" charset="0"/>
              </a:rPr>
              <a:t>    mov ah,9           ;4rd</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dx,m13         ;5th</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dx,m14     ;6th</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p:txBody>
      </p:sp>
      <p:sp>
        <p:nvSpPr>
          <p:cNvPr id="3" name="object 10">
            <a:extLst>
              <a:ext uri="{FF2B5EF4-FFF2-40B4-BE49-F238E27FC236}">
                <a16:creationId xmlns:a16="http://schemas.microsoft.com/office/drawing/2014/main" id="{9D500E12-D1F4-41B5-A004-0EC33781CD07}"/>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sz="1400" b="1" dirty="0">
                <a:latin typeface="Times New Roman"/>
                <a:cs typeface="Times New Roman"/>
              </a:rPr>
              <a:t>0</a:t>
            </a:r>
            <a:r>
              <a:rPr lang="en-US" sz="1400" b="1" dirty="0">
                <a:latin typeface="Times New Roman"/>
                <a:cs typeface="Times New Roman"/>
              </a:rPr>
              <a:t>6</a:t>
            </a:r>
            <a:endParaRPr sz="1400" dirty="0">
              <a:latin typeface="Times New Roman"/>
              <a:cs typeface="Times New Roman"/>
            </a:endParaRPr>
          </a:p>
        </p:txBody>
      </p:sp>
    </p:spTree>
    <p:extLst>
      <p:ext uri="{BB962C8B-B14F-4D97-AF65-F5344CB8AC3E}">
        <p14:creationId xmlns:p14="http://schemas.microsoft.com/office/powerpoint/2010/main" val="3045886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EA3FB1-FBFE-4B5E-91F2-C0B735CBA1C2}"/>
              </a:ext>
            </a:extLst>
          </p:cNvPr>
          <p:cNvSpPr txBox="1"/>
          <p:nvPr/>
        </p:nvSpPr>
        <p:spPr>
          <a:xfrm>
            <a:off x="622300" y="476250"/>
            <a:ext cx="6324600" cy="8956298"/>
          </a:xfrm>
          <a:prstGeom prst="rect">
            <a:avLst/>
          </a:prstGeom>
          <a:noFill/>
        </p:spPr>
        <p:txBody>
          <a:bodyPr wrap="square">
            <a:spAutoFit/>
          </a:bodyPr>
          <a:lstStyle/>
          <a:p>
            <a:r>
              <a:rPr lang="en-US" sz="900" dirty="0">
                <a:latin typeface="Times New Roman" panose="02020603050405020304" pitchFamily="18" charset="0"/>
                <a:cs typeface="Times New Roman" panose="02020603050405020304" pitchFamily="18" charset="0"/>
              </a:rPr>
              <a:t> lea dx,m15</a:t>
            </a:r>
          </a:p>
          <a:p>
            <a:r>
              <a:rPr lang="en-US" sz="900" dirty="0">
                <a:latin typeface="Times New Roman" panose="02020603050405020304" pitchFamily="18" charset="0"/>
                <a:cs typeface="Times New Roman" panose="02020603050405020304" pitchFamily="18" charset="0"/>
              </a:rPr>
              <a:t>    mov ah,9           ;7th</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dx,m16        ;8th</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dx,m17         ;9th</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dx,mr4</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dx,mr5</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dx,mr5</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lea dx,m57              </a:t>
            </a:r>
          </a:p>
          <a:p>
            <a:r>
              <a:rPr lang="en-US" sz="900" dirty="0">
                <a:latin typeface="Times New Roman" panose="02020603050405020304" pitchFamily="18" charset="0"/>
                <a:cs typeface="Times New Roman" panose="02020603050405020304" pitchFamily="18" charset="0"/>
              </a:rPr>
              <a:t>    mov ah,9</a:t>
            </a:r>
          </a:p>
          <a:p>
            <a:r>
              <a:rPr lang="en-US" sz="900" dirty="0">
                <a:latin typeface="Times New Roman" panose="02020603050405020304" pitchFamily="18" charset="0"/>
                <a:cs typeface="Times New Roman" panose="02020603050405020304" pitchFamily="18" charset="0"/>
              </a:rPr>
              <a:t>    int 21h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mov ah,1</a:t>
            </a:r>
          </a:p>
          <a:p>
            <a:r>
              <a:rPr lang="en-US" sz="900" dirty="0">
                <a:latin typeface="Times New Roman" panose="02020603050405020304" pitchFamily="18" charset="0"/>
                <a:cs typeface="Times New Roman" panose="02020603050405020304" pitchFamily="18" charset="0"/>
              </a:rPr>
              <a:t>    int 21h</a:t>
            </a:r>
          </a:p>
          <a:p>
            <a:r>
              <a:rPr lang="en-US" sz="900" dirty="0">
                <a:latin typeface="Times New Roman" panose="02020603050405020304" pitchFamily="18" charset="0"/>
                <a:cs typeface="Times New Roman" panose="02020603050405020304" pitchFamily="18" charset="0"/>
              </a:rPr>
              <a:t>    mov </a:t>
            </a:r>
            <a:r>
              <a:rPr lang="en-US" sz="900" dirty="0" err="1">
                <a:latin typeface="Times New Roman" panose="02020603050405020304" pitchFamily="18" charset="0"/>
                <a:cs typeface="Times New Roman" panose="02020603050405020304" pitchFamily="18" charset="0"/>
              </a:rPr>
              <a:t>bl,al</a:t>
            </a: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sub bl,48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bl,1</a:t>
            </a:r>
          </a:p>
          <a:p>
            <a:r>
              <a:rPr lang="en-US" sz="900" dirty="0">
                <a:latin typeface="Times New Roman" panose="02020603050405020304" pitchFamily="18" charset="0"/>
                <a:cs typeface="Times New Roman" panose="02020603050405020304" pitchFamily="18" charset="0"/>
              </a:rPr>
              <a:t>    je ten</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bl,2</a:t>
            </a:r>
          </a:p>
          <a:p>
            <a:r>
              <a:rPr lang="en-US" sz="900" dirty="0">
                <a:latin typeface="Times New Roman" panose="02020603050405020304" pitchFamily="18" charset="0"/>
                <a:cs typeface="Times New Roman" panose="02020603050405020304" pitchFamily="18" charset="0"/>
              </a:rPr>
              <a:t>    je ten</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bl,3</a:t>
            </a:r>
          </a:p>
          <a:p>
            <a:r>
              <a:rPr lang="en-US" sz="900" dirty="0">
                <a:latin typeface="Times New Roman" panose="02020603050405020304" pitchFamily="18" charset="0"/>
                <a:cs typeface="Times New Roman" panose="02020603050405020304" pitchFamily="18" charset="0"/>
              </a:rPr>
              <a:t>    je ten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bl,4</a:t>
            </a:r>
          </a:p>
          <a:p>
            <a:r>
              <a:rPr lang="en-US" sz="900" dirty="0">
                <a:latin typeface="Times New Roman" panose="02020603050405020304" pitchFamily="18" charset="0"/>
                <a:cs typeface="Times New Roman" panose="02020603050405020304" pitchFamily="18" charset="0"/>
              </a:rPr>
              <a:t>    je ten</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bl,5</a:t>
            </a:r>
          </a:p>
          <a:p>
            <a:r>
              <a:rPr lang="en-US" sz="900" dirty="0">
                <a:latin typeface="Times New Roman" panose="02020603050405020304" pitchFamily="18" charset="0"/>
                <a:cs typeface="Times New Roman" panose="02020603050405020304" pitchFamily="18" charset="0"/>
              </a:rPr>
              <a:t>    je twenty</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bl,6</a:t>
            </a:r>
          </a:p>
          <a:p>
            <a:r>
              <a:rPr lang="en-US" sz="900" dirty="0">
                <a:latin typeface="Times New Roman" panose="02020603050405020304" pitchFamily="18" charset="0"/>
                <a:cs typeface="Times New Roman" panose="02020603050405020304" pitchFamily="18" charset="0"/>
              </a:rPr>
              <a:t>    je twenty</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bl,7</a:t>
            </a:r>
          </a:p>
          <a:p>
            <a:r>
              <a:rPr lang="en-US" sz="900" dirty="0">
                <a:latin typeface="Times New Roman" panose="02020603050405020304" pitchFamily="18" charset="0"/>
                <a:cs typeface="Times New Roman" panose="02020603050405020304" pitchFamily="18" charset="0"/>
              </a:rPr>
              <a:t>    je ten</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bl,8</a:t>
            </a:r>
          </a:p>
          <a:p>
            <a:r>
              <a:rPr lang="en-US" sz="900" dirty="0">
                <a:latin typeface="Times New Roman" panose="02020603050405020304" pitchFamily="18" charset="0"/>
                <a:cs typeface="Times New Roman" panose="02020603050405020304" pitchFamily="18" charset="0"/>
              </a:rPr>
              <a:t>    je twenty </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cmp</a:t>
            </a:r>
            <a:r>
              <a:rPr lang="en-US" sz="900" dirty="0">
                <a:latin typeface="Times New Roman" panose="02020603050405020304" pitchFamily="18" charset="0"/>
                <a:cs typeface="Times New Roman" panose="02020603050405020304" pitchFamily="18" charset="0"/>
              </a:rPr>
              <a:t> bl,9</a:t>
            </a:r>
          </a:p>
          <a:p>
            <a:r>
              <a:rPr lang="en-US" sz="900" dirty="0">
                <a:latin typeface="Times New Roman" panose="02020603050405020304" pitchFamily="18" charset="0"/>
                <a:cs typeface="Times New Roman" panose="02020603050405020304" pitchFamily="18" charset="0"/>
              </a:rPr>
              <a:t>    je sixty</a:t>
            </a:r>
          </a:p>
        </p:txBody>
      </p:sp>
      <p:sp>
        <p:nvSpPr>
          <p:cNvPr id="3" name="object 10">
            <a:extLst>
              <a:ext uri="{FF2B5EF4-FFF2-40B4-BE49-F238E27FC236}">
                <a16:creationId xmlns:a16="http://schemas.microsoft.com/office/drawing/2014/main" id="{0E6BD361-D7B9-4EFC-BFC3-921BDA430054}"/>
              </a:ext>
            </a:extLst>
          </p:cNvPr>
          <p:cNvSpPr txBox="1"/>
          <p:nvPr/>
        </p:nvSpPr>
        <p:spPr>
          <a:xfrm>
            <a:off x="6456426" y="10200314"/>
            <a:ext cx="594995" cy="205184"/>
          </a:xfrm>
          <a:prstGeom prst="rect">
            <a:avLst/>
          </a:prstGeom>
        </p:spPr>
        <p:txBody>
          <a:bodyPr vert="horz" wrap="square" lIns="0" tIns="0" rIns="0" bIns="0" rtlCol="0">
            <a:spAutoFit/>
          </a:bodyPr>
          <a:lstStyle/>
          <a:p>
            <a:pPr marL="12700">
              <a:lnSpc>
                <a:spcPts val="1630"/>
              </a:lnSpc>
            </a:pPr>
            <a:r>
              <a:rPr sz="1400" spc="-10" dirty="0">
                <a:latin typeface="Times New Roman"/>
                <a:cs typeface="Times New Roman"/>
              </a:rPr>
              <a:t>Page</a:t>
            </a:r>
            <a:r>
              <a:rPr sz="1400" spc="-40" dirty="0">
                <a:latin typeface="Times New Roman"/>
                <a:cs typeface="Times New Roman"/>
              </a:rPr>
              <a:t> </a:t>
            </a:r>
            <a:r>
              <a:rPr sz="1400" b="1" dirty="0">
                <a:latin typeface="Times New Roman"/>
                <a:cs typeface="Times New Roman"/>
              </a:rPr>
              <a:t>0</a:t>
            </a:r>
            <a:r>
              <a:rPr lang="en-US" sz="1400" b="1" dirty="0">
                <a:latin typeface="Times New Roman"/>
                <a:cs typeface="Times New Roman"/>
              </a:rPr>
              <a:t>7</a:t>
            </a:r>
            <a:endParaRPr sz="1400" dirty="0">
              <a:latin typeface="Times New Roman"/>
              <a:cs typeface="Times New Roman"/>
            </a:endParaRPr>
          </a:p>
        </p:txBody>
      </p:sp>
    </p:spTree>
    <p:extLst>
      <p:ext uri="{BB962C8B-B14F-4D97-AF65-F5344CB8AC3E}">
        <p14:creationId xmlns:p14="http://schemas.microsoft.com/office/powerpoint/2010/main" val="1198693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689</TotalTime>
  <Words>3306</Words>
  <Application>Microsoft Office PowerPoint</Application>
  <PresentationFormat>Custom</PresentationFormat>
  <Paragraphs>675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Caladea</vt:lpstr>
      <vt:lpstr>Calibri</vt:lpstr>
      <vt:lpstr>Carlito</vt:lpstr>
      <vt:lpstr>Times New Roman</vt:lpstr>
      <vt:lpstr>Office Theme</vt:lpstr>
      <vt:lpstr>PowerPoint Presentation</vt:lpstr>
      <vt:lpstr>Table of Contents</vt:lpstr>
      <vt:lpstr>Chapter 1  Introduction</vt:lpstr>
      <vt:lpstr>Chapter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3</vt:lpstr>
      <vt:lpstr>PowerPoint Presentation</vt:lpstr>
      <vt:lpstr>PowerPoint Presentation</vt:lpstr>
      <vt:lpstr>PowerPoint Presentation</vt:lpstr>
      <vt:lpstr>PowerPoint Presentation</vt:lpstr>
      <vt:lpstr>PowerPoint Presentation</vt:lpstr>
      <vt:lpstr>PowerPoint Presentation</vt:lpstr>
      <vt:lpstr>Chapter 3 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Kowser Ahmed sojol</cp:lastModifiedBy>
  <cp:revision>12</cp:revision>
  <dcterms:created xsi:type="dcterms:W3CDTF">2021-12-28T14:40:57Z</dcterms:created>
  <dcterms:modified xsi:type="dcterms:W3CDTF">2022-09-02T17:30:57Z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2021-09-08T00:00:00Z</vt:filetime>
  </property>
  <property fmtid="{D5CDD505-2E9C-101B-9397-08002B2CF9AE}" pid="3" name="Creator">
    <vt:lpwstr>Microsoft® PowerPoint® 2016</vt:lpwstr>
  </property>
  <property fmtid="{D5CDD505-2E9C-101B-9397-08002B2CF9AE}" pid="4" name="LastSaved">
    <vt:filetime>2021-12-28T00:00:00Z</vt:filetime>
  </property>
</Properties>
</file>