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69" r:id="rId3"/>
    <p:sldId id="286" r:id="rId4"/>
    <p:sldId id="287" r:id="rId5"/>
    <p:sldId id="288" r:id="rId6"/>
    <p:sldId id="289" r:id="rId7"/>
    <p:sldId id="294" r:id="rId8"/>
    <p:sldId id="295" r:id="rId9"/>
    <p:sldId id="296" r:id="rId10"/>
    <p:sldId id="291" r:id="rId11"/>
    <p:sldId id="292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312" r:id="rId28"/>
    <p:sldId id="313" r:id="rId29"/>
    <p:sldId id="314" r:id="rId30"/>
    <p:sldId id="315" r:id="rId3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B8F2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61" autoAdjust="0"/>
    <p:restoredTop sz="92269" autoAdjust="0"/>
  </p:normalViewPr>
  <p:slideViewPr>
    <p:cSldViewPr>
      <p:cViewPr>
        <p:scale>
          <a:sx n="96" d="100"/>
          <a:sy n="96" d="100"/>
        </p:scale>
        <p:origin x="-8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FBF99-E6E2-45AC-967F-424D3300F3B9}" type="datetimeFigureOut">
              <a:rPr lang="en-US" smtClean="0"/>
              <a:t>10/16/13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C2125-8E98-4A82-B6E0-5E01E26E3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36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C2125-8E98-4A82-B6E0-5E01E26E3B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387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en-US" baseline="0" dirty="0" smtClean="0"/>
              <a:t> 000, 111 code to show error correction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C2125-8E98-4A82-B6E0-5E01E26E3B8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25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Icons from cisco icon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C2125-8E98-4A82-B6E0-5E01E26E3B8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5363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 example for 7 data bits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C2125-8E98-4A82-B6E0-5E01E26E3B8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83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 example for </a:t>
            </a:r>
            <a:r>
              <a:rPr lang="en-US" smtClean="0"/>
              <a:t>7 data bits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C2125-8E98-4A82-B6E0-5E01E26E3B8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831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 example of 5 and -5 in 1s</a:t>
            </a:r>
            <a:r>
              <a:rPr lang="en-US" baseline="0" dirty="0" smtClean="0"/>
              <a:t> and 2s complement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C2125-8E98-4A82-B6E0-5E01E26E3B8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6427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 through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C2125-8E98-4A82-B6E0-5E01E26E3B8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6427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C2125-8E98-4A82-B6E0-5E01E26E3B8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6427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 through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C2125-8E98-4A82-B6E0-5E01E26E3B8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6427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C2125-8E98-4A82-B6E0-5E01E26E3B8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6427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Dist</a:t>
            </a:r>
            <a:r>
              <a:rPr lang="en-US" dirty="0" smtClean="0"/>
              <a:t> is 2, so fooled by 2 errors. But handles bursts</a:t>
            </a:r>
            <a:r>
              <a:rPr lang="en-US" baseline="0" dirty="0" smtClean="0"/>
              <a:t> up to 16 errors for a 16 bit checksum, and large errors ½^16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C2125-8E98-4A82-B6E0-5E01E26E3B8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642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Icons from cisco icon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C2125-8E98-4A82-B6E0-5E01E26E3B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5363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 though</a:t>
            </a:r>
            <a:r>
              <a:rPr lang="en-US" baseline="0" dirty="0" smtClean="0"/>
              <a:t> example: remainder is 2, need to add 1 to be divisible, so checksum is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C2125-8E98-4A82-B6E0-5E01E26E3B8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4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 it through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C2125-8E98-4A82-B6E0-5E01E26E3B8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827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CN5E slides #3-19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C2125-8E98-4A82-B6E0-5E01E26E3B8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109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Draw example of coded message. 2 errors can fool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C2125-8E98-4A82-B6E0-5E01E26E3B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1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 errors can fool it -- weak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C2125-8E98-4A82-B6E0-5E01E26E3B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78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error may be in data or check bits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C2125-8E98-4A82-B6E0-5E01E26E3B8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64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size of spaces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C2125-8E98-4A82-B6E0-5E01E26E3B8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61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Source: IEEE </a:t>
            </a:r>
            <a:r>
              <a:rPr lang="en-US" smtClean="0"/>
              <a:t>GHN, http://www.ieeeghn.org/wiki/index.php/File:Richard_Hamming_1598.jpg, </a:t>
            </a:r>
            <a:r>
              <a:rPr lang="en-US" baseline="0" smtClean="0"/>
              <a:t>Image policy: http://www.ieeeghn.org/wiki/index.php/IEEE_GHN_image_policy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C2125-8E98-4A82-B6E0-5E01E26E3B8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814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0 -&gt;</a:t>
            </a:r>
            <a:r>
              <a:rPr lang="en-US" baseline="0" dirty="0" smtClean="0"/>
              <a:t> 000 and 1 -&gt; 111 as an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C2125-8E98-4A82-B6E0-5E01E26E3B8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25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en-US" baseline="0" dirty="0" smtClean="0"/>
              <a:t> 000, 111 code to show error detection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C2125-8E98-4A82-B6E0-5E01E26E3B8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2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CSE 461 University of Washington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CA9478-788D-42C7-BC35-88005760C6D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47750"/>
            <a:ext cx="5715000" cy="3581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Rectangle 8"/>
          <p:cNvSpPr>
            <a:spLocks/>
          </p:cNvSpPr>
          <p:nvPr userDrawn="1"/>
        </p:nvSpPr>
        <p:spPr>
          <a:xfrm>
            <a:off x="5943600" y="1755340"/>
            <a:ext cx="2743200" cy="2057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70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461 University of Washington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A9478-788D-42C7-BC35-88005760C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0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461 University of Washington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A9478-788D-42C7-BC35-88005760C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194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461 University of Washington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A9478-788D-42C7-BC35-88005760C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20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CSE 461 University of Washington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A9478-788D-42C7-BC35-88005760C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48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461 University of Washington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A9478-788D-42C7-BC35-88005760C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281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461 University of Washington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A9478-788D-42C7-BC35-88005760C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6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461 University of Washington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A9478-788D-42C7-BC35-88005760C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2427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461 University of Washington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A9478-788D-42C7-BC35-88005760C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248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461 University of Washington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A9478-788D-42C7-BC35-88005760C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74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CSE 461 University of Washington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CA9478-788D-42C7-BC35-88005760C6D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47750"/>
            <a:ext cx="5715000" cy="3581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58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CSE 461 University of Washington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CA9478-788D-42C7-BC35-88005760C6D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276350"/>
            <a:ext cx="5715000" cy="3352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Rectangle 8"/>
          <p:cNvSpPr>
            <a:spLocks/>
          </p:cNvSpPr>
          <p:nvPr userDrawn="1"/>
        </p:nvSpPr>
        <p:spPr>
          <a:xfrm>
            <a:off x="5943600" y="1755340"/>
            <a:ext cx="2743200" cy="2057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365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CSE 461 University of Washington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CA9478-788D-42C7-BC35-88005760C6D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276350"/>
            <a:ext cx="5715000" cy="3352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355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209550"/>
            <a:ext cx="8686800" cy="85725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 smtClean="0"/>
              <a:t>Introduction to Computer Networks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85800" y="1657350"/>
            <a:ext cx="5257800" cy="1524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>
            <a:spLocks/>
          </p:cNvSpPr>
          <p:nvPr userDrawn="1"/>
        </p:nvSpPr>
        <p:spPr>
          <a:xfrm>
            <a:off x="5943600" y="1755340"/>
            <a:ext cx="2743200" cy="2057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762000" y="2876550"/>
            <a:ext cx="4525887" cy="936190"/>
            <a:chOff x="1204264" y="3301954"/>
            <a:chExt cx="4525887" cy="936190"/>
          </a:xfrm>
        </p:grpSpPr>
        <p:pic>
          <p:nvPicPr>
            <p:cNvPr id="10" name="Picture 6" descr="http://www.engr.washington.edu/sites/default/files/mycoe/marcom/uw/signature_left/UW.Signature_left_small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4264" y="3892522"/>
              <a:ext cx="4425649" cy="345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1726234" y="3301954"/>
              <a:ext cx="4003917" cy="6232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600" dirty="0" smtClean="0">
                  <a:latin typeface="Calibri" pitchFamily="34" charset="0"/>
                  <a:cs typeface="Calibri" pitchFamily="34" charset="0"/>
                </a:rPr>
                <a:t>David Wetherall  (djw@uw.edu)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 smtClean="0">
                  <a:latin typeface="Calibri" pitchFamily="34" charset="0"/>
                  <a:cs typeface="Calibri" pitchFamily="34" charset="0"/>
                </a:rPr>
                <a:t>Professor of Computer Science &amp; Engineering</a:t>
              </a:r>
              <a:endParaRPr lang="en-US" sz="1600" dirty="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12" name="Picture 8" descr="http://www.cs.washington.edu/images/logo/CSElogo2_144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4264" y="3362118"/>
              <a:ext cx="502920" cy="502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Title 1"/>
          <p:cNvSpPr txBox="1">
            <a:spLocks/>
          </p:cNvSpPr>
          <p:nvPr userDrawn="1"/>
        </p:nvSpPr>
        <p:spPr>
          <a:xfrm>
            <a:off x="228600" y="209550"/>
            <a:ext cx="86868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rgbClr val="FF0000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</a:lstStyle>
          <a:p>
            <a:r>
              <a:rPr lang="en-US" sz="4400" dirty="0" smtClean="0"/>
              <a:t>Introduction to Computer Networks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95955460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76350"/>
            <a:ext cx="8686800" cy="3200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CSE 461 University of Washington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A9478-788D-42C7-BC35-88005760C6D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631436"/>
            <a:ext cx="9144000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Extent of subtitles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942028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461 University of Washington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A9478-788D-42C7-BC35-88005760C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2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CSE 461 University of Washington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A9478-788D-42C7-BC35-88005760C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891420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76350"/>
            <a:ext cx="8686800" cy="3200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CSE 461 University of Washington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A9478-788D-42C7-BC35-88005760C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090892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5979"/>
            <a:ext cx="86868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082278"/>
            <a:ext cx="86868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4781550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CSE 461 University of Washington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9400" y="47815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A9478-788D-42C7-BC35-88005760C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33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5" r:id="rId2"/>
    <p:sldLayoutId id="2147483662" r:id="rId3"/>
    <p:sldLayoutId id="2147483664" r:id="rId4"/>
    <p:sldLayoutId id="2147483661" r:id="rId5"/>
    <p:sldLayoutId id="2147483666" r:id="rId6"/>
    <p:sldLayoutId id="2147483649" r:id="rId7"/>
    <p:sldLayoutId id="2147483650" r:id="rId8"/>
    <p:sldLayoutId id="2147483663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0000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Error Coding Overview (§3.2)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983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CSE 461 University of Washington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CA9478-788D-42C7-BC35-88005760C6DD}" type="slidenum">
              <a:rPr lang="en-US" smtClean="0"/>
              <a:t>10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R.W. Hamming (1915-1998)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Much early work on codes:</a:t>
            </a:r>
          </a:p>
          <a:p>
            <a:pPr lvl="1"/>
            <a:r>
              <a:rPr lang="en-US" sz="2400" dirty="0" smtClean="0"/>
              <a:t>“Error Detecting and Error Correcting Codes”, BSTJ, 1950</a:t>
            </a:r>
          </a:p>
          <a:p>
            <a:pPr lvl="4"/>
            <a:endParaRPr lang="en-US" sz="1600" dirty="0"/>
          </a:p>
          <a:p>
            <a:r>
              <a:rPr lang="en-US" sz="2800" dirty="0" smtClean="0"/>
              <a:t>See also:</a:t>
            </a:r>
          </a:p>
          <a:p>
            <a:pPr lvl="1"/>
            <a:r>
              <a:rPr lang="en-US" sz="2400" dirty="0" smtClean="0"/>
              <a:t>“You and Your Research”, 1986</a:t>
            </a:r>
            <a:endParaRPr lang="en-US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6019800" y="1200150"/>
            <a:ext cx="2159296" cy="3370421"/>
            <a:chOff x="6019800" y="1009650"/>
            <a:chExt cx="2159296" cy="3370421"/>
          </a:xfrm>
        </p:grpSpPr>
        <p:pic>
          <p:nvPicPr>
            <p:cNvPr id="6" name="Picture 2" descr="File:Richard Hamming 1598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9800" y="1009650"/>
              <a:ext cx="2159296" cy="3124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6180767" y="4133850"/>
              <a:ext cx="18373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Source: IEEE GHN, © 2009 IEEE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54006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CSE 461 University of Washington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CA9478-788D-42C7-BC35-88005760C6DD}" type="slidenum">
              <a:rPr lang="en-US" smtClean="0"/>
              <a:t>11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Hamming Distance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Distance is the number of bit flips needed to change D</a:t>
            </a:r>
            <a:r>
              <a:rPr lang="en-US" baseline="-25000" dirty="0" smtClean="0"/>
              <a:t>1</a:t>
            </a:r>
            <a:r>
              <a:rPr lang="en-US" sz="2800" dirty="0" smtClean="0"/>
              <a:t> to D</a:t>
            </a:r>
            <a:r>
              <a:rPr lang="en-US" baseline="-25000" dirty="0" smtClean="0"/>
              <a:t>2</a:t>
            </a:r>
          </a:p>
          <a:p>
            <a:pPr lvl="2"/>
            <a:endParaRPr lang="en-US" baseline="-25000" dirty="0"/>
          </a:p>
          <a:p>
            <a:pPr lvl="3"/>
            <a:endParaRPr lang="en-US" sz="1600" u="sng" dirty="0" smtClean="0"/>
          </a:p>
          <a:p>
            <a:r>
              <a:rPr lang="en-US" sz="2800" u="sng" dirty="0" smtClean="0"/>
              <a:t>Hamming distance </a:t>
            </a:r>
            <a:r>
              <a:rPr lang="en-US" sz="2800" dirty="0" smtClean="0"/>
              <a:t>of a code is the minimum distance between any pair of </a:t>
            </a:r>
            <a:r>
              <a:rPr lang="en-US" sz="2800" dirty="0" err="1" smtClean="0"/>
              <a:t>codewords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353699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CSE 461 University of Washington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CA9478-788D-42C7-BC35-88005760C6DD}" type="slidenum">
              <a:rPr lang="en-US" smtClean="0"/>
              <a:t>12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Hamming Distance (2)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Error detection:</a:t>
            </a:r>
          </a:p>
          <a:p>
            <a:pPr lvl="1"/>
            <a:r>
              <a:rPr lang="en-US" sz="2400" dirty="0" smtClean="0"/>
              <a:t>For a code of distance d+1, up to d errors will always be detected</a:t>
            </a:r>
            <a:endParaRPr lang="en-US" sz="2800" dirty="0" smtClean="0"/>
          </a:p>
          <a:p>
            <a:pPr lvl="1"/>
            <a:endParaRPr lang="en-US" baseline="-25000" dirty="0" smtClean="0"/>
          </a:p>
          <a:p>
            <a:pPr lvl="2"/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726002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CSE 461 University of Washington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CA9478-788D-42C7-BC35-88005760C6DD}" type="slidenum">
              <a:rPr lang="en-US" smtClean="0"/>
              <a:t>13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Hamming Distance (3)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Error correction:</a:t>
            </a:r>
          </a:p>
          <a:p>
            <a:pPr lvl="1"/>
            <a:r>
              <a:rPr lang="en-US" sz="2400" dirty="0" smtClean="0"/>
              <a:t>For a code of distance 2d+1, up to d errors can always be corrected by mapping to the closest </a:t>
            </a:r>
            <a:r>
              <a:rPr lang="en-US" sz="2400" smtClean="0"/>
              <a:t>codeword</a:t>
            </a:r>
            <a:endParaRPr lang="en-US" sz="2800" dirty="0" smtClean="0"/>
          </a:p>
          <a:p>
            <a:pPr lvl="1"/>
            <a:endParaRPr lang="en-US" baseline="-25000" dirty="0" smtClean="0"/>
          </a:p>
          <a:p>
            <a:pPr lvl="2"/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096879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CSE 461 University of Washington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CA9478-788D-42C7-BC35-88005760C6DD}" type="slidenum">
              <a:rPr lang="en-US" smtClean="0"/>
              <a:t>14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3000" dirty="0" smtClean="0"/>
              <a:t>Some bits may be received in error due to noise. How do we detect this?</a:t>
            </a:r>
          </a:p>
          <a:p>
            <a:pPr lvl="1"/>
            <a:r>
              <a:rPr lang="en-US" sz="2600" dirty="0" smtClean="0"/>
              <a:t>Parity </a:t>
            </a:r>
            <a:r>
              <a:rPr lang="en-US" sz="3000" b="1" dirty="0">
                <a:solidFill>
                  <a:schemeClr val="accent5"/>
                </a:solidFill>
              </a:rPr>
              <a:t>»</a:t>
            </a:r>
            <a:endParaRPr lang="en-US" sz="2600" b="1" dirty="0" smtClean="0"/>
          </a:p>
          <a:p>
            <a:pPr lvl="1"/>
            <a:r>
              <a:rPr lang="en-US" sz="2600" dirty="0" smtClean="0"/>
              <a:t>Checksums </a:t>
            </a:r>
            <a:r>
              <a:rPr lang="en-US" sz="2600" b="1" dirty="0">
                <a:solidFill>
                  <a:schemeClr val="accent5"/>
                </a:solidFill>
              </a:rPr>
              <a:t>»</a:t>
            </a:r>
            <a:endParaRPr lang="en-US" sz="2600" dirty="0" smtClean="0"/>
          </a:p>
          <a:p>
            <a:pPr lvl="1"/>
            <a:r>
              <a:rPr lang="en-US" sz="2600" dirty="0" smtClean="0"/>
              <a:t>CRCs </a:t>
            </a:r>
            <a:r>
              <a:rPr lang="en-US" sz="3000" b="1" dirty="0" smtClean="0">
                <a:solidFill>
                  <a:schemeClr val="accent5"/>
                </a:solidFill>
              </a:rPr>
              <a:t>»</a:t>
            </a:r>
          </a:p>
          <a:p>
            <a:pPr lvl="3"/>
            <a:endParaRPr lang="en-US" sz="1800" b="1" dirty="0" smtClean="0"/>
          </a:p>
          <a:p>
            <a:r>
              <a:rPr lang="en-US" sz="3000" dirty="0" smtClean="0"/>
              <a:t>Detection will let us fix the error, for example, by retransmission (later).</a:t>
            </a:r>
          </a:p>
        </p:txBody>
      </p:sp>
    </p:spTree>
    <p:extLst>
      <p:ext uri="{BB962C8B-B14F-4D97-AF65-F5344CB8AC3E}">
        <p14:creationId xmlns:p14="http://schemas.microsoft.com/office/powerpoint/2010/main" val="2064208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CSE 461 University of Washington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CA9478-788D-42C7-BC35-88005760C6DD}" type="slidenum">
              <a:rPr lang="en-US" smtClean="0"/>
              <a:t>15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Error Detection – Parity Bit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Take D data bits, add 1 check bit that is the sum of the D bits</a:t>
            </a:r>
          </a:p>
          <a:p>
            <a:pPr lvl="1"/>
            <a:r>
              <a:rPr lang="en-US" sz="2400" dirty="0" smtClean="0"/>
              <a:t>Sum is modulo 2 or XOR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35989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CSE 461 University of Washington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CA9478-788D-42C7-BC35-88005760C6D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Parity Bit (2)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How well does parity work?</a:t>
            </a:r>
          </a:p>
          <a:p>
            <a:pPr lvl="1"/>
            <a:r>
              <a:rPr lang="en-US" sz="2400" dirty="0" smtClean="0"/>
              <a:t>What is the distance of the code?</a:t>
            </a:r>
          </a:p>
          <a:p>
            <a:pPr marL="457200" lvl="1" indent="0">
              <a:buNone/>
            </a:pPr>
            <a:r>
              <a:rPr lang="en-US" sz="2400" dirty="0" smtClean="0"/>
              <a:t> </a:t>
            </a:r>
          </a:p>
          <a:p>
            <a:pPr lvl="1"/>
            <a:r>
              <a:rPr lang="en-US" sz="2400" spc="-20" dirty="0" smtClean="0"/>
              <a:t>How many errors will it detect/correct?</a:t>
            </a:r>
          </a:p>
          <a:p>
            <a:pPr marL="457200" lvl="1" indent="0">
              <a:buNone/>
            </a:pPr>
            <a:r>
              <a:rPr lang="en-US" sz="2400" dirty="0" smtClean="0"/>
              <a:t> </a:t>
            </a:r>
          </a:p>
          <a:p>
            <a:r>
              <a:rPr lang="en-US" sz="2800" dirty="0" smtClean="0"/>
              <a:t>What about larger errors?</a:t>
            </a:r>
          </a:p>
          <a:p>
            <a:pPr marL="457200" lvl="1" indent="0">
              <a:buNone/>
            </a:pPr>
            <a:r>
              <a:rPr lang="en-US" sz="2400" dirty="0" smtClean="0"/>
              <a:t> 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9531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CSE 461 University of Washington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CA9478-788D-42C7-BC35-88005760C6D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Checksums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Idea: sum up data in N-bit words</a:t>
            </a:r>
          </a:p>
          <a:p>
            <a:pPr lvl="1"/>
            <a:r>
              <a:rPr lang="en-US" sz="2400" dirty="0" smtClean="0"/>
              <a:t>Widely used in, e.g., TCP/IP/UDP</a:t>
            </a:r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r>
              <a:rPr lang="en-US" sz="2800" dirty="0" smtClean="0"/>
              <a:t>Stronger protection than parity</a:t>
            </a:r>
            <a:endParaRPr lang="en-US" sz="28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5800" y="2386162"/>
            <a:ext cx="4724400" cy="490388"/>
            <a:chOff x="1557867" y="1809750"/>
            <a:chExt cx="3280833" cy="304800"/>
          </a:xfrm>
        </p:grpSpPr>
        <p:sp>
          <p:nvSpPr>
            <p:cNvPr id="14" name="Rectangle 13"/>
            <p:cNvSpPr/>
            <p:nvPr/>
          </p:nvSpPr>
          <p:spPr>
            <a:xfrm>
              <a:off x="1557867" y="1809750"/>
              <a:ext cx="254000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1500 bytes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097867" y="1809750"/>
              <a:ext cx="740833" cy="3048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16 bits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297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CSE 461 University of Washington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CA9478-788D-42C7-BC35-88005760C6D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Checksum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Sum is defined in 1s complement arithmetic (must add back carries)</a:t>
            </a:r>
          </a:p>
          <a:p>
            <a:pPr lvl="1"/>
            <a:r>
              <a:rPr lang="en-US" sz="2400" dirty="0" smtClean="0"/>
              <a:t>And it’s the negative sum</a:t>
            </a:r>
          </a:p>
          <a:p>
            <a:r>
              <a:rPr lang="en-US" sz="2400" dirty="0" smtClean="0"/>
              <a:t>“</a:t>
            </a:r>
            <a:r>
              <a:rPr lang="en-US" sz="2400" i="1" dirty="0" smtClean="0"/>
              <a:t>The </a:t>
            </a:r>
            <a:r>
              <a:rPr lang="en-US" sz="2400" i="1" dirty="0"/>
              <a:t>checksum field is the 16 bit one's complement of the one's complement sum of all 16 bit words </a:t>
            </a:r>
            <a:r>
              <a:rPr lang="en-US" sz="2400" i="1" dirty="0" smtClean="0"/>
              <a:t>…</a:t>
            </a:r>
            <a:r>
              <a:rPr lang="en-US" sz="2400" dirty="0" smtClean="0"/>
              <a:t>” – RFC 791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59443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CSE 461 University of Washington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CA9478-788D-42C7-BC35-88005760C6D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Checksum (2)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3300" dirty="0"/>
              <a:t>Sending</a:t>
            </a:r>
            <a:r>
              <a:rPr lang="en-US" dirty="0"/>
              <a:t>:</a:t>
            </a:r>
          </a:p>
          <a:p>
            <a:pPr>
              <a:buFont typeface="+mj-lt"/>
              <a:buAutoNum type="arabicPeriod"/>
            </a:pPr>
            <a:r>
              <a:rPr lang="en-US" dirty="0"/>
              <a:t>Arrange data in 16-bit </a:t>
            </a:r>
            <a:r>
              <a:rPr lang="en-US" dirty="0" smtClean="0"/>
              <a:t>words</a:t>
            </a:r>
            <a:endParaRPr lang="en-US" sz="1300" dirty="0"/>
          </a:p>
          <a:p>
            <a:pPr>
              <a:buFont typeface="+mj-lt"/>
              <a:buAutoNum type="arabicPeriod"/>
            </a:pPr>
            <a:r>
              <a:rPr lang="en-US" dirty="0" smtClean="0"/>
              <a:t>Put zero in checksum position, add</a:t>
            </a: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Add any carryover back to get 16 bits</a:t>
            </a:r>
          </a:p>
          <a:p>
            <a:pPr lvl="3">
              <a:buFont typeface="+mj-lt"/>
              <a:buAutoNum type="arabicPeriod"/>
            </a:pPr>
            <a:endParaRPr lang="en-US" dirty="0" smtClean="0"/>
          </a:p>
          <a:p>
            <a:pPr lvl="4"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Negate (complement) to get </a:t>
            </a:r>
            <a:r>
              <a:rPr lang="en-US" dirty="0" smtClean="0"/>
              <a:t>sum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6248400" y="1089720"/>
            <a:ext cx="1261949" cy="3539430"/>
            <a:chOff x="6309134" y="1489896"/>
            <a:chExt cx="1261949" cy="3539430"/>
          </a:xfrm>
        </p:grpSpPr>
        <p:sp>
          <p:nvSpPr>
            <p:cNvPr id="7" name="TextBox 6"/>
            <p:cNvSpPr txBox="1"/>
            <p:nvPr/>
          </p:nvSpPr>
          <p:spPr>
            <a:xfrm>
              <a:off x="6309134" y="1489896"/>
              <a:ext cx="1261949" cy="3539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0001 </a:t>
              </a:r>
            </a:p>
            <a:p>
              <a:pPr algn="r">
                <a:lnSpc>
                  <a:spcPct val="80000"/>
                </a:lnSpc>
              </a:pP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f203 </a:t>
              </a:r>
            </a:p>
            <a:p>
              <a:pPr algn="r">
                <a:lnSpc>
                  <a:spcPct val="80000"/>
                </a:lnSpc>
              </a:pP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f4f5 </a:t>
              </a:r>
            </a:p>
            <a:p>
              <a:pPr algn="r">
                <a:lnSpc>
                  <a:spcPct val="80000"/>
                </a:lnSpc>
              </a:pP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f6f7 </a:t>
              </a:r>
            </a:p>
            <a:p>
              <a:pPr algn="r">
                <a:lnSpc>
                  <a:spcPct val="80000"/>
                </a:lnSpc>
              </a:pP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+(0000)</a:t>
              </a:r>
            </a:p>
            <a:p>
              <a:pPr algn="r">
                <a:lnSpc>
                  <a:spcPct val="80000"/>
                </a:lnSpc>
              </a:pP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------ </a:t>
              </a:r>
            </a:p>
            <a:p>
              <a:pPr algn="r">
                <a:lnSpc>
                  <a:spcPct val="80000"/>
                </a:lnSpc>
              </a:pP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2ddf0 </a:t>
              </a:r>
            </a:p>
            <a:p>
              <a:pPr algn="r">
                <a:lnSpc>
                  <a:spcPct val="80000"/>
                </a:lnSpc>
              </a:pPr>
              <a:endParaRPr lang="en-US" sz="2000" b="1" dirty="0" smtClean="0">
                <a:latin typeface="Courier New" pitchFamily="49" charset="0"/>
                <a:cs typeface="Courier New" pitchFamily="49" charset="0"/>
              </a:endParaRPr>
            </a:p>
            <a:p>
              <a:pPr algn="r">
                <a:lnSpc>
                  <a:spcPct val="80000"/>
                </a:lnSpc>
              </a:pP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ddf0 </a:t>
              </a:r>
            </a:p>
            <a:p>
              <a:pPr algn="r">
                <a:lnSpc>
                  <a:spcPct val="80000"/>
                </a:lnSpc>
              </a:pP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+    2 </a:t>
              </a:r>
            </a:p>
            <a:p>
              <a:pPr algn="r">
                <a:lnSpc>
                  <a:spcPct val="80000"/>
                </a:lnSpc>
              </a:pP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------ </a:t>
              </a:r>
            </a:p>
            <a:p>
              <a:pPr algn="r">
                <a:lnSpc>
                  <a:spcPct val="80000"/>
                </a:lnSpc>
              </a:pP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ddf2 </a:t>
              </a:r>
            </a:p>
            <a:p>
              <a:pPr algn="r">
                <a:lnSpc>
                  <a:spcPct val="80000"/>
                </a:lnSpc>
              </a:pPr>
              <a:endParaRPr lang="en-US" sz="2000" b="1" dirty="0" smtClean="0">
                <a:latin typeface="Courier New" pitchFamily="49" charset="0"/>
                <a:cs typeface="Courier New" pitchFamily="49" charset="0"/>
              </a:endParaRPr>
            </a:p>
            <a:p>
              <a:pPr algn="r">
                <a:lnSpc>
                  <a:spcPct val="80000"/>
                </a:lnSpc>
              </a:pP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220d </a:t>
              </a:r>
              <a:endParaRPr lang="en-US" sz="20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 bwMode="auto">
            <a:xfrm>
              <a:off x="6961914" y="3241671"/>
              <a:ext cx="0" cy="24848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9" name="Straight Arrow Connector 8"/>
            <p:cNvCxnSpPr/>
            <p:nvPr/>
          </p:nvCxnSpPr>
          <p:spPr bwMode="auto">
            <a:xfrm>
              <a:off x="7010400" y="4458401"/>
              <a:ext cx="0" cy="2286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9" name="Rectangle 18"/>
          <p:cNvSpPr/>
          <p:nvPr/>
        </p:nvSpPr>
        <p:spPr>
          <a:xfrm>
            <a:off x="6248400" y="2114550"/>
            <a:ext cx="1261949" cy="2514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3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CSE 461 University of Washington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CA9478-788D-42C7-BC35-88005760C6DD}" type="slidenum">
              <a:rPr lang="en-US" smtClean="0"/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Some bits will be received in error due to noise. What can we do?</a:t>
            </a:r>
          </a:p>
          <a:p>
            <a:pPr lvl="1"/>
            <a:r>
              <a:rPr lang="en-US" sz="2400" dirty="0" smtClean="0"/>
              <a:t>Detect errors with codes </a:t>
            </a:r>
            <a:r>
              <a:rPr lang="en-US" sz="2600" b="1" dirty="0">
                <a:solidFill>
                  <a:schemeClr val="accent5"/>
                </a:solidFill>
              </a:rPr>
              <a:t>»</a:t>
            </a:r>
            <a:endParaRPr lang="en-US" sz="2400" b="1" dirty="0" smtClean="0"/>
          </a:p>
          <a:p>
            <a:pPr lvl="1"/>
            <a:r>
              <a:rPr lang="en-US" sz="2400" dirty="0" smtClean="0"/>
              <a:t>Correct errors with codes </a:t>
            </a:r>
            <a:r>
              <a:rPr lang="en-US" sz="2600" b="1" dirty="0">
                <a:solidFill>
                  <a:schemeClr val="accent5"/>
                </a:solidFill>
              </a:rPr>
              <a:t>»</a:t>
            </a:r>
            <a:endParaRPr lang="en-US" sz="2400" b="1" dirty="0" smtClean="0"/>
          </a:p>
          <a:p>
            <a:pPr lvl="1"/>
            <a:r>
              <a:rPr lang="en-US" sz="2400" dirty="0" smtClean="0">
                <a:solidFill>
                  <a:schemeClr val="tx2"/>
                </a:solidFill>
              </a:rPr>
              <a:t>Retransmit lost frames</a:t>
            </a:r>
          </a:p>
          <a:p>
            <a:pPr lvl="4"/>
            <a:endParaRPr lang="en-US" dirty="0" smtClean="0"/>
          </a:p>
          <a:p>
            <a:r>
              <a:rPr lang="en-US" sz="3000" dirty="0" smtClean="0"/>
              <a:t>Reliability is a concern that cuts across the layers – we’ll see it again</a:t>
            </a:r>
            <a:endParaRPr lang="en-US" sz="3000" dirty="0" smtClean="0">
              <a:solidFill>
                <a:schemeClr val="tx2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3676152" y="3024485"/>
            <a:ext cx="457200" cy="76200"/>
          </a:xfrm>
          <a:prstGeom prst="straightConnector1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057152" y="2872085"/>
            <a:ext cx="819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42579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CSE 461 University of Washington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CA9478-788D-42C7-BC35-88005760C6D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Checksum (3)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Sending</a:t>
            </a:r>
            <a:r>
              <a:rPr lang="en-US" sz="2400" dirty="0"/>
              <a:t>:</a:t>
            </a:r>
          </a:p>
          <a:p>
            <a:pPr>
              <a:buFont typeface="+mj-lt"/>
              <a:buAutoNum type="arabicPeriod"/>
            </a:pPr>
            <a:r>
              <a:rPr lang="en-US" sz="2700" dirty="0" smtClean="0"/>
              <a:t>Arrange data in 16-bit words</a:t>
            </a:r>
          </a:p>
          <a:p>
            <a:pPr>
              <a:buFont typeface="+mj-lt"/>
              <a:buAutoNum type="arabicPeriod"/>
            </a:pPr>
            <a:r>
              <a:rPr lang="en-US" sz="2700" dirty="0" smtClean="0"/>
              <a:t>Put zero in checksum position, add</a:t>
            </a:r>
          </a:p>
          <a:p>
            <a:pPr marL="628650" indent="-514350">
              <a:buFont typeface="+mj-lt"/>
              <a:buAutoNum type="arabicPeriod"/>
            </a:pPr>
            <a:endParaRPr lang="en-US" sz="2800" dirty="0" smtClean="0"/>
          </a:p>
          <a:p>
            <a:pPr>
              <a:buFont typeface="+mj-lt"/>
              <a:buAutoNum type="arabicPeriod"/>
            </a:pPr>
            <a:r>
              <a:rPr lang="en-US" sz="2700" dirty="0" smtClean="0"/>
              <a:t>Add any carryover back to get 16 bits</a:t>
            </a:r>
          </a:p>
          <a:p>
            <a:pPr>
              <a:buFont typeface="+mj-lt"/>
              <a:buAutoNum type="arabicPeriod"/>
            </a:pPr>
            <a:endParaRPr lang="en-US" sz="2700" dirty="0" smtClean="0"/>
          </a:p>
          <a:p>
            <a:pPr>
              <a:buFont typeface="+mj-lt"/>
              <a:buAutoNum type="arabicPeriod"/>
            </a:pPr>
            <a:r>
              <a:rPr lang="en-US" sz="2700" dirty="0" smtClean="0"/>
              <a:t>Negate (complement) to get sum</a:t>
            </a:r>
            <a:endParaRPr lang="en-US" sz="2700" dirty="0"/>
          </a:p>
        </p:txBody>
      </p:sp>
      <p:grpSp>
        <p:nvGrpSpPr>
          <p:cNvPr id="10" name="Group 9"/>
          <p:cNvGrpSpPr/>
          <p:nvPr/>
        </p:nvGrpSpPr>
        <p:grpSpPr>
          <a:xfrm>
            <a:off x="6248400" y="1089720"/>
            <a:ext cx="1261949" cy="3539430"/>
            <a:chOff x="6040345" y="1489896"/>
            <a:chExt cx="1261949" cy="3539430"/>
          </a:xfrm>
        </p:grpSpPr>
        <p:sp>
          <p:nvSpPr>
            <p:cNvPr id="7" name="TextBox 6"/>
            <p:cNvSpPr txBox="1"/>
            <p:nvPr/>
          </p:nvSpPr>
          <p:spPr>
            <a:xfrm>
              <a:off x="6040345" y="1489896"/>
              <a:ext cx="1261949" cy="3539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0001 </a:t>
              </a:r>
            </a:p>
            <a:p>
              <a:pPr algn="r">
                <a:lnSpc>
                  <a:spcPct val="80000"/>
                </a:lnSpc>
              </a:pP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f203 </a:t>
              </a:r>
            </a:p>
            <a:p>
              <a:pPr algn="r">
                <a:lnSpc>
                  <a:spcPct val="80000"/>
                </a:lnSpc>
              </a:pP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f4f5 </a:t>
              </a:r>
            </a:p>
            <a:p>
              <a:pPr algn="r">
                <a:lnSpc>
                  <a:spcPct val="80000"/>
                </a:lnSpc>
              </a:pP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f6f7 </a:t>
              </a:r>
            </a:p>
            <a:p>
              <a:pPr algn="r">
                <a:lnSpc>
                  <a:spcPct val="80000"/>
                </a:lnSpc>
              </a:pP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+(0000)</a:t>
              </a:r>
            </a:p>
            <a:p>
              <a:pPr algn="r">
                <a:lnSpc>
                  <a:spcPct val="80000"/>
                </a:lnSpc>
              </a:pP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------ </a:t>
              </a:r>
            </a:p>
            <a:p>
              <a:pPr algn="r">
                <a:lnSpc>
                  <a:spcPct val="80000"/>
                </a:lnSpc>
              </a:pP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2ddf0 </a:t>
              </a:r>
            </a:p>
            <a:p>
              <a:pPr algn="r">
                <a:lnSpc>
                  <a:spcPct val="80000"/>
                </a:lnSpc>
              </a:pPr>
              <a:endParaRPr lang="en-US" sz="2000" b="1" dirty="0" smtClean="0">
                <a:latin typeface="Courier New" pitchFamily="49" charset="0"/>
                <a:cs typeface="Courier New" pitchFamily="49" charset="0"/>
              </a:endParaRPr>
            </a:p>
            <a:p>
              <a:pPr algn="r">
                <a:lnSpc>
                  <a:spcPct val="80000"/>
                </a:lnSpc>
              </a:pP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ddf0 </a:t>
              </a:r>
            </a:p>
            <a:p>
              <a:pPr algn="r">
                <a:lnSpc>
                  <a:spcPct val="80000"/>
                </a:lnSpc>
              </a:pP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+    2 </a:t>
              </a:r>
            </a:p>
            <a:p>
              <a:pPr algn="r">
                <a:lnSpc>
                  <a:spcPct val="80000"/>
                </a:lnSpc>
              </a:pP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------ </a:t>
              </a:r>
            </a:p>
            <a:p>
              <a:pPr algn="r">
                <a:lnSpc>
                  <a:spcPct val="80000"/>
                </a:lnSpc>
              </a:pP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ddf2 </a:t>
              </a:r>
            </a:p>
            <a:p>
              <a:pPr algn="r">
                <a:lnSpc>
                  <a:spcPct val="80000"/>
                </a:lnSpc>
              </a:pPr>
              <a:endParaRPr lang="en-US" sz="2000" b="1" dirty="0" smtClean="0">
                <a:latin typeface="Courier New" pitchFamily="49" charset="0"/>
                <a:cs typeface="Courier New" pitchFamily="49" charset="0"/>
              </a:endParaRPr>
            </a:p>
            <a:p>
              <a:pPr algn="r">
                <a:lnSpc>
                  <a:spcPct val="80000"/>
                </a:lnSpc>
              </a:pP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220d </a:t>
              </a:r>
              <a:endParaRPr lang="en-US" sz="20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 bwMode="auto">
            <a:xfrm>
              <a:off x="6677659" y="3241671"/>
              <a:ext cx="0" cy="24848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9" name="Straight Arrow Connector 8"/>
            <p:cNvCxnSpPr/>
            <p:nvPr/>
          </p:nvCxnSpPr>
          <p:spPr bwMode="auto">
            <a:xfrm>
              <a:off x="6726145" y="4458401"/>
              <a:ext cx="0" cy="2286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016353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400800" y="4248150"/>
            <a:ext cx="838200" cy="3415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CSE 461 University of Washington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CA9478-788D-42C7-BC35-88005760C6DD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Checksum (4)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Receiving</a:t>
            </a:r>
            <a:r>
              <a:rPr lang="en-US" sz="2400" dirty="0" smtClean="0"/>
              <a:t>:</a:t>
            </a:r>
          </a:p>
          <a:p>
            <a:pPr marL="288925" indent="-288925">
              <a:buFont typeface="+mj-lt"/>
              <a:buAutoNum type="arabicPeriod"/>
            </a:pPr>
            <a:r>
              <a:rPr lang="en-US" sz="2700" dirty="0" smtClean="0"/>
              <a:t>Arrange data in 16-bit words</a:t>
            </a:r>
          </a:p>
          <a:p>
            <a:pPr marL="288925" indent="-288925">
              <a:buFont typeface="+mj-lt"/>
              <a:buAutoNum type="arabicPeriod"/>
            </a:pPr>
            <a:r>
              <a:rPr lang="en-US" sz="2700" dirty="0" smtClean="0"/>
              <a:t>Checksum will be non-zero, add</a:t>
            </a:r>
          </a:p>
          <a:p>
            <a:pPr marL="288925" lvl="1" indent="-288925">
              <a:buFont typeface="+mj-lt"/>
              <a:buAutoNum type="arabicPeriod"/>
            </a:pPr>
            <a:endParaRPr lang="en-US" sz="2700" dirty="0" smtClean="0"/>
          </a:p>
          <a:p>
            <a:pPr marL="288925" indent="-288925">
              <a:buFont typeface="+mj-lt"/>
              <a:buAutoNum type="arabicPeriod"/>
            </a:pPr>
            <a:r>
              <a:rPr lang="en-US" sz="2700" dirty="0" smtClean="0"/>
              <a:t>Add any carryover back to get 16 bits</a:t>
            </a:r>
          </a:p>
          <a:p>
            <a:pPr marL="288925" lvl="1" indent="-288925">
              <a:buFont typeface="+mj-lt"/>
              <a:buAutoNum type="arabicPeriod"/>
            </a:pPr>
            <a:endParaRPr lang="en-US" sz="2700" dirty="0" smtClean="0"/>
          </a:p>
          <a:p>
            <a:pPr marL="288925" indent="-288925">
              <a:buFont typeface="+mj-lt"/>
              <a:buAutoNum type="arabicPeriod"/>
            </a:pPr>
            <a:r>
              <a:rPr lang="en-US" sz="2700" dirty="0" smtClean="0"/>
              <a:t>Negate the result and check it is 0</a:t>
            </a:r>
            <a:endParaRPr lang="en-US" sz="27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5975563" y="1089720"/>
            <a:ext cx="1415837" cy="3539430"/>
            <a:chOff x="6477000" y="971550"/>
            <a:chExt cx="1415837" cy="3539430"/>
          </a:xfrm>
        </p:grpSpPr>
        <p:sp>
          <p:nvSpPr>
            <p:cNvPr id="11" name="TextBox 10"/>
            <p:cNvSpPr txBox="1"/>
            <p:nvPr/>
          </p:nvSpPr>
          <p:spPr>
            <a:xfrm>
              <a:off x="6477000" y="971550"/>
              <a:ext cx="1415837" cy="3539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0001 </a:t>
              </a:r>
            </a:p>
            <a:p>
              <a:pPr algn="r">
                <a:lnSpc>
                  <a:spcPct val="80000"/>
                </a:lnSpc>
              </a:pP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f203 </a:t>
              </a:r>
            </a:p>
            <a:p>
              <a:pPr algn="r">
                <a:lnSpc>
                  <a:spcPct val="80000"/>
                </a:lnSpc>
              </a:pP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f4f5 </a:t>
              </a:r>
            </a:p>
            <a:p>
              <a:pPr algn="r">
                <a:lnSpc>
                  <a:spcPct val="80000"/>
                </a:lnSpc>
              </a:pP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f6f7 </a:t>
              </a:r>
            </a:p>
            <a:p>
              <a:pPr algn="r">
                <a:lnSpc>
                  <a:spcPct val="80000"/>
                </a:lnSpc>
              </a:pP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+ 220d </a:t>
              </a:r>
            </a:p>
            <a:p>
              <a:pPr algn="r">
                <a:lnSpc>
                  <a:spcPct val="80000"/>
                </a:lnSpc>
              </a:pP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------ </a:t>
              </a:r>
            </a:p>
            <a:p>
              <a:pPr algn="r">
                <a:lnSpc>
                  <a:spcPct val="80000"/>
                </a:lnSpc>
              </a:pP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2fffd </a:t>
              </a:r>
            </a:p>
            <a:p>
              <a:pPr algn="r">
                <a:lnSpc>
                  <a:spcPct val="80000"/>
                </a:lnSpc>
              </a:pP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</a:p>
            <a:p>
              <a:pPr algn="r">
                <a:lnSpc>
                  <a:spcPct val="80000"/>
                </a:lnSpc>
              </a:pPr>
              <a:r>
                <a:rPr lang="en-US" sz="2000" b="1" dirty="0" err="1" smtClean="0">
                  <a:latin typeface="Courier New" pitchFamily="49" charset="0"/>
                  <a:cs typeface="Courier New" pitchFamily="49" charset="0"/>
                </a:rPr>
                <a:t>fffd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</a:p>
            <a:p>
              <a:pPr algn="r">
                <a:lnSpc>
                  <a:spcPct val="80000"/>
                </a:lnSpc>
              </a:pP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+    2 </a:t>
              </a:r>
            </a:p>
            <a:p>
              <a:pPr algn="r">
                <a:lnSpc>
                  <a:spcPct val="80000"/>
                </a:lnSpc>
              </a:pP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------ </a:t>
              </a:r>
            </a:p>
            <a:p>
              <a:pPr algn="r">
                <a:lnSpc>
                  <a:spcPct val="80000"/>
                </a:lnSpc>
              </a:pPr>
              <a:r>
                <a:rPr lang="en-US" sz="2000" b="1" dirty="0" err="1" smtClean="0">
                  <a:latin typeface="Courier New" pitchFamily="49" charset="0"/>
                  <a:cs typeface="Courier New" pitchFamily="49" charset="0"/>
                </a:rPr>
                <a:t>ffff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</a:p>
            <a:p>
              <a:pPr algn="r">
                <a:lnSpc>
                  <a:spcPct val="80000"/>
                </a:lnSpc>
              </a:pPr>
              <a:endParaRPr lang="en-US" sz="2000" b="1" dirty="0" smtClean="0">
                <a:latin typeface="Courier New" pitchFamily="49" charset="0"/>
                <a:cs typeface="Courier New" pitchFamily="49" charset="0"/>
              </a:endParaRPr>
            </a:p>
            <a:p>
              <a:pPr algn="r">
                <a:lnSpc>
                  <a:spcPct val="80000"/>
                </a:lnSpc>
              </a:pP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   0000 </a:t>
              </a:r>
              <a:endParaRPr lang="en-US" sz="20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 bwMode="auto">
            <a:xfrm>
              <a:off x="7315200" y="2724150"/>
              <a:ext cx="0" cy="24848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" name="Straight Arrow Connector 12"/>
            <p:cNvCxnSpPr/>
            <p:nvPr/>
          </p:nvCxnSpPr>
          <p:spPr bwMode="auto">
            <a:xfrm>
              <a:off x="7363686" y="3940880"/>
              <a:ext cx="0" cy="2286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9" name="Rectangle 28"/>
          <p:cNvSpPr/>
          <p:nvPr/>
        </p:nvSpPr>
        <p:spPr>
          <a:xfrm>
            <a:off x="6096000" y="2532822"/>
            <a:ext cx="1261949" cy="2133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494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400800" y="4248150"/>
            <a:ext cx="838200" cy="3415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CSE 461 University of Washington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CA9478-788D-42C7-BC35-88005760C6DD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Checksum (5)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Receiving</a:t>
            </a:r>
            <a:r>
              <a:rPr lang="en-US" sz="2400" dirty="0" smtClean="0"/>
              <a:t>:</a:t>
            </a:r>
          </a:p>
          <a:p>
            <a:pPr marL="288925" indent="-288925">
              <a:buFont typeface="+mj-lt"/>
              <a:buAutoNum type="arabicPeriod"/>
            </a:pPr>
            <a:r>
              <a:rPr lang="en-US" sz="2700" dirty="0" smtClean="0"/>
              <a:t>Arrange data in 16-bit words</a:t>
            </a:r>
          </a:p>
          <a:p>
            <a:pPr marL="288925" indent="-288925">
              <a:buFont typeface="+mj-lt"/>
              <a:buAutoNum type="arabicPeriod"/>
            </a:pPr>
            <a:r>
              <a:rPr lang="en-US" sz="2700" dirty="0" smtClean="0"/>
              <a:t>Checksum will be non-zero, add</a:t>
            </a:r>
          </a:p>
          <a:p>
            <a:pPr marL="288925" lvl="1" indent="-288925">
              <a:buFont typeface="+mj-lt"/>
              <a:buAutoNum type="arabicPeriod"/>
            </a:pPr>
            <a:endParaRPr lang="en-US" sz="2700" dirty="0" smtClean="0"/>
          </a:p>
          <a:p>
            <a:pPr marL="288925" indent="-288925">
              <a:buFont typeface="+mj-lt"/>
              <a:buAutoNum type="arabicPeriod"/>
            </a:pPr>
            <a:r>
              <a:rPr lang="en-US" sz="2700" dirty="0" smtClean="0"/>
              <a:t>Add any carryover back to get 16 bits</a:t>
            </a:r>
          </a:p>
          <a:p>
            <a:pPr marL="288925" lvl="1" indent="-288925">
              <a:buFont typeface="+mj-lt"/>
              <a:buAutoNum type="arabicPeriod"/>
            </a:pPr>
            <a:endParaRPr lang="en-US" sz="2700" dirty="0" smtClean="0"/>
          </a:p>
          <a:p>
            <a:pPr marL="288925" indent="-288925">
              <a:buFont typeface="+mj-lt"/>
              <a:buAutoNum type="arabicPeriod"/>
            </a:pPr>
            <a:r>
              <a:rPr lang="en-US" sz="2700" dirty="0" smtClean="0"/>
              <a:t>Negate the result and check it is 0</a:t>
            </a:r>
            <a:endParaRPr lang="en-US" sz="27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5975563" y="1089720"/>
            <a:ext cx="1415837" cy="3539430"/>
            <a:chOff x="6477000" y="971550"/>
            <a:chExt cx="1415837" cy="3539430"/>
          </a:xfrm>
        </p:grpSpPr>
        <p:sp>
          <p:nvSpPr>
            <p:cNvPr id="11" name="TextBox 10"/>
            <p:cNvSpPr txBox="1"/>
            <p:nvPr/>
          </p:nvSpPr>
          <p:spPr>
            <a:xfrm>
              <a:off x="6477000" y="971550"/>
              <a:ext cx="1415837" cy="3539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0001 </a:t>
              </a:r>
            </a:p>
            <a:p>
              <a:pPr algn="r">
                <a:lnSpc>
                  <a:spcPct val="80000"/>
                </a:lnSpc>
              </a:pP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f203 </a:t>
              </a:r>
            </a:p>
            <a:p>
              <a:pPr algn="r">
                <a:lnSpc>
                  <a:spcPct val="80000"/>
                </a:lnSpc>
              </a:pP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f4f5 </a:t>
              </a:r>
            </a:p>
            <a:p>
              <a:pPr algn="r">
                <a:lnSpc>
                  <a:spcPct val="80000"/>
                </a:lnSpc>
              </a:pP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f6f7 </a:t>
              </a:r>
            </a:p>
            <a:p>
              <a:pPr algn="r">
                <a:lnSpc>
                  <a:spcPct val="80000"/>
                </a:lnSpc>
              </a:pP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+ 220d </a:t>
              </a:r>
            </a:p>
            <a:p>
              <a:pPr algn="r">
                <a:lnSpc>
                  <a:spcPct val="80000"/>
                </a:lnSpc>
              </a:pP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------ </a:t>
              </a:r>
            </a:p>
            <a:p>
              <a:pPr algn="r">
                <a:lnSpc>
                  <a:spcPct val="80000"/>
                </a:lnSpc>
              </a:pP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2fffd </a:t>
              </a:r>
            </a:p>
            <a:p>
              <a:pPr algn="r">
                <a:lnSpc>
                  <a:spcPct val="80000"/>
                </a:lnSpc>
              </a:pP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</a:p>
            <a:p>
              <a:pPr algn="r">
                <a:lnSpc>
                  <a:spcPct val="80000"/>
                </a:lnSpc>
              </a:pPr>
              <a:r>
                <a:rPr lang="en-US" sz="2000" b="1" dirty="0" err="1" smtClean="0">
                  <a:latin typeface="Courier New" pitchFamily="49" charset="0"/>
                  <a:cs typeface="Courier New" pitchFamily="49" charset="0"/>
                </a:rPr>
                <a:t>fffd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</a:p>
            <a:p>
              <a:pPr algn="r">
                <a:lnSpc>
                  <a:spcPct val="80000"/>
                </a:lnSpc>
              </a:pP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+    2 </a:t>
              </a:r>
            </a:p>
            <a:p>
              <a:pPr algn="r">
                <a:lnSpc>
                  <a:spcPct val="80000"/>
                </a:lnSpc>
              </a:pP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------ </a:t>
              </a:r>
            </a:p>
            <a:p>
              <a:pPr algn="r">
                <a:lnSpc>
                  <a:spcPct val="80000"/>
                </a:lnSpc>
              </a:pPr>
              <a:r>
                <a:rPr lang="en-US" sz="2000" b="1" dirty="0" err="1" smtClean="0">
                  <a:latin typeface="Courier New" pitchFamily="49" charset="0"/>
                  <a:cs typeface="Courier New" pitchFamily="49" charset="0"/>
                </a:rPr>
                <a:t>ffff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</a:p>
            <a:p>
              <a:pPr algn="r">
                <a:lnSpc>
                  <a:spcPct val="80000"/>
                </a:lnSpc>
              </a:pPr>
              <a:endParaRPr lang="en-US" sz="2000" b="1" dirty="0" smtClean="0">
                <a:latin typeface="Courier New" pitchFamily="49" charset="0"/>
                <a:cs typeface="Courier New" pitchFamily="49" charset="0"/>
              </a:endParaRPr>
            </a:p>
            <a:p>
              <a:pPr algn="r">
                <a:lnSpc>
                  <a:spcPct val="80000"/>
                </a:lnSpc>
              </a:pP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   0000 </a:t>
              </a:r>
              <a:endParaRPr lang="en-US" sz="20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 bwMode="auto">
            <a:xfrm>
              <a:off x="7315200" y="2724150"/>
              <a:ext cx="0" cy="24848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" name="Straight Arrow Connector 12"/>
            <p:cNvCxnSpPr/>
            <p:nvPr/>
          </p:nvCxnSpPr>
          <p:spPr bwMode="auto">
            <a:xfrm>
              <a:off x="7363686" y="3940880"/>
              <a:ext cx="0" cy="2286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718233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CSE 461 University of Washington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CA9478-788D-42C7-BC35-88005760C6DD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Internet Checksum (6)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800" dirty="0"/>
              <a:t>How well does </a:t>
            </a:r>
            <a:r>
              <a:rPr lang="en-US" sz="2800" dirty="0" smtClean="0"/>
              <a:t>the checksum work</a:t>
            </a:r>
            <a:r>
              <a:rPr lang="en-US" sz="2800" dirty="0"/>
              <a:t>?</a:t>
            </a:r>
          </a:p>
          <a:p>
            <a:pPr lvl="1"/>
            <a:r>
              <a:rPr lang="en-US" sz="2400" dirty="0"/>
              <a:t>What is the distance of the code?</a:t>
            </a:r>
          </a:p>
          <a:p>
            <a:pPr lvl="1"/>
            <a:r>
              <a:rPr lang="en-US" sz="2400" spc="-20" dirty="0" smtClean="0"/>
              <a:t>How </a:t>
            </a:r>
            <a:r>
              <a:rPr lang="en-US" sz="2400" spc="-20" dirty="0"/>
              <a:t>many errors will it detect/correct?</a:t>
            </a:r>
          </a:p>
          <a:p>
            <a:pPr marL="457200" lvl="1" indent="0">
              <a:buNone/>
            </a:pPr>
            <a:r>
              <a:rPr lang="en-US" sz="2400" dirty="0"/>
              <a:t> </a:t>
            </a:r>
          </a:p>
          <a:p>
            <a:r>
              <a:rPr lang="en-US" sz="2800" dirty="0"/>
              <a:t>What about larger errors?</a:t>
            </a:r>
          </a:p>
          <a:p>
            <a:pPr marL="457200" lvl="1" indent="0">
              <a:buNone/>
            </a:pP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839199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CSE 461 University of Washington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CA9478-788D-42C7-BC35-88005760C6DD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Cyclic Redundancy Check (CRC)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Even stronger protection</a:t>
            </a:r>
          </a:p>
          <a:p>
            <a:pPr lvl="1"/>
            <a:r>
              <a:rPr lang="en-US" sz="2400" dirty="0" smtClean="0"/>
              <a:t>Given n data bits, generate k check bits such that the </a:t>
            </a:r>
            <a:r>
              <a:rPr lang="en-US" sz="2400" dirty="0" err="1" smtClean="0"/>
              <a:t>n+k</a:t>
            </a:r>
            <a:r>
              <a:rPr lang="en-US" sz="2400" dirty="0" smtClean="0"/>
              <a:t> bits are evenly divisible by a generator C </a:t>
            </a:r>
          </a:p>
          <a:p>
            <a:r>
              <a:rPr lang="en-US" sz="2800" dirty="0" smtClean="0"/>
              <a:t>Example with numbers:</a:t>
            </a:r>
          </a:p>
          <a:p>
            <a:pPr lvl="1"/>
            <a:r>
              <a:rPr lang="en-US" sz="2400" dirty="0" smtClean="0"/>
              <a:t>n = 302, k = one digit, C = 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956762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CSE 461 University of Washington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CA9478-788D-42C7-BC35-88005760C6DD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CRCs (2)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catch:</a:t>
            </a:r>
          </a:p>
          <a:p>
            <a:pPr lvl="1"/>
            <a:r>
              <a:rPr lang="en-US" dirty="0" smtClean="0"/>
              <a:t>It’s based on mathematics of finite fields, in which “numbers” represent polynomials</a:t>
            </a:r>
          </a:p>
          <a:p>
            <a:pPr lvl="1"/>
            <a:r>
              <a:rPr lang="en-US" dirty="0" err="1" smtClean="0"/>
              <a:t>e.g</a:t>
            </a:r>
            <a:r>
              <a:rPr lang="en-US" dirty="0" smtClean="0"/>
              <a:t>, 10011010 is x</a:t>
            </a:r>
            <a:r>
              <a:rPr lang="en-US" sz="3200" baseline="30000" dirty="0" smtClean="0"/>
              <a:t>7</a:t>
            </a:r>
            <a:r>
              <a:rPr lang="en-US" dirty="0" smtClean="0"/>
              <a:t> + x</a:t>
            </a:r>
            <a:r>
              <a:rPr lang="en-US" sz="3200" baseline="30000" dirty="0" smtClean="0"/>
              <a:t>4</a:t>
            </a:r>
            <a:r>
              <a:rPr lang="en-US" dirty="0" smtClean="0"/>
              <a:t> + x</a:t>
            </a:r>
            <a:r>
              <a:rPr lang="en-US" sz="3200" baseline="30000" dirty="0" smtClean="0"/>
              <a:t>3</a:t>
            </a:r>
            <a:r>
              <a:rPr lang="en-US" dirty="0" smtClean="0"/>
              <a:t> + x</a:t>
            </a:r>
            <a:r>
              <a:rPr lang="en-US" sz="3200" baseline="30000" dirty="0" smtClean="0"/>
              <a:t>1</a:t>
            </a:r>
            <a:r>
              <a:rPr lang="en-US" dirty="0" smtClean="0"/>
              <a:t> 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What this means:</a:t>
            </a:r>
          </a:p>
          <a:p>
            <a:pPr lvl="1"/>
            <a:r>
              <a:rPr lang="en-US" dirty="0" smtClean="0"/>
              <a:t>We work with binary values and operate using modulo 2 arithmetic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1335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CSE 461 University of Washington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CA9478-788D-42C7-BC35-88005760C6DD}" type="slidenum">
              <a:rPr lang="en-US" smtClean="0"/>
              <a:t>26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CRCs (3)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Send Procedure:</a:t>
            </a:r>
          </a:p>
          <a:p>
            <a:pPr marL="571500" indent="-514350">
              <a:buFont typeface="+mj-lt"/>
              <a:buAutoNum type="arabicPeriod"/>
            </a:pPr>
            <a:r>
              <a:rPr lang="en-US" sz="2800" dirty="0" smtClean="0"/>
              <a:t>Extend the n data bits with k zeros</a:t>
            </a:r>
          </a:p>
          <a:p>
            <a:pPr marL="571500" indent="-514350">
              <a:buFont typeface="+mj-lt"/>
              <a:buAutoNum type="arabicPeriod"/>
            </a:pPr>
            <a:r>
              <a:rPr lang="en-US" sz="2800" dirty="0" smtClean="0"/>
              <a:t>Divide by the generator value C</a:t>
            </a:r>
          </a:p>
          <a:p>
            <a:pPr marL="571500" indent="-514350">
              <a:buFont typeface="+mj-lt"/>
              <a:buAutoNum type="arabicPeriod"/>
            </a:pPr>
            <a:r>
              <a:rPr lang="en-US" sz="2800" dirty="0" smtClean="0"/>
              <a:t>Keep remainder, ignore quotient</a:t>
            </a:r>
          </a:p>
          <a:p>
            <a:pPr marL="571500" indent="-514350">
              <a:buFont typeface="+mj-lt"/>
              <a:buAutoNum type="arabicPeriod"/>
            </a:pPr>
            <a:r>
              <a:rPr lang="en-US" sz="2800" dirty="0" smtClean="0"/>
              <a:t>Adjust k check bits by remainder</a:t>
            </a:r>
          </a:p>
          <a:p>
            <a:pPr marL="1828800" lvl="3" indent="-514350">
              <a:buFont typeface="+mj-lt"/>
              <a:buAutoNum type="arabicPeriod"/>
            </a:pPr>
            <a:endParaRPr lang="en-US" sz="1600" dirty="0" smtClean="0"/>
          </a:p>
          <a:p>
            <a:r>
              <a:rPr lang="en-US" dirty="0" smtClean="0"/>
              <a:t>Receive Procedure:</a:t>
            </a:r>
          </a:p>
          <a:p>
            <a:pPr marL="571500" indent="-514350">
              <a:buFont typeface="+mj-lt"/>
              <a:buAutoNum type="arabicPeriod"/>
            </a:pPr>
            <a:r>
              <a:rPr lang="en-US" sz="2800" dirty="0" smtClean="0"/>
              <a:t>Divide and check for zero remainder</a:t>
            </a:r>
          </a:p>
          <a:p>
            <a:pPr marL="571500" indent="-514350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958530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CRCs (4)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461 University of Washington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A9478-788D-42C7-BC35-88005760C6DD}" type="slidenum">
              <a:rPr lang="en-US" smtClean="0"/>
              <a:t>27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200" y="1463754"/>
            <a:ext cx="2024913" cy="326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Data bits:</a:t>
            </a:r>
          </a:p>
          <a:p>
            <a:pPr algn="ctr"/>
            <a:r>
              <a:rPr lang="en-US" sz="2800" dirty="0" smtClean="0"/>
              <a:t>1101011111</a:t>
            </a:r>
          </a:p>
          <a:p>
            <a:pPr algn="ctr"/>
            <a:endParaRPr lang="en-US" sz="1000" dirty="0" smtClean="0"/>
          </a:p>
          <a:p>
            <a:pPr algn="ctr"/>
            <a:r>
              <a:rPr lang="en-US" sz="2800" dirty="0" smtClean="0"/>
              <a:t>Check bits:</a:t>
            </a:r>
          </a:p>
          <a:p>
            <a:pPr algn="ctr"/>
            <a:r>
              <a:rPr lang="en-US" sz="2800" dirty="0" smtClean="0"/>
              <a:t>C(x)=x</a:t>
            </a:r>
            <a:r>
              <a:rPr lang="en-US" sz="2800" baseline="30000" dirty="0" smtClean="0"/>
              <a:t>4</a:t>
            </a:r>
            <a:r>
              <a:rPr lang="en-US" sz="2800" dirty="0" smtClean="0"/>
              <a:t>+x</a:t>
            </a:r>
            <a:r>
              <a:rPr lang="en-US" sz="2800" baseline="30000" dirty="0" smtClean="0"/>
              <a:t>1</a:t>
            </a:r>
            <a:r>
              <a:rPr lang="en-US" sz="2800" dirty="0" smtClean="0"/>
              <a:t>+1</a:t>
            </a:r>
            <a:endParaRPr lang="en-US" sz="2800" dirty="0"/>
          </a:p>
          <a:p>
            <a:pPr algn="ctr"/>
            <a:r>
              <a:rPr lang="en-US" sz="2800" dirty="0" smtClean="0"/>
              <a:t>C = 10011</a:t>
            </a:r>
          </a:p>
          <a:p>
            <a:pPr algn="ctr"/>
            <a:r>
              <a:rPr lang="en-US" sz="2800" dirty="0" smtClean="0"/>
              <a:t>k = 4 </a:t>
            </a:r>
            <a:endParaRPr lang="en-US" sz="2800" dirty="0"/>
          </a:p>
          <a:p>
            <a:pPr algn="ctr"/>
            <a:endParaRPr lang="en-US" sz="20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2438400" y="1463754"/>
            <a:ext cx="5867400" cy="523220"/>
            <a:chOff x="2819400" y="1463754"/>
            <a:chExt cx="5867400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2819400" y="1463754"/>
              <a:ext cx="50513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/>
              <a:r>
                <a:rPr lang="en-US" sz="2800" dirty="0" smtClean="0"/>
                <a:t>1 0 0 1 1 1  </a:t>
              </a:r>
              <a:r>
                <a:rPr lang="en-US" sz="2800" dirty="0"/>
                <a:t>1 </a:t>
              </a:r>
              <a:r>
                <a:rPr lang="en-US" sz="2800" dirty="0" smtClean="0"/>
                <a:t> 0  1  0  </a:t>
              </a:r>
              <a:r>
                <a:rPr lang="en-US" sz="2800" dirty="0"/>
                <a:t>1 </a:t>
              </a:r>
              <a:r>
                <a:rPr lang="en-US" sz="2800" dirty="0" smtClean="0"/>
                <a:t> 1  1  1  1 </a:t>
              </a:r>
              <a:endParaRPr lang="en-US" sz="2800" dirty="0"/>
            </a:p>
          </p:txBody>
        </p:sp>
        <p:cxnSp>
          <p:nvCxnSpPr>
            <p:cNvPr id="10" name="Elbow Connector 9"/>
            <p:cNvCxnSpPr/>
            <p:nvPr/>
          </p:nvCxnSpPr>
          <p:spPr>
            <a:xfrm flipV="1">
              <a:off x="4191000" y="1463754"/>
              <a:ext cx="4495800" cy="461666"/>
            </a:xfrm>
            <a:prstGeom prst="bentConnector3">
              <a:avLst>
                <a:gd name="adj1" fmla="val 3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95103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CRCs (5)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461 University of Washington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A9478-788D-42C7-BC35-88005760C6DD}" type="slidenum">
              <a:rPr lang="en-US" smtClean="0"/>
              <a:t>28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066800" y="971550"/>
            <a:ext cx="7010400" cy="3817403"/>
            <a:chOff x="2848172" y="2411839"/>
            <a:chExt cx="5905106" cy="4141362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t="8657"/>
            <a:stretch/>
          </p:blipFill>
          <p:spPr bwMode="auto">
            <a:xfrm>
              <a:off x="2848172" y="2411839"/>
              <a:ext cx="5905106" cy="414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/>
          </p:nvSpPr>
          <p:spPr bwMode="auto">
            <a:xfrm>
              <a:off x="5686425" y="2657475"/>
              <a:ext cx="676275" cy="161925"/>
            </a:xfrm>
            <a:prstGeom prst="rect">
              <a:avLst/>
            </a:prstGeom>
            <a:solidFill>
              <a:srgbClr val="FF2BD8">
                <a:alpha val="5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5676900" y="6181725"/>
              <a:ext cx="676275" cy="161925"/>
            </a:xfrm>
            <a:prstGeom prst="rect">
              <a:avLst/>
            </a:prstGeom>
            <a:solidFill>
              <a:srgbClr val="FF2BD8">
                <a:alpha val="5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5667375" y="5886450"/>
              <a:ext cx="676275" cy="161925"/>
            </a:xfrm>
            <a:prstGeom prst="rect">
              <a:avLst/>
            </a:prstGeom>
            <a:solidFill>
              <a:srgbClr val="FF2BD8">
                <a:alpha val="5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39706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CSE 461 University of Washington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CA9478-788D-42C7-BC35-88005760C6DD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CRCs (6)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Protection depend on generator</a:t>
            </a:r>
          </a:p>
          <a:p>
            <a:pPr lvl="1"/>
            <a:r>
              <a:rPr lang="en-US" dirty="0" smtClean="0"/>
              <a:t>Standard CRC-32 is 10000010 01100000 10001110 110110111</a:t>
            </a:r>
          </a:p>
          <a:p>
            <a:pPr marL="1828800" lvl="4" indent="0"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Properties:</a:t>
            </a:r>
          </a:p>
          <a:p>
            <a:pPr lvl="1"/>
            <a:r>
              <a:rPr lang="en-US" dirty="0" smtClean="0"/>
              <a:t>HD=4, detects up to triple bit errors</a:t>
            </a:r>
          </a:p>
          <a:p>
            <a:pPr lvl="1"/>
            <a:r>
              <a:rPr lang="en-US" dirty="0" smtClean="0"/>
              <a:t>Also odd number of errors </a:t>
            </a:r>
          </a:p>
          <a:p>
            <a:pPr lvl="1"/>
            <a:r>
              <a:rPr lang="en-US" dirty="0" smtClean="0"/>
              <a:t>And bursts of up to k bits in error</a:t>
            </a:r>
          </a:p>
          <a:p>
            <a:pPr lvl="1"/>
            <a:r>
              <a:rPr lang="en-US" dirty="0" smtClean="0"/>
              <a:t>Not vulnerable to systematic errors like checksums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507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 – Noise may flip received bits 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461 University of Washington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A9478-788D-42C7-BC35-88005760C6DD}" type="slidenum">
              <a:rPr lang="en-US" smtClean="0"/>
              <a:t>3</a:t>
            </a:fld>
            <a:endParaRPr lang="en-US"/>
          </a:p>
        </p:txBody>
      </p:sp>
      <p:grpSp>
        <p:nvGrpSpPr>
          <p:cNvPr id="96" name="Group 95"/>
          <p:cNvGrpSpPr/>
          <p:nvPr/>
        </p:nvGrpSpPr>
        <p:grpSpPr>
          <a:xfrm>
            <a:off x="990600" y="1047750"/>
            <a:ext cx="6062624" cy="3412930"/>
            <a:chOff x="1119269" y="1428750"/>
            <a:chExt cx="5656546" cy="3184330"/>
          </a:xfrm>
        </p:grpSpPr>
        <p:sp>
          <p:nvSpPr>
            <p:cNvPr id="8" name="TextBox 7"/>
            <p:cNvSpPr txBox="1"/>
            <p:nvPr/>
          </p:nvSpPr>
          <p:spPr>
            <a:xfrm>
              <a:off x="1146312" y="1686651"/>
              <a:ext cx="9204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Signal</a:t>
              </a:r>
              <a:endParaRPr lang="en-US" sz="2400" dirty="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2039715" y="1428750"/>
              <a:ext cx="4732169" cy="1059724"/>
              <a:chOff x="2456079" y="1576432"/>
              <a:chExt cx="3962400" cy="1152436"/>
            </a:xfrm>
          </p:grpSpPr>
          <p:cxnSp>
            <p:nvCxnSpPr>
              <p:cNvPr id="10" name="Straight Connector 9"/>
              <p:cNvCxnSpPr/>
              <p:nvPr/>
            </p:nvCxnSpPr>
            <p:spPr>
              <a:xfrm>
                <a:off x="2456079" y="2107924"/>
                <a:ext cx="3962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2795067" y="2116460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2400" dirty="0" smtClean="0"/>
                  <a:t>0</a:t>
                </a:r>
                <a:endParaRPr lang="en-US" sz="24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191000" y="2105620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2400" dirty="0" smtClean="0"/>
                  <a:t>0</a:t>
                </a:r>
                <a:endParaRPr lang="en-US" sz="24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648200" y="2110085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2400" dirty="0" smtClean="0"/>
                  <a:t>0</a:t>
                </a:r>
                <a:endParaRPr lang="en-US" sz="24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105400" y="2110085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2400" dirty="0" smtClean="0"/>
                  <a:t>0</a:t>
                </a:r>
                <a:endParaRPr lang="en-US" sz="24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984442" y="1657350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2400" dirty="0"/>
                  <a:t>1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241242" y="1657350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2400" dirty="0"/>
                  <a:t>1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698442" y="1657350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2400" dirty="0"/>
                  <a:t>1</a:t>
                </a:r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>
                <a:off x="2743200" y="1581150"/>
                <a:ext cx="0" cy="1143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200400" y="1581150"/>
                <a:ext cx="0" cy="1143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3657600" y="1576432"/>
                <a:ext cx="0" cy="1143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114800" y="1581150"/>
                <a:ext cx="0" cy="1143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572000" y="1585868"/>
                <a:ext cx="0" cy="1143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5029200" y="1581150"/>
                <a:ext cx="0" cy="1143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5486400" y="1581150"/>
                <a:ext cx="0" cy="1143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5943600" y="1585868"/>
                <a:ext cx="0" cy="1143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6400800" y="1581150"/>
                <a:ext cx="0" cy="1143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Freeform 30"/>
              <p:cNvSpPr/>
              <p:nvPr/>
            </p:nvSpPr>
            <p:spPr>
              <a:xfrm>
                <a:off x="2743200" y="1659835"/>
                <a:ext cx="3657600" cy="914400"/>
              </a:xfrm>
              <a:custGeom>
                <a:avLst/>
                <a:gdLst>
                  <a:gd name="connsiteX0" fmla="*/ 0 w 3657600"/>
                  <a:gd name="connsiteY0" fmla="*/ 914400 h 914400"/>
                  <a:gd name="connsiteX1" fmla="*/ 457200 w 3657600"/>
                  <a:gd name="connsiteY1" fmla="*/ 914400 h 914400"/>
                  <a:gd name="connsiteX2" fmla="*/ 467139 w 3657600"/>
                  <a:gd name="connsiteY2" fmla="*/ 9939 h 914400"/>
                  <a:gd name="connsiteX3" fmla="*/ 1381539 w 3657600"/>
                  <a:gd name="connsiteY3" fmla="*/ 0 h 914400"/>
                  <a:gd name="connsiteX4" fmla="*/ 1381539 w 3657600"/>
                  <a:gd name="connsiteY4" fmla="*/ 914400 h 914400"/>
                  <a:gd name="connsiteX5" fmla="*/ 3210339 w 3657600"/>
                  <a:gd name="connsiteY5" fmla="*/ 904461 h 914400"/>
                  <a:gd name="connsiteX6" fmla="*/ 3200400 w 3657600"/>
                  <a:gd name="connsiteY6" fmla="*/ 0 h 914400"/>
                  <a:gd name="connsiteX7" fmla="*/ 3647661 w 3657600"/>
                  <a:gd name="connsiteY7" fmla="*/ 0 h 914400"/>
                  <a:gd name="connsiteX8" fmla="*/ 3657600 w 3657600"/>
                  <a:gd name="connsiteY8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57600" h="914400">
                    <a:moveTo>
                      <a:pt x="0" y="914400"/>
                    </a:moveTo>
                    <a:lnTo>
                      <a:pt x="457200" y="914400"/>
                    </a:lnTo>
                    <a:lnTo>
                      <a:pt x="467139" y="9939"/>
                    </a:lnTo>
                    <a:lnTo>
                      <a:pt x="1381539" y="0"/>
                    </a:lnTo>
                    <a:lnTo>
                      <a:pt x="1381539" y="914400"/>
                    </a:lnTo>
                    <a:lnTo>
                      <a:pt x="3210339" y="904461"/>
                    </a:lnTo>
                    <a:lnTo>
                      <a:pt x="3200400" y="0"/>
                    </a:lnTo>
                    <a:lnTo>
                      <a:pt x="3647661" y="0"/>
                    </a:lnTo>
                    <a:lnTo>
                      <a:pt x="3657600" y="914400"/>
                    </a:lnTo>
                  </a:path>
                </a:pathLst>
              </a:custGeom>
              <a:noFill/>
              <a:ln w="38100">
                <a:solidFill>
                  <a:srgbClr val="333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527242" y="2105620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2400" dirty="0" smtClean="0"/>
                  <a:t>0</a:t>
                </a:r>
                <a:endParaRPr lang="en-US" sz="2400" dirty="0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2039714" y="2488474"/>
              <a:ext cx="4732169" cy="1059724"/>
              <a:chOff x="2456079" y="1576432"/>
              <a:chExt cx="3962400" cy="1152436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>
                <a:off x="2456079" y="2107924"/>
                <a:ext cx="3962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/>
              <p:cNvSpPr txBox="1"/>
              <p:nvPr/>
            </p:nvSpPr>
            <p:spPr>
              <a:xfrm>
                <a:off x="2795067" y="2116460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2400" dirty="0" smtClean="0"/>
                  <a:t>0</a:t>
                </a:r>
                <a:endParaRPr lang="en-US" sz="24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4191000" y="2105620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2400" dirty="0" smtClean="0"/>
                  <a:t>0</a:t>
                </a:r>
                <a:endParaRPr lang="en-US" sz="24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4648200" y="2110085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2400" dirty="0" smtClean="0"/>
                  <a:t>0</a:t>
                </a:r>
                <a:endParaRPr lang="en-US" sz="24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105400" y="2110085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2400" dirty="0" smtClean="0"/>
                  <a:t>0</a:t>
                </a:r>
                <a:endParaRPr lang="en-US" sz="2400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984442" y="1657350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2400" dirty="0"/>
                  <a:t>1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3241242" y="1657350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2400" dirty="0"/>
                  <a:t>1</a:t>
                </a: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698442" y="1657350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2400" dirty="0"/>
                  <a:t>1</a:t>
                </a:r>
              </a:p>
            </p:txBody>
          </p:sp>
          <p:cxnSp>
            <p:nvCxnSpPr>
              <p:cNvPr id="63" name="Straight Connector 62"/>
              <p:cNvCxnSpPr/>
              <p:nvPr/>
            </p:nvCxnSpPr>
            <p:spPr>
              <a:xfrm>
                <a:off x="2743200" y="1581150"/>
                <a:ext cx="0" cy="1143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3200400" y="1581150"/>
                <a:ext cx="0" cy="1143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3657600" y="1576432"/>
                <a:ext cx="0" cy="1143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4114800" y="1581150"/>
                <a:ext cx="0" cy="1143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4572000" y="1585868"/>
                <a:ext cx="0" cy="1143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5029200" y="1581150"/>
                <a:ext cx="0" cy="1143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5486400" y="1581150"/>
                <a:ext cx="0" cy="1143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5943600" y="1585868"/>
                <a:ext cx="0" cy="1143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6400800" y="1581150"/>
                <a:ext cx="0" cy="1143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/>
              <p:cNvSpPr txBox="1"/>
              <p:nvPr/>
            </p:nvSpPr>
            <p:spPr>
              <a:xfrm>
                <a:off x="5527242" y="2105620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2400" dirty="0" smtClean="0"/>
                  <a:t>0</a:t>
                </a:r>
                <a:endParaRPr lang="en-US" sz="2400" dirty="0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2043646" y="3553356"/>
              <a:ext cx="4732169" cy="1059724"/>
              <a:chOff x="2456079" y="1576432"/>
              <a:chExt cx="3962400" cy="1152436"/>
            </a:xfrm>
          </p:grpSpPr>
          <p:cxnSp>
            <p:nvCxnSpPr>
              <p:cNvPr id="75" name="Straight Connector 74"/>
              <p:cNvCxnSpPr/>
              <p:nvPr/>
            </p:nvCxnSpPr>
            <p:spPr>
              <a:xfrm>
                <a:off x="2456079" y="2107924"/>
                <a:ext cx="3962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2795067" y="2116460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2400" dirty="0" smtClean="0"/>
                  <a:t>0</a:t>
                </a:r>
                <a:endParaRPr lang="en-US" sz="24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4191000" y="2105620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2400" dirty="0" smtClean="0"/>
                  <a:t>0</a:t>
                </a:r>
                <a:endParaRPr lang="en-US" sz="24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4648200" y="2110085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2400" dirty="0" smtClean="0"/>
                  <a:t>0</a:t>
                </a:r>
                <a:endParaRPr lang="en-US" sz="2400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105400" y="2110085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2400" dirty="0" smtClean="0"/>
                  <a:t>0</a:t>
                </a:r>
                <a:endParaRPr lang="en-US" sz="240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5984442" y="1657350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2400" dirty="0"/>
                  <a:t>1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3241242" y="1657350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2400" dirty="0"/>
                  <a:t>1</a:t>
                </a: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3698442" y="1657350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2400" dirty="0"/>
                  <a:t>1</a:t>
                </a:r>
              </a:p>
            </p:txBody>
          </p:sp>
          <p:cxnSp>
            <p:nvCxnSpPr>
              <p:cNvPr id="83" name="Straight Connector 82"/>
              <p:cNvCxnSpPr/>
              <p:nvPr/>
            </p:nvCxnSpPr>
            <p:spPr>
              <a:xfrm>
                <a:off x="2743200" y="1581150"/>
                <a:ext cx="0" cy="1143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3200400" y="1581150"/>
                <a:ext cx="0" cy="1143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3657600" y="1576432"/>
                <a:ext cx="0" cy="1143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4114800" y="1581150"/>
                <a:ext cx="0" cy="1143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4572000" y="1585868"/>
                <a:ext cx="0" cy="1143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5029200" y="1581150"/>
                <a:ext cx="0" cy="1143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5486400" y="1581150"/>
                <a:ext cx="0" cy="1143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5943600" y="1585868"/>
                <a:ext cx="0" cy="1143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6400800" y="1581150"/>
                <a:ext cx="0" cy="1143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TextBox 92"/>
              <p:cNvSpPr txBox="1"/>
              <p:nvPr/>
            </p:nvSpPr>
            <p:spPr>
              <a:xfrm>
                <a:off x="5527242" y="2105620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2400" dirty="0" smtClean="0"/>
                  <a:t>0</a:t>
                </a:r>
                <a:endParaRPr lang="en-US" sz="2400" dirty="0"/>
              </a:p>
            </p:txBody>
          </p:sp>
        </p:grpSp>
        <p:sp>
          <p:nvSpPr>
            <p:cNvPr id="94" name="TextBox 93"/>
            <p:cNvSpPr txBox="1"/>
            <p:nvPr/>
          </p:nvSpPr>
          <p:spPr>
            <a:xfrm>
              <a:off x="1119269" y="2566287"/>
              <a:ext cx="1010151" cy="7753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Slightly</a:t>
              </a:r>
            </a:p>
            <a:p>
              <a:pPr algn="ctr"/>
              <a:r>
                <a:rPr lang="en-US" sz="2400" dirty="0" smtClean="0"/>
                <a:t>Noisy</a:t>
              </a:r>
              <a:endParaRPr lang="en-US" sz="24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156138" y="3672057"/>
              <a:ext cx="8331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Very</a:t>
              </a:r>
            </a:p>
            <a:p>
              <a:pPr algn="ctr"/>
              <a:r>
                <a:rPr lang="en-US" sz="2400" dirty="0" smtClean="0"/>
                <a:t>noisy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94652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CSE 461 University of Washington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CA9478-788D-42C7-BC35-88005760C6DD}" type="slidenum">
              <a:rPr lang="en-US" smtClean="0"/>
              <a:t>30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Detection in Practice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CRCs are widely used on links</a:t>
            </a:r>
          </a:p>
          <a:p>
            <a:pPr lvl="1"/>
            <a:r>
              <a:rPr lang="en-US" dirty="0" smtClean="0"/>
              <a:t>Ethernet, 802.11, ADSL, Cable …</a:t>
            </a:r>
          </a:p>
          <a:p>
            <a:r>
              <a:rPr lang="en-US" dirty="0"/>
              <a:t>C</a:t>
            </a:r>
            <a:r>
              <a:rPr lang="en-US" dirty="0" smtClean="0"/>
              <a:t>hecksum used in Internet </a:t>
            </a:r>
          </a:p>
          <a:p>
            <a:pPr lvl="1"/>
            <a:r>
              <a:rPr lang="en-US" dirty="0" smtClean="0"/>
              <a:t>IP, TCP, UDP … but it is weak</a:t>
            </a:r>
          </a:p>
          <a:p>
            <a:r>
              <a:rPr lang="en-US" dirty="0" smtClean="0"/>
              <a:t>Parity</a:t>
            </a:r>
          </a:p>
          <a:p>
            <a:pPr lvl="1"/>
            <a:r>
              <a:rPr lang="en-US" dirty="0" smtClean="0"/>
              <a:t>Is little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356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CSE 461 University of Washington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CA9478-788D-42C7-BC35-88005760C6DD}" type="slidenum">
              <a:rPr lang="en-US" smtClean="0"/>
              <a:t>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– Add Redundancy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Error detection codes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A</a:t>
            </a:r>
            <a:r>
              <a:rPr lang="en-US" sz="2400" dirty="0" smtClean="0"/>
              <a:t>dd </a:t>
            </a:r>
            <a:r>
              <a:rPr lang="en-US" sz="2400" u="sng" dirty="0" smtClean="0"/>
              <a:t>check bits</a:t>
            </a:r>
            <a:r>
              <a:rPr lang="en-US" sz="2400" dirty="0" smtClean="0"/>
              <a:t> to the message bits to let some errors be detected</a:t>
            </a:r>
          </a:p>
          <a:p>
            <a:r>
              <a:rPr lang="en-US" sz="2800" dirty="0" smtClean="0"/>
              <a:t>Error correction codes</a:t>
            </a:r>
          </a:p>
          <a:p>
            <a:pPr lvl="1"/>
            <a:r>
              <a:rPr lang="en-US" sz="2400" dirty="0"/>
              <a:t>A</a:t>
            </a:r>
            <a:r>
              <a:rPr lang="en-US" sz="2400" dirty="0" smtClean="0"/>
              <a:t>dd more </a:t>
            </a:r>
            <a:r>
              <a:rPr lang="en-US" sz="2400" u="sng" dirty="0" smtClean="0"/>
              <a:t>check bits</a:t>
            </a:r>
            <a:r>
              <a:rPr lang="en-US" sz="2400" dirty="0" smtClean="0"/>
              <a:t> to let some errors be corrected</a:t>
            </a:r>
          </a:p>
          <a:p>
            <a:pPr lvl="3"/>
            <a:endParaRPr lang="en-US" sz="1600" dirty="0"/>
          </a:p>
          <a:p>
            <a:r>
              <a:rPr lang="en-US" sz="2800" dirty="0" smtClean="0"/>
              <a:t>Key issue is now to structure the code to detect many errors with few check bits and modest computation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04905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CSE 461 University of Washington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CA9478-788D-42C7-BC35-88005760C6DD}" type="slidenum">
              <a:rPr lang="en-US" smtClean="0"/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 smtClean="0"/>
              <a:t>A simple code to handle errors:</a:t>
            </a:r>
          </a:p>
          <a:p>
            <a:pPr lvl="1"/>
            <a:r>
              <a:rPr lang="en-US" sz="2400" dirty="0" smtClean="0"/>
              <a:t>Send two copies! Error if different.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pPr lvl="1"/>
            <a:endParaRPr lang="en-US" sz="1600" dirty="0" smtClean="0"/>
          </a:p>
          <a:p>
            <a:r>
              <a:rPr lang="en-US" sz="2800" dirty="0" smtClean="0"/>
              <a:t>How good is this code?</a:t>
            </a:r>
          </a:p>
          <a:p>
            <a:pPr lvl="1"/>
            <a:r>
              <a:rPr lang="en-US" sz="2400" dirty="0" smtClean="0"/>
              <a:t>How many errors can it detect/correct?</a:t>
            </a:r>
          </a:p>
          <a:p>
            <a:pPr lvl="1"/>
            <a:r>
              <a:rPr lang="en-US" sz="2400" dirty="0" smtClean="0"/>
              <a:t>How many errors will make it fail?</a:t>
            </a:r>
          </a:p>
          <a:p>
            <a:pPr marL="457200" lvl="1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1119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CSE 461 University of Washington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CA9478-788D-42C7-BC35-88005760C6D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Motivating Example (2)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We want to handle more errors with less overhead</a:t>
            </a:r>
          </a:p>
          <a:p>
            <a:pPr lvl="1"/>
            <a:r>
              <a:rPr lang="en-US" sz="2400" dirty="0" smtClean="0"/>
              <a:t>Will look at better codes; they are applied mathematics</a:t>
            </a:r>
          </a:p>
          <a:p>
            <a:pPr lvl="1"/>
            <a:r>
              <a:rPr lang="en-US" sz="2400" dirty="0" smtClean="0"/>
              <a:t>But, they can’t handle all errors</a:t>
            </a:r>
          </a:p>
          <a:p>
            <a:pPr lvl="1"/>
            <a:r>
              <a:rPr lang="en-US" sz="2400" dirty="0" smtClean="0"/>
              <a:t>And they focus on accidental errors (will look at secure hashes later)</a:t>
            </a:r>
          </a:p>
        </p:txBody>
      </p:sp>
    </p:spTree>
    <p:extLst>
      <p:ext uri="{BB962C8B-B14F-4D97-AF65-F5344CB8AC3E}">
        <p14:creationId xmlns:p14="http://schemas.microsoft.com/office/powerpoint/2010/main" val="2093232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CSE 461 University of Washington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CA9478-788D-42C7-BC35-88005760C6DD}" type="slidenum">
              <a:rPr lang="en-US" smtClean="0"/>
              <a:t>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Error Codes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 err="1" smtClean="0"/>
              <a:t>Codeword</a:t>
            </a:r>
            <a:r>
              <a:rPr lang="en-US" sz="2800" dirty="0" smtClean="0"/>
              <a:t> consists of D data plus R check bits (=systematic block code)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Sender: </a:t>
            </a:r>
          </a:p>
          <a:p>
            <a:pPr lvl="1"/>
            <a:r>
              <a:rPr lang="en-US" sz="2400" dirty="0"/>
              <a:t>C</a:t>
            </a:r>
            <a:r>
              <a:rPr lang="en-US" sz="2400" dirty="0" smtClean="0"/>
              <a:t>ompute R check bits based on the D data bits; send the </a:t>
            </a:r>
            <a:r>
              <a:rPr lang="en-US" sz="2400" dirty="0" err="1" smtClean="0"/>
              <a:t>codeword</a:t>
            </a:r>
            <a:r>
              <a:rPr lang="en-US" sz="2400" dirty="0" smtClean="0"/>
              <a:t> of D+R bits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666153" y="2190751"/>
            <a:ext cx="3086013" cy="889214"/>
            <a:chOff x="1981200" y="1604543"/>
            <a:chExt cx="3356685" cy="967207"/>
          </a:xfrm>
        </p:grpSpPr>
        <p:grpSp>
          <p:nvGrpSpPr>
            <p:cNvPr id="9" name="Group 8"/>
            <p:cNvGrpSpPr/>
            <p:nvPr/>
          </p:nvGrpSpPr>
          <p:grpSpPr>
            <a:xfrm>
              <a:off x="1981200" y="2038350"/>
              <a:ext cx="3200400" cy="533400"/>
              <a:chOff x="1981200" y="1809750"/>
              <a:chExt cx="2857500" cy="3048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981200" y="1809750"/>
                <a:ext cx="1905000" cy="3048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D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702352" y="1809750"/>
                <a:ext cx="1136348" cy="3048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R=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fn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(D)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2340411" y="1604543"/>
              <a:ext cx="1401926" cy="429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400" dirty="0"/>
                <a:t>D</a:t>
              </a:r>
              <a:r>
                <a:rPr lang="en-US" sz="2400" dirty="0" smtClean="0"/>
                <a:t>ata bits</a:t>
              </a:r>
              <a:endParaRPr lang="en-US" sz="2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52602" y="1612565"/>
              <a:ext cx="1585283" cy="4218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400" dirty="0"/>
                <a:t>C</a:t>
              </a:r>
              <a:r>
                <a:rPr lang="en-US" sz="2400" dirty="0" smtClean="0"/>
                <a:t>heck bits</a:t>
              </a:r>
              <a:endParaRPr lang="en-US" sz="2400" dirty="0"/>
            </a:p>
          </p:txBody>
        </p:sp>
      </p:grpSp>
      <p:sp>
        <p:nvSpPr>
          <p:cNvPr id="14" name="Cloud Callout 13"/>
          <p:cNvSpPr/>
          <p:nvPr/>
        </p:nvSpPr>
        <p:spPr>
          <a:xfrm rot="394988">
            <a:off x="3845441" y="2527343"/>
            <a:ext cx="1418081" cy="699828"/>
          </a:xfrm>
          <a:prstGeom prst="cloudCallout">
            <a:avLst>
              <a:gd name="adj1" fmla="val -8031"/>
              <a:gd name="adj2" fmla="val 16226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631569" y="2846488"/>
            <a:ext cx="40703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613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CSE 461 University of Washington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CA9478-788D-42C7-BC35-88005760C6DD}" type="slidenum">
              <a:rPr lang="en-US" smtClean="0"/>
              <a:t>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Error Codes (2)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Receiver:  </a:t>
            </a:r>
          </a:p>
          <a:p>
            <a:pPr lvl="1"/>
            <a:r>
              <a:rPr lang="en-US" sz="2400" dirty="0" smtClean="0"/>
              <a:t>Receive D+R bits with unknown errors</a:t>
            </a:r>
          </a:p>
          <a:p>
            <a:pPr lvl="1"/>
            <a:r>
              <a:rPr lang="en-US" sz="2400" dirty="0" err="1" smtClean="0"/>
              <a:t>Recompute</a:t>
            </a:r>
            <a:r>
              <a:rPr lang="en-US" sz="2400" dirty="0" smtClean="0"/>
              <a:t> R check bits based on the D data bits; error if R doesn’t match R’</a:t>
            </a:r>
            <a:endParaRPr lang="en-US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381000" y="2938576"/>
            <a:ext cx="5257800" cy="1461974"/>
            <a:chOff x="540652" y="2743164"/>
            <a:chExt cx="5257800" cy="1461974"/>
          </a:xfrm>
        </p:grpSpPr>
        <p:grpSp>
          <p:nvGrpSpPr>
            <p:cNvPr id="12" name="Group 11"/>
            <p:cNvGrpSpPr/>
            <p:nvPr/>
          </p:nvGrpSpPr>
          <p:grpSpPr>
            <a:xfrm>
              <a:off x="540652" y="2743164"/>
              <a:ext cx="4724400" cy="1461974"/>
              <a:chOff x="187841" y="3006185"/>
              <a:chExt cx="4724400" cy="1461974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1818976" y="3006185"/>
                <a:ext cx="3093265" cy="870205"/>
                <a:chOff x="1981200" y="1625222"/>
                <a:chExt cx="3364573" cy="946528"/>
              </a:xfrm>
            </p:grpSpPr>
            <p:grpSp>
              <p:nvGrpSpPr>
                <p:cNvPr id="18" name="Group 17"/>
                <p:cNvGrpSpPr/>
                <p:nvPr/>
              </p:nvGrpSpPr>
              <p:grpSpPr>
                <a:xfrm>
                  <a:off x="1981200" y="2038350"/>
                  <a:ext cx="3200400" cy="533400"/>
                  <a:chOff x="1981200" y="1809750"/>
                  <a:chExt cx="2857500" cy="304800"/>
                </a:xfrm>
              </p:grpSpPr>
              <p:sp>
                <p:nvSpPr>
                  <p:cNvPr id="23" name="Rectangle 22"/>
                  <p:cNvSpPr/>
                  <p:nvPr/>
                </p:nvSpPr>
                <p:spPr>
                  <a:xfrm>
                    <a:off x="1981200" y="1809750"/>
                    <a:ext cx="1905000" cy="304800"/>
                  </a:xfrm>
                  <a:prstGeom prst="rect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dirty="0" smtClean="0">
                        <a:solidFill>
                          <a:schemeClr val="tx1"/>
                        </a:solidFill>
                      </a:rPr>
                      <a:t>D</a:t>
                    </a:r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" name="Rectangle 23"/>
                  <p:cNvSpPr/>
                  <p:nvPr/>
                </p:nvSpPr>
                <p:spPr>
                  <a:xfrm>
                    <a:off x="3702352" y="1809750"/>
                    <a:ext cx="1136348" cy="304800"/>
                  </a:xfrm>
                  <a:prstGeom prst="rect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dirty="0" smtClean="0">
                        <a:solidFill>
                          <a:schemeClr val="tx1"/>
                        </a:solidFill>
                      </a:rPr>
                      <a:t>R’</a:t>
                    </a:r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9" name="TextBox 18"/>
                <p:cNvSpPr txBox="1"/>
                <p:nvPr/>
              </p:nvSpPr>
              <p:spPr>
                <a:xfrm>
                  <a:off x="2348299" y="1625222"/>
                  <a:ext cx="1401926" cy="4298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400" dirty="0"/>
                    <a:t>D</a:t>
                  </a:r>
                  <a:r>
                    <a:rPr lang="en-US" sz="2400" dirty="0" smtClean="0"/>
                    <a:t>ata bits</a:t>
                  </a:r>
                  <a:endParaRPr lang="en-US" sz="2400" dirty="0"/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3760490" y="1633244"/>
                  <a:ext cx="1585283" cy="42181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400" dirty="0"/>
                    <a:t>C</a:t>
                  </a:r>
                  <a:r>
                    <a:rPr lang="en-US" sz="2400" dirty="0" smtClean="0"/>
                    <a:t>heck bits</a:t>
                  </a:r>
                  <a:endParaRPr lang="en-US" sz="2400" dirty="0"/>
                </a:p>
              </p:txBody>
            </p:sp>
          </p:grpSp>
          <p:sp>
            <p:nvSpPr>
              <p:cNvPr id="25" name="Cloud Callout 24"/>
              <p:cNvSpPr/>
              <p:nvPr/>
            </p:nvSpPr>
            <p:spPr>
              <a:xfrm rot="394988">
                <a:off x="187841" y="3280555"/>
                <a:ext cx="1418081" cy="699828"/>
              </a:xfrm>
              <a:prstGeom prst="cloudCallout">
                <a:avLst>
                  <a:gd name="adj1" fmla="val -8031"/>
                  <a:gd name="adj2" fmla="val 16226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>
                <a:off x="1411945" y="3642909"/>
                <a:ext cx="407031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/>
              <p:cNvSpPr/>
              <p:nvPr/>
            </p:nvSpPr>
            <p:spPr>
              <a:xfrm>
                <a:off x="3591223" y="3977771"/>
                <a:ext cx="1170083" cy="49038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R=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fn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(D)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" name="Elbow Connector 5"/>
              <p:cNvCxnSpPr>
                <a:stCxn id="23" idx="2"/>
                <a:endCxn id="27" idx="1"/>
              </p:cNvCxnSpPr>
              <p:nvPr/>
            </p:nvCxnSpPr>
            <p:spPr>
              <a:xfrm rot="16200000" flipH="1">
                <a:off x="3022199" y="3653940"/>
                <a:ext cx="346579" cy="791470"/>
              </a:xfrm>
              <a:prstGeom prst="bentConnector2">
                <a:avLst/>
              </a:prstGeom>
              <a:ln w="19050">
                <a:solidFill>
                  <a:schemeClr val="accent3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Straight Connector 30"/>
            <p:cNvCxnSpPr>
              <a:stCxn id="27" idx="3"/>
            </p:cNvCxnSpPr>
            <p:nvPr/>
          </p:nvCxnSpPr>
          <p:spPr>
            <a:xfrm flipV="1">
              <a:off x="5114117" y="3714750"/>
              <a:ext cx="218661" cy="245194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5432795" y="3443138"/>
              <a:ext cx="36565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400" dirty="0" smtClean="0"/>
                <a:t>=?</a:t>
              </a:r>
              <a:endParaRPr lang="en-US" sz="2400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5129460" y="3363553"/>
              <a:ext cx="218661" cy="245194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4111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CSE 461 University of Washington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CA9478-788D-42C7-BC35-88005760C6DD}" type="slidenum">
              <a:rPr lang="en-US" smtClean="0"/>
              <a:t>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Intuition for Error Codes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 smtClean="0"/>
              <a:t>For D data bits, R check bits:</a:t>
            </a:r>
            <a:endParaRPr lang="en-US" sz="1600" dirty="0" smtClean="0"/>
          </a:p>
          <a:p>
            <a:pPr lvl="3"/>
            <a:endParaRPr lang="en-US" sz="1600" dirty="0"/>
          </a:p>
          <a:p>
            <a:endParaRPr lang="en-US" sz="2800" dirty="0" smtClean="0"/>
          </a:p>
          <a:p>
            <a:pPr lvl="2"/>
            <a:endParaRPr lang="en-US" sz="2000" dirty="0" smtClean="0"/>
          </a:p>
          <a:p>
            <a:pPr marL="914400" lvl="2" indent="0">
              <a:buNone/>
            </a:pPr>
            <a:endParaRPr lang="en-US" sz="2000" dirty="0" smtClean="0"/>
          </a:p>
          <a:p>
            <a:pPr marL="914400" lvl="2" indent="0">
              <a:buNone/>
            </a:pPr>
            <a:endParaRPr lang="en-US" sz="2000" dirty="0"/>
          </a:p>
          <a:p>
            <a:pPr marL="914400" lvl="2" indent="0">
              <a:buNone/>
            </a:pPr>
            <a:endParaRPr lang="en-US" sz="2000" dirty="0"/>
          </a:p>
          <a:p>
            <a:r>
              <a:rPr lang="en-US" sz="2800" dirty="0" smtClean="0"/>
              <a:t>Randomly chosen </a:t>
            </a:r>
            <a:r>
              <a:rPr lang="en-US" sz="2800" dirty="0" err="1" smtClean="0"/>
              <a:t>codeword</a:t>
            </a:r>
            <a:r>
              <a:rPr lang="en-US" sz="2800" dirty="0" smtClean="0"/>
              <a:t> is unlikely to be correct; overhead is low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57200" y="1812286"/>
            <a:ext cx="3533292" cy="1445264"/>
            <a:chOff x="429108" y="2040886"/>
            <a:chExt cx="3533292" cy="1445264"/>
          </a:xfrm>
        </p:grpSpPr>
        <p:sp>
          <p:nvSpPr>
            <p:cNvPr id="8" name="Rounded Rectangle 7"/>
            <p:cNvSpPr/>
            <p:nvPr/>
          </p:nvSpPr>
          <p:spPr>
            <a:xfrm>
              <a:off x="2057400" y="2118691"/>
              <a:ext cx="1905000" cy="1219200"/>
            </a:xfrm>
            <a:prstGeom prst="round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7200" y="2040886"/>
              <a:ext cx="1552092" cy="6832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400" dirty="0" smtClean="0"/>
                <a:t>All</a:t>
              </a:r>
            </a:p>
            <a:p>
              <a:pPr algn="ctr">
                <a:lnSpc>
                  <a:spcPct val="80000"/>
                </a:lnSpc>
              </a:pPr>
              <a:r>
                <a:rPr lang="en-US" sz="2400" dirty="0" err="1" smtClean="0"/>
                <a:t>codewords</a:t>
              </a:r>
              <a:endParaRPr lang="en-US" sz="2400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600200" y="2266950"/>
              <a:ext cx="457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29108" y="2795512"/>
              <a:ext cx="1552092" cy="6906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400" dirty="0" smtClean="0"/>
                <a:t>Correct</a:t>
              </a:r>
            </a:p>
            <a:p>
              <a:pPr algn="ctr">
                <a:lnSpc>
                  <a:spcPct val="80000"/>
                </a:lnSpc>
              </a:pPr>
              <a:r>
                <a:rPr lang="en-US" sz="2400" dirty="0" err="1" smtClean="0"/>
                <a:t>codewords</a:t>
              </a:r>
              <a:endParaRPr lang="en-US" sz="2400" dirty="0"/>
            </a:p>
          </p:txBody>
        </p:sp>
        <p:cxnSp>
          <p:nvCxnSpPr>
            <p:cNvPr id="14" name="Straight Arrow Connector 13"/>
            <p:cNvCxnSpPr>
              <a:endCxn id="16" idx="2"/>
            </p:cNvCxnSpPr>
            <p:nvPr/>
          </p:nvCxnSpPr>
          <p:spPr>
            <a:xfrm flipV="1">
              <a:off x="1704492" y="2876491"/>
              <a:ext cx="962508" cy="973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2667000" y="2762191"/>
              <a:ext cx="228600" cy="2286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18178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28483</TotalTime>
  <Words>1616</Words>
  <Application>Microsoft Macintosh PowerPoint</Application>
  <PresentationFormat>On-screen Show (16:9)</PresentationFormat>
  <Paragraphs>384</Paragraphs>
  <Slides>30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PowerPoint Presentation</vt:lpstr>
      <vt:lpstr>Topic</vt:lpstr>
      <vt:lpstr>Problem – Noise may flip received bits </vt:lpstr>
      <vt:lpstr>Approach – Add Redundancy </vt:lpstr>
      <vt:lpstr>Motivating Example</vt:lpstr>
      <vt:lpstr>Motivating Example (2)</vt:lpstr>
      <vt:lpstr>Using Error Codes</vt:lpstr>
      <vt:lpstr>Using Error Codes (2)</vt:lpstr>
      <vt:lpstr>Intuition for Error Codes</vt:lpstr>
      <vt:lpstr>R.W. Hamming (1915-1998)</vt:lpstr>
      <vt:lpstr>Hamming Distance</vt:lpstr>
      <vt:lpstr>Hamming Distance (2)</vt:lpstr>
      <vt:lpstr>Hamming Distance (3)</vt:lpstr>
      <vt:lpstr>Topic</vt:lpstr>
      <vt:lpstr>Simple Error Detection – Parity Bit</vt:lpstr>
      <vt:lpstr>Parity Bit (2)</vt:lpstr>
      <vt:lpstr>Checksums</vt:lpstr>
      <vt:lpstr>Internet Checksum</vt:lpstr>
      <vt:lpstr>Internet Checksum (2)</vt:lpstr>
      <vt:lpstr>Internet Checksum (3)</vt:lpstr>
      <vt:lpstr>Internet Checksum (4)</vt:lpstr>
      <vt:lpstr>Internet Checksum (5)</vt:lpstr>
      <vt:lpstr>Internet Checksum (6)</vt:lpstr>
      <vt:lpstr>Cyclic Redundancy Check (CRC)</vt:lpstr>
      <vt:lpstr>CRCs (2)</vt:lpstr>
      <vt:lpstr>CRCs (3)</vt:lpstr>
      <vt:lpstr>CRCs (4)</vt:lpstr>
      <vt:lpstr>CRCs (5)</vt:lpstr>
      <vt:lpstr>CRCs (6)</vt:lpstr>
      <vt:lpstr>Error Detection in Practice</vt:lpstr>
    </vt:vector>
  </TitlesOfParts>
  <Company>UW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</dc:creator>
  <cp:lastModifiedBy>SHYAM GOLLAKOTA</cp:lastModifiedBy>
  <cp:revision>175</cp:revision>
  <dcterms:created xsi:type="dcterms:W3CDTF">2012-10-22T20:55:18Z</dcterms:created>
  <dcterms:modified xsi:type="dcterms:W3CDTF">2013-10-16T20:22:27Z</dcterms:modified>
</cp:coreProperties>
</file>