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4" r:id="rId8"/>
    <p:sldId id="265"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8E526-298C-073B-F0FC-5A6B79AA156D}" v="316" dt="2022-10-11T14:22:34.780"/>
    <p1510:client id="{346B748F-6BCA-6393-A6D8-F9684798CCD0}" v="366" dt="2022-10-11T14:07:37.514"/>
    <p1510:client id="{4D63F086-E115-4C44-A6C1-42910ED219FB}" v="375" dt="2022-09-23T08:33:51.732"/>
    <p1510:client id="{685DA0EF-7BC0-773C-E198-0CEDB2CD019A}" v="56" dt="2022-10-11T16:30:33.689"/>
    <p1510:client id="{76DE8CA9-5216-5EFD-5A43-B20CDEA6622C}" v="143" dt="2023-01-07T09:24:36.472"/>
    <p1510:client id="{E63D9165-ED58-A508-2F32-87D3AA2DCD43}" v="145" dt="2023-01-03T09:50:46.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FOUNDATIONS OF DATASCIENCE</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Calibri"/>
                <a:cs typeface="Calibri"/>
              </a:rPr>
              <a:t>Kowshek Iyyappan .T.M</a:t>
            </a:r>
          </a:p>
          <a:p>
            <a:r>
              <a:rPr lang="en-US">
                <a:ea typeface="Calibri"/>
                <a:cs typeface="Calibri"/>
              </a:rPr>
              <a:t>CB.EN.U4CSE20233</a:t>
            </a:r>
          </a:p>
          <a:p>
            <a:endParaRPr lang="en-US">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8C97-8FA1-B713-DB71-B6C3D3D3F9AF}"/>
              </a:ext>
            </a:extLst>
          </p:cNvPr>
          <p:cNvSpPr>
            <a:spLocks noGrp="1"/>
          </p:cNvSpPr>
          <p:nvPr>
            <p:ph type="title"/>
          </p:nvPr>
        </p:nvSpPr>
        <p:spPr/>
        <p:txBody>
          <a:bodyPr/>
          <a:lstStyle/>
          <a:p>
            <a:r>
              <a:rPr lang="en-US" dirty="0">
                <a:cs typeface="Calibri Light"/>
              </a:rPr>
              <a:t>Holdout method</a:t>
            </a:r>
            <a:endParaRPr lang="en-US" dirty="0"/>
          </a:p>
        </p:txBody>
      </p:sp>
      <p:sp>
        <p:nvSpPr>
          <p:cNvPr id="3" name="Content Placeholder 2">
            <a:extLst>
              <a:ext uri="{FF2B5EF4-FFF2-40B4-BE49-F238E27FC236}">
                <a16:creationId xmlns:a16="http://schemas.microsoft.com/office/drawing/2014/main" id="{72B33891-65AA-E422-1F1F-A82E5496CDD4}"/>
              </a:ext>
            </a:extLst>
          </p:cNvPr>
          <p:cNvSpPr>
            <a:spLocks noGrp="1"/>
          </p:cNvSpPr>
          <p:nvPr>
            <p:ph idx="1"/>
          </p:nvPr>
        </p:nvSpPr>
        <p:spPr/>
        <p:txBody>
          <a:bodyPr vert="horz" lIns="91440" tIns="45720" rIns="91440" bIns="45720" rtlCol="0" anchor="t">
            <a:normAutofit/>
          </a:bodyPr>
          <a:lstStyle/>
          <a:p>
            <a:pPr marL="0" indent="0">
              <a:buNone/>
            </a:pPr>
            <a:r>
              <a:rPr lang="en-US" dirty="0"/>
              <a:t>•2/3 Training set</a:t>
            </a:r>
            <a:endParaRPr lang="en-US"/>
          </a:p>
          <a:p>
            <a:pPr marL="0" indent="0">
              <a:buNone/>
            </a:pPr>
            <a:r>
              <a:rPr lang="en-US" dirty="0"/>
              <a:t>•1/3 Test set</a:t>
            </a:r>
            <a:endParaRPr lang="en-US">
              <a:cs typeface="Calibri" panose="020F0502020204030204"/>
            </a:endParaRPr>
          </a:p>
          <a:p>
            <a:endParaRPr lang="en-US" dirty="0">
              <a:ea typeface="+mn-lt"/>
              <a:cs typeface="+mn-lt"/>
            </a:endParaRPr>
          </a:p>
          <a:p>
            <a:pPr marL="0" indent="0">
              <a:buNone/>
            </a:pPr>
            <a:r>
              <a:rPr lang="en-US" sz="3200" dirty="0">
                <a:ea typeface="+mn-lt"/>
                <a:cs typeface="+mn-lt"/>
              </a:rPr>
              <a:t>Cross Validation</a:t>
            </a:r>
            <a:endParaRPr lang="en-US" dirty="0">
              <a:ea typeface="+mn-lt"/>
              <a:cs typeface="+mn-lt"/>
            </a:endParaRPr>
          </a:p>
          <a:p>
            <a:endParaRPr lang="en-US" dirty="0">
              <a:ea typeface="+mn-lt"/>
              <a:cs typeface="+mn-lt"/>
            </a:endParaRPr>
          </a:p>
          <a:p>
            <a:r>
              <a:rPr lang="en-US" dirty="0"/>
              <a:t>K fold </a:t>
            </a:r>
          </a:p>
          <a:p>
            <a:r>
              <a:rPr lang="en-US" dirty="0"/>
              <a:t>We split the train dataset and use folds as train and test</a:t>
            </a:r>
          </a:p>
          <a:p>
            <a:r>
              <a:rPr lang="en-US" dirty="0"/>
              <a:t>At </a:t>
            </a:r>
            <a:r>
              <a:rPr lang="en-US" dirty="0" err="1"/>
              <a:t>ith</a:t>
            </a:r>
            <a:r>
              <a:rPr lang="en-US" dirty="0"/>
              <a:t> iteration Di is test dataset and others as training Dataset </a:t>
            </a:r>
            <a:endParaRPr lang="en-US"/>
          </a:p>
          <a:p>
            <a:endParaRPr lang="en-US" dirty="0">
              <a:cs typeface="Calibri"/>
            </a:endParaRPr>
          </a:p>
        </p:txBody>
      </p:sp>
    </p:spTree>
    <p:extLst>
      <p:ext uri="{BB962C8B-B14F-4D97-AF65-F5344CB8AC3E}">
        <p14:creationId xmlns:p14="http://schemas.microsoft.com/office/powerpoint/2010/main" val="152015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3736-4E5D-4CBC-1720-67010F603D50}"/>
              </a:ext>
            </a:extLst>
          </p:cNvPr>
          <p:cNvSpPr>
            <a:spLocks noGrp="1"/>
          </p:cNvSpPr>
          <p:nvPr>
            <p:ph type="title"/>
          </p:nvPr>
        </p:nvSpPr>
        <p:spPr>
          <a:xfrm>
            <a:off x="838200" y="681426"/>
            <a:ext cx="10515600" cy="1325563"/>
          </a:xfrm>
        </p:spPr>
        <p:txBody>
          <a:bodyPr/>
          <a:lstStyle/>
          <a:p>
            <a:r>
              <a:rPr lang="en-US" dirty="0"/>
              <a:t>Bootstrap</a:t>
            </a:r>
          </a:p>
        </p:txBody>
      </p:sp>
      <p:sp>
        <p:nvSpPr>
          <p:cNvPr id="3" name="Content Placeholder 2">
            <a:extLst>
              <a:ext uri="{FF2B5EF4-FFF2-40B4-BE49-F238E27FC236}">
                <a16:creationId xmlns:a16="http://schemas.microsoft.com/office/drawing/2014/main" id="{2DD30865-2C97-E10D-7EF4-D51D54980935}"/>
              </a:ext>
            </a:extLst>
          </p:cNvPr>
          <p:cNvSpPr>
            <a:spLocks noGrp="1"/>
          </p:cNvSpPr>
          <p:nvPr>
            <p:ph idx="1"/>
          </p:nvPr>
        </p:nvSpPr>
        <p:spPr/>
        <p:txBody>
          <a:bodyPr vert="horz" lIns="91440" tIns="45720" rIns="91440" bIns="45720" rtlCol="0" anchor="t">
            <a:normAutofit/>
          </a:bodyPr>
          <a:lstStyle/>
          <a:p>
            <a:pPr marL="0" indent="0">
              <a:buNone/>
            </a:pPr>
            <a:r>
              <a:rPr lang="en-US" dirty="0"/>
              <a:t>•2/3 training set </a:t>
            </a:r>
          </a:p>
          <a:p>
            <a:pPr marL="0" indent="0">
              <a:buNone/>
            </a:pPr>
            <a:r>
              <a:rPr lang="en-US" dirty="0"/>
              <a:t>•1/3 test set </a:t>
            </a:r>
          </a:p>
          <a:p>
            <a:endParaRPr lang="en-US" dirty="0">
              <a:cs typeface="Calibri"/>
            </a:endParaRPr>
          </a:p>
        </p:txBody>
      </p:sp>
    </p:spTree>
    <p:extLst>
      <p:ext uri="{BB962C8B-B14F-4D97-AF65-F5344CB8AC3E}">
        <p14:creationId xmlns:p14="http://schemas.microsoft.com/office/powerpoint/2010/main" val="109920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44AE-0F54-D304-1BC8-A4E7DD272451}"/>
              </a:ext>
            </a:extLst>
          </p:cNvPr>
          <p:cNvSpPr>
            <a:spLocks noGrp="1"/>
          </p:cNvSpPr>
          <p:nvPr>
            <p:ph type="title"/>
          </p:nvPr>
        </p:nvSpPr>
        <p:spPr/>
        <p:txBody>
          <a:bodyPr>
            <a:normAutofit/>
          </a:bodyPr>
          <a:lstStyle/>
          <a:p>
            <a:r>
              <a:rPr lang="en-US" sz="4800">
                <a:cs typeface="Calibri Light"/>
              </a:rPr>
              <a:t>NETFLIX</a:t>
            </a:r>
          </a:p>
        </p:txBody>
      </p:sp>
      <p:sp>
        <p:nvSpPr>
          <p:cNvPr id="3" name="Content Placeholder 2">
            <a:extLst>
              <a:ext uri="{FF2B5EF4-FFF2-40B4-BE49-F238E27FC236}">
                <a16:creationId xmlns:a16="http://schemas.microsoft.com/office/drawing/2014/main" id="{2AE6D5FA-547D-A979-A99A-825F243AEC3B}"/>
              </a:ext>
            </a:extLst>
          </p:cNvPr>
          <p:cNvSpPr>
            <a:spLocks noGrp="1"/>
          </p:cNvSpPr>
          <p:nvPr>
            <p:ph idx="1"/>
          </p:nvPr>
        </p:nvSpPr>
        <p:spPr/>
        <p:txBody>
          <a:bodyPr vert="horz" lIns="91440" tIns="45720" rIns="91440" bIns="45720" rtlCol="0" anchor="t">
            <a:normAutofit lnSpcReduction="10000"/>
          </a:bodyPr>
          <a:lstStyle/>
          <a:p>
            <a:r>
              <a:rPr lang="en-US">
                <a:cs typeface="Calibri"/>
              </a:rPr>
              <a:t>Netflix is an American online movie and Tv-series streaming app since 1997 .</a:t>
            </a:r>
            <a:endParaRPr lang="en-US"/>
          </a:p>
          <a:p>
            <a:pPr marL="0" indent="0">
              <a:buNone/>
            </a:pPr>
            <a:endParaRPr lang="en-US">
              <a:cs typeface="Calibri"/>
            </a:endParaRPr>
          </a:p>
          <a:p>
            <a:r>
              <a:rPr lang="en-US">
                <a:cs typeface="Calibri"/>
              </a:rPr>
              <a:t>With a subscription one can use the features provided in the app like watching an episode, downloading a movie etc</a:t>
            </a:r>
          </a:p>
          <a:p>
            <a:pPr marL="0" indent="0">
              <a:buNone/>
            </a:pPr>
            <a:endParaRPr lang="en-US">
              <a:cs typeface="Calibri"/>
            </a:endParaRPr>
          </a:p>
          <a:p>
            <a:r>
              <a:rPr lang="en-US">
                <a:cs typeface="Calibri"/>
              </a:rPr>
              <a:t>The app can be used in a web browser or as an application too, with 1000s of movies and series available it is the No1 online streaming app today with millions of subscribers and thousands of viewers every Minute.</a:t>
            </a:r>
          </a:p>
          <a:p>
            <a:pPr marL="0" indent="0">
              <a:buNone/>
            </a:pPr>
            <a:endParaRPr lang="en-US">
              <a:cs typeface="Calibri"/>
            </a:endParaRPr>
          </a:p>
        </p:txBody>
      </p:sp>
    </p:spTree>
    <p:extLst>
      <p:ext uri="{BB962C8B-B14F-4D97-AF65-F5344CB8AC3E}">
        <p14:creationId xmlns:p14="http://schemas.microsoft.com/office/powerpoint/2010/main" val="292211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DE2-CF97-4C35-55CC-9F255291A1BA}"/>
              </a:ext>
            </a:extLst>
          </p:cNvPr>
          <p:cNvSpPr>
            <a:spLocks noGrp="1"/>
          </p:cNvSpPr>
          <p:nvPr>
            <p:ph type="title"/>
          </p:nvPr>
        </p:nvSpPr>
        <p:spPr/>
        <p:txBody>
          <a:bodyPr>
            <a:normAutofit/>
          </a:bodyPr>
          <a:lstStyle/>
          <a:p>
            <a:r>
              <a:rPr lang="en-US">
                <a:ea typeface="Calibri Light"/>
                <a:cs typeface="Calibri Light"/>
              </a:rPr>
              <a:t>Analytical Qs </a:t>
            </a:r>
          </a:p>
        </p:txBody>
      </p:sp>
      <p:sp>
        <p:nvSpPr>
          <p:cNvPr id="3" name="Content Placeholder 2">
            <a:extLst>
              <a:ext uri="{FF2B5EF4-FFF2-40B4-BE49-F238E27FC236}">
                <a16:creationId xmlns:a16="http://schemas.microsoft.com/office/drawing/2014/main" id="{F7A2908E-760F-2B28-55A4-99D98ED8AFCD}"/>
              </a:ext>
            </a:extLst>
          </p:cNvPr>
          <p:cNvSpPr>
            <a:spLocks noGrp="1"/>
          </p:cNvSpPr>
          <p:nvPr>
            <p:ph idx="1"/>
          </p:nvPr>
        </p:nvSpPr>
        <p:spPr/>
        <p:txBody>
          <a:bodyPr vert="horz" lIns="91440" tIns="45720" rIns="91440" bIns="45720" rtlCol="0" anchor="t">
            <a:normAutofit/>
          </a:bodyPr>
          <a:lstStyle/>
          <a:p>
            <a:r>
              <a:rPr lang="en-US">
                <a:ea typeface="Calibri"/>
                <a:cs typeface="Calibri"/>
              </a:rPr>
              <a:t>When was the movie released </a:t>
            </a:r>
          </a:p>
          <a:p>
            <a:r>
              <a:rPr lang="en-US">
                <a:ea typeface="Calibri"/>
                <a:cs typeface="Calibri"/>
              </a:rPr>
              <a:t>Who is the actor</a:t>
            </a:r>
          </a:p>
          <a:p>
            <a:r>
              <a:rPr lang="en-US">
                <a:ea typeface="Calibri"/>
                <a:cs typeface="Calibri"/>
              </a:rPr>
              <a:t>How long was the tv show running</a:t>
            </a:r>
          </a:p>
          <a:p>
            <a:r>
              <a:rPr lang="en-US">
                <a:ea typeface="Calibri"/>
                <a:cs typeface="Calibri"/>
              </a:rPr>
              <a:t>How do I download the movie</a:t>
            </a:r>
          </a:p>
          <a:p>
            <a:r>
              <a:rPr lang="en-US">
                <a:ea typeface="Calibri"/>
                <a:cs typeface="Calibri"/>
              </a:rPr>
              <a:t>Rating of the movie</a:t>
            </a:r>
          </a:p>
          <a:p>
            <a:endParaRPr lang="en-US">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289989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07EF-8063-F4BB-882C-47606D265B13}"/>
              </a:ext>
            </a:extLst>
          </p:cNvPr>
          <p:cNvSpPr>
            <a:spLocks noGrp="1"/>
          </p:cNvSpPr>
          <p:nvPr>
            <p:ph type="title"/>
          </p:nvPr>
        </p:nvSpPr>
        <p:spPr/>
        <p:txBody>
          <a:bodyPr/>
          <a:lstStyle/>
          <a:p>
            <a:r>
              <a:rPr lang="en-US">
                <a:ea typeface="Calibri Light"/>
                <a:cs typeface="Calibri Light"/>
              </a:rPr>
              <a:t>Predictive Qs</a:t>
            </a:r>
          </a:p>
        </p:txBody>
      </p:sp>
      <p:sp>
        <p:nvSpPr>
          <p:cNvPr id="3" name="Content Placeholder 2">
            <a:extLst>
              <a:ext uri="{FF2B5EF4-FFF2-40B4-BE49-F238E27FC236}">
                <a16:creationId xmlns:a16="http://schemas.microsoft.com/office/drawing/2014/main" id="{32402CFA-8F9D-6AA8-5C70-45967031A857}"/>
              </a:ext>
            </a:extLst>
          </p:cNvPr>
          <p:cNvSpPr>
            <a:spLocks noGrp="1"/>
          </p:cNvSpPr>
          <p:nvPr>
            <p:ph idx="1"/>
          </p:nvPr>
        </p:nvSpPr>
        <p:spPr>
          <a:xfrm>
            <a:off x="737558" y="1811248"/>
            <a:ext cx="10515600" cy="4351338"/>
          </a:xfrm>
        </p:spPr>
        <p:txBody>
          <a:bodyPr vert="horz" lIns="91440" tIns="45720" rIns="91440" bIns="45720" rtlCol="0" anchor="t">
            <a:normAutofit/>
          </a:bodyPr>
          <a:lstStyle/>
          <a:p>
            <a:r>
              <a:rPr lang="en-US">
                <a:ea typeface="Calibri"/>
                <a:cs typeface="Calibri"/>
              </a:rPr>
              <a:t>Is the movie good</a:t>
            </a:r>
          </a:p>
          <a:p>
            <a:r>
              <a:rPr lang="en-US">
                <a:ea typeface="Calibri"/>
                <a:cs typeface="Calibri"/>
              </a:rPr>
              <a:t>How many like the movie</a:t>
            </a:r>
          </a:p>
          <a:p>
            <a:r>
              <a:rPr lang="en-US">
                <a:ea typeface="Calibri"/>
                <a:cs typeface="Calibri"/>
              </a:rPr>
              <a:t>How did I get this movie in suggestions</a:t>
            </a:r>
          </a:p>
          <a:p>
            <a:r>
              <a:rPr lang="en-US">
                <a:ea typeface="Calibri"/>
                <a:cs typeface="Calibri"/>
              </a:rPr>
              <a:t>Did the actor perform at his best</a:t>
            </a: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68771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8AB7-A22A-7330-1A01-0402D6969BE9}"/>
              </a:ext>
            </a:extLst>
          </p:cNvPr>
          <p:cNvSpPr>
            <a:spLocks noGrp="1"/>
          </p:cNvSpPr>
          <p:nvPr>
            <p:ph type="title"/>
          </p:nvPr>
        </p:nvSpPr>
        <p:spPr/>
        <p:txBody>
          <a:bodyPr/>
          <a:lstStyle/>
          <a:p>
            <a:r>
              <a:rPr lang="en-US">
                <a:cs typeface="Calibri Light"/>
              </a:rPr>
              <a:t>Scales of measurement</a:t>
            </a:r>
            <a:endParaRPr lang="en-US" err="1"/>
          </a:p>
        </p:txBody>
      </p:sp>
      <p:sp>
        <p:nvSpPr>
          <p:cNvPr id="3" name="Content Placeholder 2">
            <a:extLst>
              <a:ext uri="{FF2B5EF4-FFF2-40B4-BE49-F238E27FC236}">
                <a16:creationId xmlns:a16="http://schemas.microsoft.com/office/drawing/2014/main" id="{A3201402-D737-45B9-B7B1-83FE312E6CAC}"/>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Classification of NOIR</a:t>
            </a:r>
          </a:p>
          <a:p>
            <a:r>
              <a:rPr lang="en-US" dirty="0">
                <a:cs typeface="Calibri"/>
              </a:rPr>
              <a:t>Nominal – Customer rate the film</a:t>
            </a:r>
          </a:p>
          <a:p>
            <a:r>
              <a:rPr lang="en-US" dirty="0">
                <a:cs typeface="Calibri"/>
              </a:rPr>
              <a:t>Ordinal – sorted by customer rating of the film</a:t>
            </a:r>
          </a:p>
          <a:p>
            <a:r>
              <a:rPr lang="en-US" dirty="0">
                <a:cs typeface="Calibri"/>
              </a:rPr>
              <a:t>Interval – films sorted in an ascending order of the </a:t>
            </a:r>
            <a:r>
              <a:rPr lang="en-US" dirty="0" err="1">
                <a:cs typeface="Calibri"/>
              </a:rPr>
              <a:t>imdb</a:t>
            </a:r>
            <a:r>
              <a:rPr lang="en-US" dirty="0">
                <a:cs typeface="Calibri"/>
              </a:rPr>
              <a:t> rating</a:t>
            </a:r>
          </a:p>
          <a:p>
            <a:r>
              <a:rPr lang="en-US" dirty="0">
                <a:cs typeface="Calibri"/>
              </a:rPr>
              <a:t>Ratio – no of episodes in a tv series</a:t>
            </a:r>
          </a:p>
          <a:p>
            <a:endParaRPr lang="en-US" dirty="0">
              <a:cs typeface="Calibri"/>
            </a:endParaRPr>
          </a:p>
          <a:p>
            <a:endParaRPr lang="en-US">
              <a:cs typeface="Calibri"/>
            </a:endParaRPr>
          </a:p>
        </p:txBody>
      </p:sp>
    </p:spTree>
    <p:extLst>
      <p:ext uri="{BB962C8B-B14F-4D97-AF65-F5344CB8AC3E}">
        <p14:creationId xmlns:p14="http://schemas.microsoft.com/office/powerpoint/2010/main" val="365440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401C-9D6A-53E1-0F0B-86420EAA7430}"/>
              </a:ext>
            </a:extLst>
          </p:cNvPr>
          <p:cNvSpPr>
            <a:spLocks noGrp="1"/>
          </p:cNvSpPr>
          <p:nvPr>
            <p:ph type="title"/>
          </p:nvPr>
        </p:nvSpPr>
        <p:spPr/>
        <p:txBody>
          <a:bodyPr/>
          <a:lstStyle/>
          <a:p>
            <a:r>
              <a:rPr lang="en-US">
                <a:cs typeface="Calibri Light"/>
              </a:rPr>
              <a:t>Scales of measurement</a:t>
            </a:r>
            <a:endParaRPr lang="en-US"/>
          </a:p>
        </p:txBody>
      </p:sp>
      <p:sp>
        <p:nvSpPr>
          <p:cNvPr id="3" name="Content Placeholder 2">
            <a:extLst>
              <a:ext uri="{FF2B5EF4-FFF2-40B4-BE49-F238E27FC236}">
                <a16:creationId xmlns:a16="http://schemas.microsoft.com/office/drawing/2014/main" id="{8455F0BF-CC2D-5C05-E449-8820A0B10BEB}"/>
              </a:ext>
            </a:extLst>
          </p:cNvPr>
          <p:cNvSpPr>
            <a:spLocks noGrp="1"/>
          </p:cNvSpPr>
          <p:nvPr>
            <p:ph idx="1"/>
          </p:nvPr>
        </p:nvSpPr>
        <p:spPr/>
        <p:txBody>
          <a:bodyPr vert="horz" lIns="91440" tIns="45720" rIns="91440" bIns="45720" rtlCol="0" anchor="t">
            <a:normAutofit/>
          </a:bodyPr>
          <a:lstStyle/>
          <a:p>
            <a:r>
              <a:rPr lang="en-US">
                <a:cs typeface="Calibri"/>
              </a:rPr>
              <a:t>Univariate – types of movies the user is watching.</a:t>
            </a:r>
          </a:p>
          <a:p>
            <a:r>
              <a:rPr lang="en-US">
                <a:cs typeface="Calibri"/>
              </a:rPr>
              <a:t>Bivariate – genre depending on the age.</a:t>
            </a:r>
          </a:p>
        </p:txBody>
      </p:sp>
    </p:spTree>
    <p:extLst>
      <p:ext uri="{BB962C8B-B14F-4D97-AF65-F5344CB8AC3E}">
        <p14:creationId xmlns:p14="http://schemas.microsoft.com/office/powerpoint/2010/main" val="225530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9D56-09DB-0182-AF53-720E47D0279F}"/>
              </a:ext>
            </a:extLst>
          </p:cNvPr>
          <p:cNvSpPr>
            <a:spLocks noGrp="1"/>
          </p:cNvSpPr>
          <p:nvPr>
            <p:ph type="title"/>
          </p:nvPr>
        </p:nvSpPr>
        <p:spPr/>
        <p:txBody>
          <a:bodyPr/>
          <a:lstStyle/>
          <a:p>
            <a:r>
              <a:rPr lang="en-US" dirty="0">
                <a:ea typeface="+mj-lt"/>
                <a:cs typeface="+mj-lt"/>
              </a:rPr>
              <a:t>Visualization</a:t>
            </a:r>
          </a:p>
        </p:txBody>
      </p:sp>
      <p:sp>
        <p:nvSpPr>
          <p:cNvPr id="3" name="Content Placeholder 2">
            <a:extLst>
              <a:ext uri="{FF2B5EF4-FFF2-40B4-BE49-F238E27FC236}">
                <a16:creationId xmlns:a16="http://schemas.microsoft.com/office/drawing/2014/main" id="{A1ABA721-C748-65C0-31A2-D36414BEEEE7}"/>
              </a:ext>
            </a:extLst>
          </p:cNvPr>
          <p:cNvSpPr>
            <a:spLocks noGrp="1"/>
          </p:cNvSpPr>
          <p:nvPr>
            <p:ph idx="1"/>
          </p:nvPr>
        </p:nvSpPr>
        <p:spPr/>
        <p:txBody>
          <a:bodyPr vert="horz" lIns="91440" tIns="45720" rIns="91440" bIns="45720" rtlCol="0" anchor="t">
            <a:normAutofit/>
          </a:bodyPr>
          <a:lstStyle/>
          <a:p>
            <a:r>
              <a:rPr lang="en-US" dirty="0">
                <a:ea typeface="+mn-lt"/>
                <a:cs typeface="+mn-lt"/>
              </a:rPr>
              <a:t>Line Graph : Number of users buying a certain product every month</a:t>
            </a:r>
          </a:p>
          <a:p>
            <a:r>
              <a:rPr lang="en-US" dirty="0">
                <a:ea typeface="+mn-lt"/>
                <a:cs typeface="+mn-lt"/>
              </a:rPr>
              <a:t>Bar graph: Comparison of phones sold apple vs </a:t>
            </a:r>
            <a:r>
              <a:rPr lang="en-US" dirty="0" err="1">
                <a:ea typeface="+mn-lt"/>
                <a:cs typeface="+mn-lt"/>
              </a:rPr>
              <a:t>samsung</a:t>
            </a:r>
            <a:r>
              <a:rPr lang="en-US" dirty="0">
                <a:ea typeface="+mn-lt"/>
                <a:cs typeface="+mn-lt"/>
              </a:rPr>
              <a:t> </a:t>
            </a:r>
          </a:p>
          <a:p>
            <a:r>
              <a:rPr lang="en-US" dirty="0">
                <a:ea typeface="+mn-lt"/>
                <a:cs typeface="+mn-lt"/>
              </a:rPr>
              <a:t>Quantile-Quantile Plot: Sales of two products over time</a:t>
            </a:r>
          </a:p>
          <a:p>
            <a:endParaRPr lang="en-US" dirty="0">
              <a:cs typeface="Calibri"/>
            </a:endParaRPr>
          </a:p>
        </p:txBody>
      </p:sp>
    </p:spTree>
    <p:extLst>
      <p:ext uri="{BB962C8B-B14F-4D97-AF65-F5344CB8AC3E}">
        <p14:creationId xmlns:p14="http://schemas.microsoft.com/office/powerpoint/2010/main" val="24233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3898-6E4A-D523-E3B6-7BDA49ADBE3F}"/>
              </a:ext>
            </a:extLst>
          </p:cNvPr>
          <p:cNvSpPr>
            <a:spLocks noGrp="1"/>
          </p:cNvSpPr>
          <p:nvPr>
            <p:ph type="title"/>
          </p:nvPr>
        </p:nvSpPr>
        <p:spPr/>
        <p:txBody>
          <a:bodyPr/>
          <a:lstStyle/>
          <a:p>
            <a:r>
              <a:rPr lang="en-US" dirty="0">
                <a:latin typeface="Calibri Light"/>
                <a:ea typeface="+mn-lt"/>
                <a:cs typeface="+mn-lt"/>
              </a:rPr>
              <a:t>Discrete &amp; Continuous</a:t>
            </a:r>
          </a:p>
        </p:txBody>
      </p:sp>
      <p:sp>
        <p:nvSpPr>
          <p:cNvPr id="3" name="Content Placeholder 2">
            <a:extLst>
              <a:ext uri="{FF2B5EF4-FFF2-40B4-BE49-F238E27FC236}">
                <a16:creationId xmlns:a16="http://schemas.microsoft.com/office/drawing/2014/main" id="{D2AB054A-E412-4C11-E960-74F1C9F42BA0}"/>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Discrete</a:t>
            </a:r>
          </a:p>
          <a:p>
            <a:r>
              <a:rPr lang="en-US" dirty="0">
                <a:cs typeface="Calibri"/>
              </a:rPr>
              <a:t>Time of the movie</a:t>
            </a:r>
          </a:p>
          <a:p>
            <a:r>
              <a:rPr lang="en-US" dirty="0">
                <a:cs typeface="Calibri"/>
              </a:rPr>
              <a:t>No of stars in the cast</a:t>
            </a:r>
          </a:p>
          <a:p>
            <a:r>
              <a:rPr lang="en-US" dirty="0">
                <a:cs typeface="Calibri"/>
              </a:rPr>
              <a:t>Feedback for the user</a:t>
            </a:r>
          </a:p>
          <a:p>
            <a:pPr marL="0" indent="0">
              <a:buNone/>
            </a:pPr>
            <a:r>
              <a:rPr lang="en-US" dirty="0">
                <a:cs typeface="Calibri"/>
              </a:rPr>
              <a:t>Continuous</a:t>
            </a:r>
          </a:p>
          <a:p>
            <a:pPr marL="457200" indent="-457200"/>
            <a:r>
              <a:rPr lang="en-US" dirty="0">
                <a:cs typeface="Calibri"/>
              </a:rPr>
              <a:t>Rating of the movie</a:t>
            </a:r>
          </a:p>
          <a:p>
            <a:pPr marL="457200" indent="-457200"/>
            <a:r>
              <a:rPr lang="en-US" dirty="0">
                <a:cs typeface="Calibri"/>
              </a:rPr>
              <a:t>Episodes in a series</a:t>
            </a:r>
          </a:p>
          <a:p>
            <a:pPr marL="0" indent="0">
              <a:buNone/>
            </a:pPr>
            <a:endParaRPr lang="en-US" dirty="0">
              <a:cs typeface="Calibri"/>
            </a:endParaRPr>
          </a:p>
        </p:txBody>
      </p:sp>
    </p:spTree>
    <p:extLst>
      <p:ext uri="{BB962C8B-B14F-4D97-AF65-F5344CB8AC3E}">
        <p14:creationId xmlns:p14="http://schemas.microsoft.com/office/powerpoint/2010/main" val="159759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40AD-5525-C112-CCB7-62CCD9E40BB0}"/>
              </a:ext>
            </a:extLst>
          </p:cNvPr>
          <p:cNvSpPr>
            <a:spLocks noGrp="1"/>
          </p:cNvSpPr>
          <p:nvPr>
            <p:ph type="title"/>
          </p:nvPr>
        </p:nvSpPr>
        <p:spPr/>
        <p:txBody>
          <a:bodyPr/>
          <a:lstStyle/>
          <a:p>
            <a:r>
              <a:rPr lang="en-US" dirty="0">
                <a:cs typeface="Calibri Light"/>
              </a:rPr>
              <a:t>Metrics</a:t>
            </a:r>
            <a:endParaRPr lang="en-US" dirty="0"/>
          </a:p>
        </p:txBody>
      </p:sp>
      <p:sp>
        <p:nvSpPr>
          <p:cNvPr id="3" name="Content Placeholder 2">
            <a:extLst>
              <a:ext uri="{FF2B5EF4-FFF2-40B4-BE49-F238E27FC236}">
                <a16:creationId xmlns:a16="http://schemas.microsoft.com/office/drawing/2014/main" id="{E3B9CAC4-0727-5EE0-BC35-4C68AFB1D115}"/>
              </a:ext>
            </a:extLst>
          </p:cNvPr>
          <p:cNvSpPr>
            <a:spLocks noGrp="1"/>
          </p:cNvSpPr>
          <p:nvPr>
            <p:ph idx="1"/>
          </p:nvPr>
        </p:nvSpPr>
        <p:spPr/>
        <p:txBody>
          <a:bodyPr vert="horz" lIns="91440" tIns="45720" rIns="91440" bIns="45720" rtlCol="0" anchor="t">
            <a:normAutofit/>
          </a:bodyPr>
          <a:lstStyle/>
          <a:p>
            <a:r>
              <a:rPr lang="en-US" dirty="0">
                <a:cs typeface="Calibri"/>
              </a:rPr>
              <a:t>Precision</a:t>
            </a:r>
          </a:p>
          <a:p>
            <a:r>
              <a:rPr lang="en-US" dirty="0">
                <a:cs typeface="Calibri"/>
              </a:rPr>
              <a:t>Recall</a:t>
            </a:r>
          </a:p>
          <a:p>
            <a:r>
              <a:rPr lang="en-US" dirty="0">
                <a:cs typeface="Calibri"/>
              </a:rPr>
              <a:t>Accuracy</a:t>
            </a:r>
          </a:p>
          <a:p>
            <a:r>
              <a:rPr lang="en-US" dirty="0">
                <a:cs typeface="Calibri"/>
              </a:rPr>
              <a:t>F1 score</a:t>
            </a:r>
          </a:p>
          <a:p>
            <a:r>
              <a:rPr lang="en-US" dirty="0">
                <a:cs typeface="Calibri"/>
              </a:rPr>
              <a:t>Sensitivity</a:t>
            </a:r>
          </a:p>
          <a:p>
            <a:r>
              <a:rPr lang="en-US" dirty="0">
                <a:cs typeface="Calibri"/>
              </a:rPr>
              <a:t>Positive sample - Movie released</a:t>
            </a:r>
          </a:p>
          <a:p>
            <a:r>
              <a:rPr lang="en-US" dirty="0">
                <a:cs typeface="Calibri"/>
              </a:rPr>
              <a:t>Negative sample – movie not released</a:t>
            </a:r>
          </a:p>
          <a:p>
            <a:r>
              <a:rPr lang="en-US" dirty="0">
                <a:cs typeface="Calibri"/>
              </a:rPr>
              <a:t>TP, TN,FN,FP</a:t>
            </a:r>
          </a:p>
          <a:p>
            <a:endParaRPr lang="en-US" dirty="0">
              <a:cs typeface="Calibri"/>
            </a:endParaRPr>
          </a:p>
        </p:txBody>
      </p:sp>
    </p:spTree>
    <p:extLst>
      <p:ext uri="{BB962C8B-B14F-4D97-AF65-F5344CB8AC3E}">
        <p14:creationId xmlns:p14="http://schemas.microsoft.com/office/powerpoint/2010/main" val="22682735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FOUNDATIONS OF DATASCIENCE</vt:lpstr>
      <vt:lpstr>NETFLIX</vt:lpstr>
      <vt:lpstr>Analytical Qs </vt:lpstr>
      <vt:lpstr>Predictive Qs</vt:lpstr>
      <vt:lpstr>Scales of measurement</vt:lpstr>
      <vt:lpstr>Scales of measurement</vt:lpstr>
      <vt:lpstr>Visualization</vt:lpstr>
      <vt:lpstr>Discrete &amp; Continuous</vt:lpstr>
      <vt:lpstr>Metrics</vt:lpstr>
      <vt:lpstr>Holdout method</vt:lpstr>
      <vt:lpstr>Bootstrap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81</cp:revision>
  <dcterms:created xsi:type="dcterms:W3CDTF">2022-09-23T08:23:09Z</dcterms:created>
  <dcterms:modified xsi:type="dcterms:W3CDTF">2023-01-07T09:26:16Z</dcterms:modified>
</cp:coreProperties>
</file>