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97" r:id="rId3"/>
    <p:sldId id="268" r:id="rId4"/>
    <p:sldId id="271" r:id="rId5"/>
    <p:sldId id="270" r:id="rId6"/>
    <p:sldId id="272" r:id="rId7"/>
    <p:sldId id="277" r:id="rId8"/>
    <p:sldId id="276" r:id="rId9"/>
    <p:sldId id="269" r:id="rId10"/>
    <p:sldId id="291" r:id="rId11"/>
    <p:sldId id="292" r:id="rId12"/>
    <p:sldId id="287" r:id="rId13"/>
    <p:sldId id="294" r:id="rId14"/>
    <p:sldId id="295" r:id="rId15"/>
    <p:sldId id="296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718" autoAdjust="0"/>
  </p:normalViewPr>
  <p:slideViewPr>
    <p:cSldViewPr>
      <p:cViewPr>
        <p:scale>
          <a:sx n="94" d="100"/>
          <a:sy n="94" d="100"/>
        </p:scale>
        <p:origin x="-1284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DBC90-9322-4200-9D55-97ED91B5B4B4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AFB84-9FF1-429B-B0D4-DA402DCE9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734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0AFB84-9FF1-429B-B0D4-DA402DCE91E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89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/>
          <p:nvPr/>
        </p:nvGrpSpPr>
        <p:grpSpPr>
          <a:xfrm>
            <a:off x="0" y="3268345"/>
            <a:ext cx="9144000" cy="146304"/>
            <a:chOff x="0" y="3268345"/>
            <a:chExt cx="9144000" cy="14630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1470025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grpSp>
        <p:nvGrpSpPr>
          <p:cNvPr id="2" name="Group 7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18288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722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39712" y="6356350"/>
            <a:ext cx="1868424" cy="365125"/>
          </a:xfrm>
        </p:spPr>
        <p:txBody>
          <a:bodyPr/>
          <a:lstStyle/>
          <a:p>
            <a:fld id="{766CA2E2-0D20-4391-8F3E-CAAFE6E7FA52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 rot="5400000" flipH="1">
            <a:off x="3332988" y="3384804"/>
            <a:ext cx="6867144" cy="73152"/>
            <a:chOff x="0" y="3268345"/>
            <a:chExt cx="9144000" cy="146304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9616"/>
            <a:ext cx="8229600" cy="462654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" name="Group 13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4406900"/>
            <a:ext cx="7827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2667000"/>
            <a:ext cx="78272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12"/>
          <p:cNvGrpSpPr/>
          <p:nvPr/>
        </p:nvGrpSpPr>
        <p:grpSpPr>
          <a:xfrm flipH="1">
            <a:off x="0" y="4228465"/>
            <a:ext cx="9144000" cy="146304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00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grpSp>
        <p:nvGrpSpPr>
          <p:cNvPr id="2" name="Group 16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grpSp>
        <p:nvGrpSpPr>
          <p:cNvPr id="2" name="Group 12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5" name="Group 10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7937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3008313" cy="4754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Group 13"/>
          <p:cNvGrpSpPr/>
          <p:nvPr/>
        </p:nvGrpSpPr>
        <p:grpSpPr>
          <a:xfrm flipH="1">
            <a:off x="0" y="1143000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1801368" y="685800"/>
            <a:ext cx="5495544" cy="3886200"/>
          </a:xfrm>
          <a:solidFill>
            <a:schemeClr val="accent1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/>
          </a:scene3d>
          <a:sp3d contourW="12700" prstMaterial="softEdge">
            <a:bevelT prst="cross"/>
            <a:contourClr>
              <a:srgbClr val="FFFFFF"/>
            </a:contourClr>
          </a:sp3d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3" name="Group 15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26" y="0"/>
            <a:ext cx="9144000" cy="6286520"/>
          </a:xfrm>
          <a:prstGeom prst="rect">
            <a:avLst/>
          </a:prstGeom>
          <a:gradFill flip="none" rotWithShape="1">
            <a:gsLst>
              <a:gs pos="1000">
                <a:schemeClr val="bg2">
                  <a:alpha val="0"/>
                </a:schemeClr>
              </a:gs>
              <a:gs pos="100000">
                <a:schemeClr val="bg1">
                  <a:alpha val="92000"/>
                </a:schemeClr>
              </a:gs>
            </a:gsLst>
            <a:lin ang="16200000" scaled="1"/>
            <a:tileRect/>
          </a:gradFill>
          <a:ln w="285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7453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766CA2E2-0D20-4391-8F3E-CAAFE6E7FA52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ysClr val="windowText" lastClr="000000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024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ysClr val="windowText" lastClr="000000"/>
                </a:solidFill>
              </a:defRPr>
            </a:lvl1pPr>
          </a:lstStyle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noFill/>
          </a:ln>
          <a:solidFill>
            <a:srgbClr val="FFFFFF"/>
          </a:solidFill>
          <a:effectLst>
            <a:glow rad="101600">
              <a:schemeClr val="tx2"/>
            </a:glo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Wingdings 2" pitchFamily="18" charset="2"/>
        <a:buChar char="¥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4"/>
        </a:buClr>
        <a:buSzPct val="60000"/>
        <a:buFont typeface="Wingdings 2" pitchFamily="18" charset="2"/>
        <a:buChar char="¥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5"/>
        </a:buClr>
        <a:buSzPct val="57000"/>
        <a:buFont typeface="Wingdings 2" pitchFamily="18" charset="2"/>
        <a:buChar char="¥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6"/>
        </a:buClr>
        <a:buSzPct val="55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/>
        </a:buClr>
        <a:buSzPct val="50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WsQQvHm4lSw&amp;ab_channel=TheOrganicChemistryTutor" TargetMode="External"/><Relationship Id="rId3" Type="http://schemas.openxmlformats.org/officeDocument/2006/relationships/hyperlink" Target="https://www.w3schools.com/python/" TargetMode="External"/><Relationship Id="rId7" Type="http://schemas.openxmlformats.org/officeDocument/2006/relationships/hyperlink" Target="https://www.youtube.com/watch?v=celUu5aY6_Q&amp;ab_channel=MATLABProgrammingforNumericalComputa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bDoqKswdp6c&amp;ab_channel=MyWhyU" TargetMode="External"/><Relationship Id="rId5" Type="http://schemas.openxmlformats.org/officeDocument/2006/relationships/hyperlink" Target="https://www.youtube.com/watch?v=ml4NSzCQobk&amp;ab_channel=TED-Ed" TargetMode="External"/><Relationship Id="rId4" Type="http://schemas.openxmlformats.org/officeDocument/2006/relationships/hyperlink" Target="https://www.youtube.com/watch?v=mOZ0UCeuRX4&amp;ab_channel=APMonitor.com" TargetMode="External"/><Relationship Id="rId9" Type="http://schemas.openxmlformats.org/officeDocument/2006/relationships/hyperlink" Target="https://www.youtube.com/watch?v=kyjlxsLW1Is&amp;ab_channel=zedstatistic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An Overview of </a:t>
            </a:r>
            <a:br>
              <a:rPr lang="en-US" altLang="zh-TW" dirty="0" smtClean="0"/>
            </a:br>
            <a:r>
              <a:rPr lang="en-US" altLang="zh-TW" dirty="0" smtClean="0"/>
              <a:t>Machine </a:t>
            </a:r>
            <a:r>
              <a:rPr lang="en-US" altLang="zh-TW" dirty="0" smtClean="0"/>
              <a:t>Learning &amp; Data Mining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31640" y="3717032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Ahmed </a:t>
            </a:r>
            <a:r>
              <a:rPr lang="en-US" altLang="zh-TW" dirty="0" err="1" smtClean="0"/>
              <a:t>Kowsher</a:t>
            </a:r>
            <a:endParaRPr lang="en-US" altLang="zh-TW" dirty="0" smtClean="0"/>
          </a:p>
          <a:p>
            <a:r>
              <a:rPr lang="en-US" altLang="zh-TW" dirty="0" smtClean="0"/>
              <a:t>AI Scientist at </a:t>
            </a:r>
            <a:r>
              <a:rPr lang="en-US" altLang="zh-TW" dirty="0" err="1" smtClean="0"/>
              <a:t>Hishab</a:t>
            </a:r>
            <a:r>
              <a:rPr lang="en-US" altLang="zh-TW" dirty="0" smtClean="0"/>
              <a:t> LTD, Bangladesh</a:t>
            </a:r>
          </a:p>
          <a:p>
            <a:r>
              <a:rPr lang="en-US" altLang="zh-TW" dirty="0" err="1" smtClean="0"/>
              <a:t>Reasearch</a:t>
            </a:r>
            <a:r>
              <a:rPr lang="en-US" altLang="zh-TW" dirty="0" smtClean="0"/>
              <a:t> </a:t>
            </a:r>
            <a:r>
              <a:rPr lang="en-US" altLang="zh-TW" dirty="0"/>
              <a:t>Scientist at </a:t>
            </a:r>
            <a:r>
              <a:rPr lang="en-US" altLang="zh-TW" dirty="0" err="1" smtClean="0"/>
              <a:t>Voicebridge</a:t>
            </a:r>
            <a:r>
              <a:rPr lang="en-US" altLang="zh-TW" dirty="0" smtClean="0"/>
              <a:t>, Germany</a:t>
            </a:r>
          </a:p>
          <a:p>
            <a:r>
              <a:rPr lang="en-US" altLang="zh-TW" dirty="0" err="1" smtClean="0"/>
              <a:t>Formar</a:t>
            </a:r>
            <a:r>
              <a:rPr lang="en-US" altLang="zh-TW" dirty="0" smtClean="0"/>
              <a:t> AI Engineer, </a:t>
            </a:r>
            <a:r>
              <a:rPr lang="en-US" altLang="zh-TW" dirty="0" err="1" smtClean="0"/>
              <a:t>NKSoft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Dalas</a:t>
            </a:r>
            <a:r>
              <a:rPr lang="en-US" altLang="zh-TW" dirty="0" smtClean="0"/>
              <a:t>, USA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488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Supervised learning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Machine learning structure</a:t>
            </a:r>
            <a:endParaRPr lang="zh-TW" altLang="en-US" dirty="0"/>
          </a:p>
        </p:txBody>
      </p:sp>
      <p:pic>
        <p:nvPicPr>
          <p:cNvPr id="2050" name="Picture 2" descr="C:\Users\Ian\Desktop\superv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387" y="2204864"/>
            <a:ext cx="6059941" cy="371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490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Unsupervised learning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Machine learning structure</a:t>
            </a:r>
            <a:endParaRPr lang="zh-TW" altLang="en-US" dirty="0"/>
          </a:p>
        </p:txBody>
      </p:sp>
      <p:pic>
        <p:nvPicPr>
          <p:cNvPr id="3074" name="Picture 2" descr="C:\Users\Ian\Desktop\unsuperv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178" y="2204864"/>
            <a:ext cx="6415174" cy="37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499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Face </a:t>
            </a:r>
            <a:r>
              <a:rPr lang="en-US" altLang="zh-TW" dirty="0"/>
              <a:t>detection</a:t>
            </a:r>
          </a:p>
          <a:p>
            <a:r>
              <a:rPr lang="en-US" altLang="zh-TW" dirty="0"/>
              <a:t>Object detection and recognition</a:t>
            </a:r>
          </a:p>
          <a:p>
            <a:r>
              <a:rPr lang="en-US" altLang="zh-TW" dirty="0"/>
              <a:t>Image segmentation</a:t>
            </a:r>
          </a:p>
          <a:p>
            <a:r>
              <a:rPr lang="en-US" altLang="zh-TW" dirty="0"/>
              <a:t>Multimedia event detection</a:t>
            </a:r>
          </a:p>
          <a:p>
            <a:r>
              <a:rPr lang="en-US" altLang="zh-TW" dirty="0"/>
              <a:t>Economical and commercial usage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56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zh-TW" sz="1400" dirty="0"/>
              <a:t>Python: </a:t>
            </a:r>
            <a:endParaRPr lang="en-US" altLang="zh-TW" sz="1400" dirty="0" smtClean="0"/>
          </a:p>
          <a:p>
            <a:pPr marL="0" indent="0" algn="just">
              <a:buNone/>
            </a:pPr>
            <a:r>
              <a:rPr lang="en-US" altLang="zh-TW" sz="1400" dirty="0" smtClean="0">
                <a:hlinkClick r:id="rId3"/>
              </a:rPr>
              <a:t>https</a:t>
            </a:r>
            <a:r>
              <a:rPr lang="en-US" altLang="zh-TW" sz="1400" dirty="0">
                <a:hlinkClick r:id="rId3"/>
              </a:rPr>
              <a:t>://www.w3schools.com/python</a:t>
            </a:r>
            <a:r>
              <a:rPr lang="en-US" altLang="zh-TW" sz="1400" dirty="0" smtClean="0">
                <a:hlinkClick r:id="rId3"/>
              </a:rPr>
              <a:t>/</a:t>
            </a:r>
            <a:endParaRPr lang="en-US" altLang="zh-TW" sz="1400" dirty="0" smtClean="0"/>
          </a:p>
          <a:p>
            <a:pPr marL="0" indent="0" algn="just">
              <a:buNone/>
            </a:pPr>
            <a:endParaRPr lang="en-US" altLang="zh-TW" sz="1400" dirty="0" smtClean="0"/>
          </a:p>
          <a:p>
            <a:pPr marL="0" indent="0" algn="just">
              <a:buNone/>
            </a:pPr>
            <a:r>
              <a:rPr lang="en-US" altLang="zh-TW" sz="1400" dirty="0" err="1" smtClean="0"/>
              <a:t>Numpy</a:t>
            </a:r>
            <a:r>
              <a:rPr lang="en-US" altLang="zh-TW" sz="1400" dirty="0"/>
              <a:t>: </a:t>
            </a:r>
            <a:endParaRPr lang="en-US" altLang="zh-TW" sz="1400" dirty="0" smtClean="0"/>
          </a:p>
          <a:p>
            <a:pPr marL="0" indent="0" algn="just">
              <a:buNone/>
            </a:pPr>
            <a:r>
              <a:rPr lang="en-US" altLang="zh-TW" sz="1400" dirty="0" smtClean="0">
                <a:hlinkClick r:id="rId4"/>
              </a:rPr>
              <a:t>https</a:t>
            </a:r>
            <a:r>
              <a:rPr lang="en-US" altLang="zh-TW" sz="1400" dirty="0">
                <a:hlinkClick r:id="rId4"/>
              </a:rPr>
              <a:t>://</a:t>
            </a:r>
            <a:r>
              <a:rPr lang="en-US" altLang="zh-TW" sz="1400" dirty="0" smtClean="0">
                <a:hlinkClick r:id="rId4"/>
              </a:rPr>
              <a:t>www.youtube.com/watch?v=mOZ0UCeuRX4&amp;ab_channel=APMonitor.com</a:t>
            </a:r>
            <a:endParaRPr lang="en-US" altLang="zh-TW" sz="1400" dirty="0" smtClean="0"/>
          </a:p>
          <a:p>
            <a:pPr marL="0" indent="0" algn="just">
              <a:buNone/>
            </a:pPr>
            <a:endParaRPr lang="en-US" altLang="zh-TW" sz="1400" dirty="0" smtClean="0"/>
          </a:p>
          <a:p>
            <a:pPr marL="0" indent="0" algn="just">
              <a:buNone/>
            </a:pPr>
            <a:r>
              <a:rPr lang="en-US" altLang="zh-TW" sz="1400" dirty="0"/>
              <a:t>Vector</a:t>
            </a:r>
            <a:r>
              <a:rPr lang="en-US" altLang="zh-TW" sz="1400" dirty="0" smtClean="0"/>
              <a:t>:</a:t>
            </a:r>
          </a:p>
          <a:p>
            <a:pPr marL="0" indent="0" algn="just">
              <a:buNone/>
            </a:pPr>
            <a:r>
              <a:rPr lang="en-US" altLang="zh-TW" sz="1400" dirty="0" smtClean="0"/>
              <a:t> </a:t>
            </a:r>
            <a:r>
              <a:rPr lang="en-US" altLang="zh-TW" sz="1400" dirty="0">
                <a:hlinkClick r:id="rId5"/>
              </a:rPr>
              <a:t>https://</a:t>
            </a:r>
            <a:r>
              <a:rPr lang="en-US" altLang="zh-TW" sz="1400" dirty="0" smtClean="0">
                <a:hlinkClick r:id="rId5"/>
              </a:rPr>
              <a:t>www.youtube.com/watch?v=ml4NSzCQobk&amp;ab_channel=TED-Ed</a:t>
            </a:r>
            <a:endParaRPr lang="en-US" altLang="zh-TW" sz="1400" dirty="0" smtClean="0"/>
          </a:p>
          <a:p>
            <a:pPr marL="0" indent="0" algn="just">
              <a:buNone/>
            </a:pPr>
            <a:endParaRPr lang="en-US" altLang="zh-TW" sz="1400" dirty="0" smtClean="0"/>
          </a:p>
          <a:p>
            <a:pPr marL="0" indent="0" algn="just">
              <a:buNone/>
            </a:pPr>
            <a:r>
              <a:rPr lang="en-US" sz="1400" dirty="0" smtClean="0"/>
              <a:t>Matrices</a:t>
            </a:r>
            <a:r>
              <a:rPr lang="en-US" sz="1400" dirty="0"/>
              <a:t>: </a:t>
            </a:r>
            <a:endParaRPr lang="en-US" sz="1400" dirty="0" smtClean="0"/>
          </a:p>
          <a:p>
            <a:pPr marL="0" indent="0" algn="just">
              <a:buNone/>
            </a:pPr>
            <a:r>
              <a:rPr lang="en-US" sz="1400" dirty="0" smtClean="0">
                <a:hlinkClick r:id="rId6"/>
              </a:rPr>
              <a:t>https</a:t>
            </a:r>
            <a:r>
              <a:rPr lang="en-US" sz="1400" dirty="0">
                <a:hlinkClick r:id="rId6"/>
              </a:rPr>
              <a:t>://</a:t>
            </a:r>
            <a:r>
              <a:rPr lang="en-US" sz="1400" dirty="0" smtClean="0">
                <a:hlinkClick r:id="rId6"/>
              </a:rPr>
              <a:t>www.youtube.com/watch?v=bDoqKswdp6c&amp;ab_channel=MyWhyU</a:t>
            </a:r>
            <a:endParaRPr lang="en-US" sz="1400" dirty="0" smtClean="0"/>
          </a:p>
          <a:p>
            <a:pPr marL="0" indent="0" algn="just">
              <a:buNone/>
            </a:pPr>
            <a:endParaRPr lang="en-US" sz="1400" dirty="0" smtClean="0"/>
          </a:p>
          <a:p>
            <a:pPr marL="0" indent="0" algn="just">
              <a:buNone/>
            </a:pPr>
            <a:r>
              <a:rPr lang="en-US" sz="1400" dirty="0"/>
              <a:t>Linear </a:t>
            </a:r>
            <a:r>
              <a:rPr lang="en-US" sz="1400" dirty="0"/>
              <a:t>Algebra: </a:t>
            </a:r>
            <a:r>
              <a:rPr lang="en-US" sz="1400" dirty="0" smtClean="0"/>
              <a:t> </a:t>
            </a:r>
          </a:p>
          <a:p>
            <a:pPr marL="0" indent="0" algn="just">
              <a:buNone/>
            </a:pPr>
            <a:r>
              <a:rPr lang="en-US" sz="1400" dirty="0" smtClean="0">
                <a:hlinkClick r:id="rId7"/>
              </a:rPr>
              <a:t>https</a:t>
            </a:r>
            <a:r>
              <a:rPr lang="en-US" sz="1400" dirty="0">
                <a:hlinkClick r:id="rId7"/>
              </a:rPr>
              <a:t>://</a:t>
            </a:r>
            <a:r>
              <a:rPr lang="en-US" sz="1400" dirty="0" smtClean="0">
                <a:hlinkClick r:id="rId7"/>
              </a:rPr>
              <a:t>www.youtube.com/watch?v=celUu5aY6_Q&amp;ab_channel=MATLABProgrammingforNumericalComputation</a:t>
            </a:r>
            <a:endParaRPr lang="en-US" sz="1400" dirty="0" smtClean="0"/>
          </a:p>
          <a:p>
            <a:pPr marL="0" indent="0" algn="just">
              <a:buNone/>
            </a:pPr>
            <a:endParaRPr lang="en-US" altLang="zh-TW" sz="1400" dirty="0" smtClean="0"/>
          </a:p>
          <a:p>
            <a:pPr marL="0" indent="0" algn="just">
              <a:buNone/>
            </a:pPr>
            <a:r>
              <a:rPr lang="en-US" sz="1400" dirty="0"/>
              <a:t>Calculus: </a:t>
            </a:r>
            <a:endParaRPr lang="en-US" sz="1400" dirty="0" smtClean="0"/>
          </a:p>
          <a:p>
            <a:pPr marL="0" indent="0" algn="just">
              <a:buNone/>
            </a:pPr>
            <a:r>
              <a:rPr lang="en-US" sz="1400" dirty="0" smtClean="0">
                <a:hlinkClick r:id="rId8"/>
              </a:rPr>
              <a:t>https</a:t>
            </a:r>
            <a:r>
              <a:rPr lang="en-US" sz="1400" dirty="0">
                <a:hlinkClick r:id="rId8"/>
              </a:rPr>
              <a:t>://</a:t>
            </a:r>
            <a:r>
              <a:rPr lang="en-US" sz="1400" dirty="0" smtClean="0">
                <a:hlinkClick r:id="rId8"/>
              </a:rPr>
              <a:t>www.youtube.com/watch?v=WsQQvHm4lSw&amp;ab_channel=TheOrganicChemistryTutor</a:t>
            </a:r>
            <a:endParaRPr lang="en-US" sz="1400" dirty="0" smtClean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r>
              <a:rPr lang="en-US" sz="1400" dirty="0" smtClean="0"/>
              <a:t>Statistics:</a:t>
            </a:r>
          </a:p>
          <a:p>
            <a:pPr marL="0" indent="0" algn="just">
              <a:buNone/>
            </a:pPr>
            <a:r>
              <a:rPr lang="en-US" sz="1400" dirty="0">
                <a:hlinkClick r:id="rId9"/>
              </a:rPr>
              <a:t>https://</a:t>
            </a:r>
            <a:r>
              <a:rPr lang="en-US" sz="1400" dirty="0" smtClean="0">
                <a:hlinkClick r:id="rId9"/>
              </a:rPr>
              <a:t>www.youtube.com/watch?v=kyjlxsLW1Is&amp;ab_channel=zedstatistics</a:t>
            </a:r>
            <a:endParaRPr lang="en-US" sz="1400" dirty="0" smtClean="0"/>
          </a:p>
          <a:p>
            <a:pPr marL="0" indent="0" algn="just">
              <a:buNone/>
            </a:pPr>
            <a:endParaRPr lang="en-US" sz="1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Supportive Documents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7787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Algorithm</a:t>
            </a:r>
          </a:p>
          <a:p>
            <a:r>
              <a:rPr lang="en-US" dirty="0" smtClean="0"/>
              <a:t>Learn Preprocessing</a:t>
            </a:r>
          </a:p>
          <a:p>
            <a:r>
              <a:rPr lang="en-US" dirty="0" smtClean="0"/>
              <a:t>Learn Paper Writing</a:t>
            </a:r>
          </a:p>
          <a:p>
            <a:r>
              <a:rPr lang="en-US" dirty="0" smtClean="0"/>
              <a:t>Given Work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3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Euclidean Distance</a:t>
            </a:r>
          </a:p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/>
              <a:t>://www.youtube.com/watch?v=iXBR2AdESnA&amp;ab_channel=DataCamp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22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What is machine learning</a:t>
            </a:r>
            <a:r>
              <a:rPr lang="en-US" altLang="zh-TW" dirty="0" smtClean="0"/>
              <a:t>?</a:t>
            </a:r>
          </a:p>
          <a:p>
            <a:r>
              <a:rPr lang="en-US" altLang="zh-TW" dirty="0"/>
              <a:t>Learning system </a:t>
            </a:r>
            <a:r>
              <a:rPr lang="en-US" altLang="zh-TW" dirty="0" smtClean="0"/>
              <a:t>model</a:t>
            </a:r>
          </a:p>
          <a:p>
            <a:r>
              <a:rPr lang="en-US" altLang="zh-TW" dirty="0"/>
              <a:t>Training and </a:t>
            </a:r>
            <a:r>
              <a:rPr lang="en-US" altLang="zh-TW" dirty="0" smtClean="0"/>
              <a:t>testing</a:t>
            </a:r>
          </a:p>
          <a:p>
            <a:r>
              <a:rPr lang="en-US" altLang="zh-TW" dirty="0"/>
              <a:t>Performance</a:t>
            </a:r>
            <a:endParaRPr lang="en-US" altLang="zh-TW" dirty="0" smtClean="0"/>
          </a:p>
          <a:p>
            <a:r>
              <a:rPr lang="en-US" altLang="zh-TW" dirty="0" smtClean="0"/>
              <a:t>Algorithms</a:t>
            </a:r>
          </a:p>
          <a:p>
            <a:r>
              <a:rPr lang="en-US" altLang="zh-TW" dirty="0"/>
              <a:t>Machine learning </a:t>
            </a:r>
            <a:r>
              <a:rPr lang="en-US" altLang="zh-TW" dirty="0" smtClean="0"/>
              <a:t>structure</a:t>
            </a:r>
          </a:p>
          <a:p>
            <a:r>
              <a:rPr lang="en-US" altLang="zh-TW" dirty="0" smtClean="0"/>
              <a:t>Applications</a:t>
            </a:r>
          </a:p>
          <a:p>
            <a:r>
              <a:rPr lang="en-US" altLang="zh-TW" dirty="0" smtClean="0"/>
              <a:t>Supportive Documents</a:t>
            </a:r>
            <a:endParaRPr lang="en-US" altLang="zh-TW" dirty="0" smtClean="0"/>
          </a:p>
          <a:p>
            <a:r>
              <a:rPr lang="en-US" altLang="zh-TW" dirty="0" smtClean="0"/>
              <a:t>Course Structure </a:t>
            </a:r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 &amp; Content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45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A branch of </a:t>
            </a:r>
            <a:r>
              <a:rPr lang="en-US" altLang="zh-TW" sz="2400" b="1" dirty="0" smtClean="0"/>
              <a:t>artificial intelligence</a:t>
            </a:r>
            <a:r>
              <a:rPr lang="en-US" altLang="zh-TW" sz="2400" dirty="0" smtClean="0"/>
              <a:t>, </a:t>
            </a:r>
            <a:r>
              <a:rPr lang="en-US" altLang="zh-TW" sz="2400" dirty="0"/>
              <a:t>concerned </a:t>
            </a:r>
            <a:r>
              <a:rPr lang="en-US" altLang="zh-TW" sz="2400" dirty="0" smtClean="0"/>
              <a:t>with the design and development of algorithms that allow computers to evolve behaviors based on empirical data.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As intelligence requires knowledge, it is necessary for the computers to acquire knowledge.</a:t>
            </a:r>
            <a:endParaRPr lang="zh-TW" altLang="en-US" sz="2400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machine learning?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585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Learning system model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691680" y="2804588"/>
            <a:ext cx="122413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Input Samples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292080" y="2804588"/>
            <a:ext cx="129614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Learning Method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133027" y="4343615"/>
            <a:ext cx="115905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System</a:t>
            </a:r>
            <a:endParaRPr lang="zh-TW" altLang="en-US" sz="2400" dirty="0"/>
          </a:p>
        </p:txBody>
      </p:sp>
      <p:cxnSp>
        <p:nvCxnSpPr>
          <p:cNvPr id="16" name="肘形接點 15"/>
          <p:cNvCxnSpPr>
            <a:stCxn id="13" idx="3"/>
            <a:endCxn id="27" idx="1"/>
          </p:cNvCxnSpPr>
          <p:nvPr/>
        </p:nvCxnSpPr>
        <p:spPr>
          <a:xfrm>
            <a:off x="2915816" y="3220087"/>
            <a:ext cx="1217211" cy="135436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26" idx="1"/>
          </p:cNvCxnSpPr>
          <p:nvPr/>
        </p:nvCxnSpPr>
        <p:spPr>
          <a:xfrm>
            <a:off x="3419872" y="3220086"/>
            <a:ext cx="1872208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26" idx="3"/>
          </p:cNvCxnSpPr>
          <p:nvPr/>
        </p:nvCxnSpPr>
        <p:spPr>
          <a:xfrm>
            <a:off x="6588224" y="3220087"/>
            <a:ext cx="82809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接點 35"/>
          <p:cNvCxnSpPr>
            <a:stCxn id="27" idx="3"/>
            <a:endCxn id="26" idx="2"/>
          </p:cNvCxnSpPr>
          <p:nvPr/>
        </p:nvCxnSpPr>
        <p:spPr>
          <a:xfrm flipV="1">
            <a:off x="5292080" y="3635585"/>
            <a:ext cx="648072" cy="93886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4067695" y="5196510"/>
            <a:ext cx="1289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Training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4067696" y="2132856"/>
            <a:ext cx="1289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Testing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8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流程圖: 程序 177"/>
          <p:cNvSpPr/>
          <p:nvPr/>
        </p:nvSpPr>
        <p:spPr>
          <a:xfrm>
            <a:off x="5940152" y="3933056"/>
            <a:ext cx="2592288" cy="19442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流程圖: 程序 159"/>
          <p:cNvSpPr/>
          <p:nvPr/>
        </p:nvSpPr>
        <p:spPr>
          <a:xfrm>
            <a:off x="3347864" y="1772816"/>
            <a:ext cx="2592288" cy="19442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流程圖: 程序 120"/>
          <p:cNvSpPr/>
          <p:nvPr/>
        </p:nvSpPr>
        <p:spPr>
          <a:xfrm>
            <a:off x="755576" y="3904621"/>
            <a:ext cx="2592288" cy="19442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Training and testing</a:t>
            </a:r>
            <a:endParaRPr lang="zh-TW" altLang="en-US" dirty="0"/>
          </a:p>
        </p:txBody>
      </p:sp>
      <p:sp>
        <p:nvSpPr>
          <p:cNvPr id="106" name="乘號 105"/>
          <p:cNvSpPr/>
          <p:nvPr/>
        </p:nvSpPr>
        <p:spPr>
          <a:xfrm>
            <a:off x="1043608" y="4192653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乘號 106"/>
          <p:cNvSpPr/>
          <p:nvPr/>
        </p:nvSpPr>
        <p:spPr>
          <a:xfrm>
            <a:off x="1259632" y="4336669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乘號 107"/>
          <p:cNvSpPr/>
          <p:nvPr/>
        </p:nvSpPr>
        <p:spPr>
          <a:xfrm>
            <a:off x="1331640" y="4120645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乘號 108"/>
          <p:cNvSpPr/>
          <p:nvPr/>
        </p:nvSpPr>
        <p:spPr>
          <a:xfrm>
            <a:off x="1043608" y="4408677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乘號 109"/>
          <p:cNvSpPr/>
          <p:nvPr/>
        </p:nvSpPr>
        <p:spPr>
          <a:xfrm>
            <a:off x="1547664" y="4336669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乘號 110"/>
          <p:cNvSpPr/>
          <p:nvPr/>
        </p:nvSpPr>
        <p:spPr>
          <a:xfrm>
            <a:off x="1475656" y="4552693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乘號 111"/>
          <p:cNvSpPr/>
          <p:nvPr/>
        </p:nvSpPr>
        <p:spPr>
          <a:xfrm>
            <a:off x="1187624" y="4624701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流程圖: 接點 112"/>
          <p:cNvSpPr/>
          <p:nvPr/>
        </p:nvSpPr>
        <p:spPr>
          <a:xfrm>
            <a:off x="1907704" y="4912733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4" name="流程圖: 接點 113"/>
          <p:cNvSpPr/>
          <p:nvPr/>
        </p:nvSpPr>
        <p:spPr>
          <a:xfrm>
            <a:off x="1691680" y="5128757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5" name="流程圖: 接點 114"/>
          <p:cNvSpPr/>
          <p:nvPr/>
        </p:nvSpPr>
        <p:spPr>
          <a:xfrm>
            <a:off x="2195736" y="4912733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6" name="流程圖: 接點 115"/>
          <p:cNvSpPr/>
          <p:nvPr/>
        </p:nvSpPr>
        <p:spPr>
          <a:xfrm>
            <a:off x="1979712" y="5128757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7" name="流程圖: 接點 116"/>
          <p:cNvSpPr/>
          <p:nvPr/>
        </p:nvSpPr>
        <p:spPr>
          <a:xfrm>
            <a:off x="1835696" y="5344781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8" name="流程圖: 接點 117"/>
          <p:cNvSpPr/>
          <p:nvPr/>
        </p:nvSpPr>
        <p:spPr>
          <a:xfrm>
            <a:off x="2267744" y="5128757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9" name="流程圖: 接點 118"/>
          <p:cNvSpPr/>
          <p:nvPr/>
        </p:nvSpPr>
        <p:spPr>
          <a:xfrm>
            <a:off x="2123728" y="5344781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0" name="流程圖: 接點 119"/>
          <p:cNvSpPr/>
          <p:nvPr/>
        </p:nvSpPr>
        <p:spPr>
          <a:xfrm>
            <a:off x="1979712" y="5488797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2" name="乘號 121"/>
          <p:cNvSpPr/>
          <p:nvPr/>
        </p:nvSpPr>
        <p:spPr>
          <a:xfrm>
            <a:off x="3635896" y="22048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乘號 122"/>
          <p:cNvSpPr/>
          <p:nvPr/>
        </p:nvSpPr>
        <p:spPr>
          <a:xfrm>
            <a:off x="3851920" y="234888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乘號 123"/>
          <p:cNvSpPr/>
          <p:nvPr/>
        </p:nvSpPr>
        <p:spPr>
          <a:xfrm>
            <a:off x="3779912" y="198884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乘號 124"/>
          <p:cNvSpPr/>
          <p:nvPr/>
        </p:nvSpPr>
        <p:spPr>
          <a:xfrm>
            <a:off x="3635896" y="242088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乘號 125"/>
          <p:cNvSpPr/>
          <p:nvPr/>
        </p:nvSpPr>
        <p:spPr>
          <a:xfrm>
            <a:off x="3419872" y="242088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乘號 126"/>
          <p:cNvSpPr/>
          <p:nvPr/>
        </p:nvSpPr>
        <p:spPr>
          <a:xfrm>
            <a:off x="4067944" y="25649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乘號 127"/>
          <p:cNvSpPr/>
          <p:nvPr/>
        </p:nvSpPr>
        <p:spPr>
          <a:xfrm>
            <a:off x="3779912" y="263691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乘號 128"/>
          <p:cNvSpPr/>
          <p:nvPr/>
        </p:nvSpPr>
        <p:spPr>
          <a:xfrm>
            <a:off x="4283968" y="22048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乘號 129"/>
          <p:cNvSpPr/>
          <p:nvPr/>
        </p:nvSpPr>
        <p:spPr>
          <a:xfrm>
            <a:off x="4644008" y="22048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乘號 130"/>
          <p:cNvSpPr/>
          <p:nvPr/>
        </p:nvSpPr>
        <p:spPr>
          <a:xfrm>
            <a:off x="4427984" y="242088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乘號 131"/>
          <p:cNvSpPr/>
          <p:nvPr/>
        </p:nvSpPr>
        <p:spPr>
          <a:xfrm>
            <a:off x="4427984" y="198884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乘號 132"/>
          <p:cNvSpPr/>
          <p:nvPr/>
        </p:nvSpPr>
        <p:spPr>
          <a:xfrm>
            <a:off x="4139952" y="198884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乘號 133"/>
          <p:cNvSpPr/>
          <p:nvPr/>
        </p:nvSpPr>
        <p:spPr>
          <a:xfrm>
            <a:off x="3923928" y="213285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乘號 134"/>
          <p:cNvSpPr/>
          <p:nvPr/>
        </p:nvSpPr>
        <p:spPr>
          <a:xfrm>
            <a:off x="4139952" y="234888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乘號 135"/>
          <p:cNvSpPr/>
          <p:nvPr/>
        </p:nvSpPr>
        <p:spPr>
          <a:xfrm>
            <a:off x="3419872" y="263691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流程圖: 接點 136"/>
          <p:cNvSpPr/>
          <p:nvPr/>
        </p:nvSpPr>
        <p:spPr>
          <a:xfrm>
            <a:off x="4644008" y="278092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8" name="流程圖: 接點 137"/>
          <p:cNvSpPr/>
          <p:nvPr/>
        </p:nvSpPr>
        <p:spPr>
          <a:xfrm>
            <a:off x="4427984" y="299695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9" name="流程圖: 接點 138"/>
          <p:cNvSpPr/>
          <p:nvPr/>
        </p:nvSpPr>
        <p:spPr>
          <a:xfrm>
            <a:off x="4932040" y="278092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0" name="流程圖: 接點 139"/>
          <p:cNvSpPr/>
          <p:nvPr/>
        </p:nvSpPr>
        <p:spPr>
          <a:xfrm>
            <a:off x="4716016" y="299695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1" name="流程圖: 接點 140"/>
          <p:cNvSpPr/>
          <p:nvPr/>
        </p:nvSpPr>
        <p:spPr>
          <a:xfrm>
            <a:off x="4572000" y="321297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2" name="流程圖: 接點 141"/>
          <p:cNvSpPr/>
          <p:nvPr/>
        </p:nvSpPr>
        <p:spPr>
          <a:xfrm>
            <a:off x="5004048" y="299695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3" name="流程圖: 接點 142"/>
          <p:cNvSpPr/>
          <p:nvPr/>
        </p:nvSpPr>
        <p:spPr>
          <a:xfrm>
            <a:off x="4860032" y="321297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4" name="流程圖: 接點 143"/>
          <p:cNvSpPr/>
          <p:nvPr/>
        </p:nvSpPr>
        <p:spPr>
          <a:xfrm>
            <a:off x="4716016" y="33569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5" name="流程圖: 接點 144"/>
          <p:cNvSpPr/>
          <p:nvPr/>
        </p:nvSpPr>
        <p:spPr>
          <a:xfrm>
            <a:off x="5076056" y="263691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6" name="流程圖: 接點 145"/>
          <p:cNvSpPr/>
          <p:nvPr/>
        </p:nvSpPr>
        <p:spPr>
          <a:xfrm>
            <a:off x="5292080" y="299695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7" name="流程圖: 接點 146"/>
          <p:cNvSpPr/>
          <p:nvPr/>
        </p:nvSpPr>
        <p:spPr>
          <a:xfrm>
            <a:off x="5220072" y="314096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8" name="流程圖: 接點 147"/>
          <p:cNvSpPr/>
          <p:nvPr/>
        </p:nvSpPr>
        <p:spPr>
          <a:xfrm>
            <a:off x="5292080" y="278092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9" name="流程圖: 接點 148"/>
          <p:cNvSpPr/>
          <p:nvPr/>
        </p:nvSpPr>
        <p:spPr>
          <a:xfrm>
            <a:off x="5076056" y="328498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0" name="流程圖: 接點 149"/>
          <p:cNvSpPr/>
          <p:nvPr/>
        </p:nvSpPr>
        <p:spPr>
          <a:xfrm>
            <a:off x="4211960" y="292494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1" name="流程圖: 接點 150"/>
          <p:cNvSpPr/>
          <p:nvPr/>
        </p:nvSpPr>
        <p:spPr>
          <a:xfrm>
            <a:off x="4427984" y="33569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2" name="流程圖: 接點 151"/>
          <p:cNvSpPr/>
          <p:nvPr/>
        </p:nvSpPr>
        <p:spPr>
          <a:xfrm>
            <a:off x="4283968" y="321297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3" name="流程圖: 接點 152"/>
          <p:cNvSpPr/>
          <p:nvPr/>
        </p:nvSpPr>
        <p:spPr>
          <a:xfrm>
            <a:off x="4067944" y="30689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4" name="流程圖: 接點 153"/>
          <p:cNvSpPr/>
          <p:nvPr/>
        </p:nvSpPr>
        <p:spPr>
          <a:xfrm>
            <a:off x="4860032" y="342900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5" name="流程圖: 接點 154"/>
          <p:cNvSpPr/>
          <p:nvPr/>
        </p:nvSpPr>
        <p:spPr>
          <a:xfrm>
            <a:off x="4067944" y="33569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6" name="流程圖: 接點 155"/>
          <p:cNvSpPr/>
          <p:nvPr/>
        </p:nvSpPr>
        <p:spPr>
          <a:xfrm>
            <a:off x="4716016" y="206084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7" name="流程圖: 接點 156"/>
          <p:cNvSpPr/>
          <p:nvPr/>
        </p:nvSpPr>
        <p:spPr>
          <a:xfrm>
            <a:off x="4283968" y="256490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8" name="乘號 157"/>
          <p:cNvSpPr/>
          <p:nvPr/>
        </p:nvSpPr>
        <p:spPr>
          <a:xfrm>
            <a:off x="4211960" y="335699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乘號 158"/>
          <p:cNvSpPr/>
          <p:nvPr/>
        </p:nvSpPr>
        <p:spPr>
          <a:xfrm>
            <a:off x="5076056" y="285293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文字方塊 160"/>
          <p:cNvSpPr txBox="1"/>
          <p:nvPr/>
        </p:nvSpPr>
        <p:spPr>
          <a:xfrm>
            <a:off x="1280648" y="5877586"/>
            <a:ext cx="144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Training set </a:t>
            </a:r>
            <a:r>
              <a:rPr lang="en-US" altLang="zh-TW" sz="2000" dirty="0" smtClean="0">
                <a:solidFill>
                  <a:srgbClr val="FF0000"/>
                </a:solidFill>
              </a:rPr>
              <a:t>(observed)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3851920" y="3717032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Universal set</a:t>
            </a:r>
          </a:p>
          <a:p>
            <a:pPr algn="ctr"/>
            <a:r>
              <a:rPr lang="en-US" altLang="zh-TW" sz="2000" dirty="0" smtClean="0"/>
              <a:t>(unobserved)</a:t>
            </a:r>
            <a:endParaRPr lang="zh-TW" altLang="en-US" sz="2000" dirty="0" smtClean="0"/>
          </a:p>
        </p:txBody>
      </p:sp>
      <p:sp>
        <p:nvSpPr>
          <p:cNvPr id="163" name="乘號 162"/>
          <p:cNvSpPr/>
          <p:nvPr/>
        </p:nvSpPr>
        <p:spPr>
          <a:xfrm>
            <a:off x="6228184" y="43651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乘號 163"/>
          <p:cNvSpPr/>
          <p:nvPr/>
        </p:nvSpPr>
        <p:spPr>
          <a:xfrm>
            <a:off x="6444208" y="407707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乘號 164"/>
          <p:cNvSpPr/>
          <p:nvPr/>
        </p:nvSpPr>
        <p:spPr>
          <a:xfrm>
            <a:off x="6732240" y="414908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乘號 165"/>
          <p:cNvSpPr/>
          <p:nvPr/>
        </p:nvSpPr>
        <p:spPr>
          <a:xfrm>
            <a:off x="7092280" y="393305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乘號 166"/>
          <p:cNvSpPr/>
          <p:nvPr/>
        </p:nvSpPr>
        <p:spPr>
          <a:xfrm>
            <a:off x="6876256" y="43651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乘號 167"/>
          <p:cNvSpPr/>
          <p:nvPr/>
        </p:nvSpPr>
        <p:spPr>
          <a:xfrm>
            <a:off x="6660232" y="458112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乘號 168"/>
          <p:cNvSpPr/>
          <p:nvPr/>
        </p:nvSpPr>
        <p:spPr>
          <a:xfrm>
            <a:off x="6372200" y="465313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流程圖: 接點 169"/>
          <p:cNvSpPr/>
          <p:nvPr/>
        </p:nvSpPr>
        <p:spPr>
          <a:xfrm>
            <a:off x="7092280" y="494116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1" name="流程圖: 接點 170"/>
          <p:cNvSpPr/>
          <p:nvPr/>
        </p:nvSpPr>
        <p:spPr>
          <a:xfrm>
            <a:off x="6876256" y="51571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2" name="流程圖: 接點 171"/>
          <p:cNvSpPr/>
          <p:nvPr/>
        </p:nvSpPr>
        <p:spPr>
          <a:xfrm>
            <a:off x="7380312" y="494116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3" name="流程圖: 接點 172"/>
          <p:cNvSpPr/>
          <p:nvPr/>
        </p:nvSpPr>
        <p:spPr>
          <a:xfrm>
            <a:off x="7164288" y="51571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4" name="流程圖: 接點 173"/>
          <p:cNvSpPr/>
          <p:nvPr/>
        </p:nvSpPr>
        <p:spPr>
          <a:xfrm>
            <a:off x="7020272" y="530120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5" name="流程圖: 接點 174"/>
          <p:cNvSpPr/>
          <p:nvPr/>
        </p:nvSpPr>
        <p:spPr>
          <a:xfrm>
            <a:off x="7452320" y="51571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6" name="流程圖: 接點 175"/>
          <p:cNvSpPr/>
          <p:nvPr/>
        </p:nvSpPr>
        <p:spPr>
          <a:xfrm>
            <a:off x="7308304" y="537321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7" name="流程圖: 接點 176"/>
          <p:cNvSpPr/>
          <p:nvPr/>
        </p:nvSpPr>
        <p:spPr>
          <a:xfrm>
            <a:off x="6948264" y="551723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9" name="文字方塊 178"/>
          <p:cNvSpPr txBox="1"/>
          <p:nvPr/>
        </p:nvSpPr>
        <p:spPr>
          <a:xfrm>
            <a:off x="6462211" y="5886953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Testing set</a:t>
            </a:r>
          </a:p>
          <a:p>
            <a:pPr algn="ctr"/>
            <a:r>
              <a:rPr lang="en-US" altLang="zh-TW" sz="2000" dirty="0" smtClean="0"/>
              <a:t>(unobserved)</a:t>
            </a:r>
            <a:endParaRPr lang="zh-TW" altLang="en-US" sz="2000" dirty="0"/>
          </a:p>
        </p:txBody>
      </p:sp>
      <p:sp>
        <p:nvSpPr>
          <p:cNvPr id="180" name="乘號 179"/>
          <p:cNvSpPr/>
          <p:nvPr/>
        </p:nvSpPr>
        <p:spPr>
          <a:xfrm>
            <a:off x="6516216" y="43651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乘號 180"/>
          <p:cNvSpPr/>
          <p:nvPr/>
        </p:nvSpPr>
        <p:spPr>
          <a:xfrm>
            <a:off x="7164288" y="414908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乘號 181"/>
          <p:cNvSpPr/>
          <p:nvPr/>
        </p:nvSpPr>
        <p:spPr>
          <a:xfrm>
            <a:off x="7452320" y="479715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乘號 182"/>
          <p:cNvSpPr/>
          <p:nvPr/>
        </p:nvSpPr>
        <p:spPr>
          <a:xfrm>
            <a:off x="6732240" y="530120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流程圖: 接點 183"/>
          <p:cNvSpPr/>
          <p:nvPr/>
        </p:nvSpPr>
        <p:spPr>
          <a:xfrm>
            <a:off x="6588224" y="51571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5" name="流程圖: 接點 184"/>
          <p:cNvSpPr/>
          <p:nvPr/>
        </p:nvSpPr>
        <p:spPr>
          <a:xfrm>
            <a:off x="6588224" y="54619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6" name="流程圖: 接點 185"/>
          <p:cNvSpPr/>
          <p:nvPr/>
        </p:nvSpPr>
        <p:spPr>
          <a:xfrm>
            <a:off x="7164288" y="436510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7" name="流程圖: 接點 186"/>
          <p:cNvSpPr/>
          <p:nvPr/>
        </p:nvSpPr>
        <p:spPr>
          <a:xfrm>
            <a:off x="7524328" y="537321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88" name="直線單箭頭接點 187"/>
          <p:cNvCxnSpPr/>
          <p:nvPr/>
        </p:nvCxnSpPr>
        <p:spPr>
          <a:xfrm flipH="1">
            <a:off x="2483768" y="2708920"/>
            <a:ext cx="720080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單箭頭接點 188"/>
          <p:cNvCxnSpPr/>
          <p:nvPr/>
        </p:nvCxnSpPr>
        <p:spPr>
          <a:xfrm>
            <a:off x="6084168" y="2708920"/>
            <a:ext cx="756086" cy="108012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/>
          <p:cNvCxnSpPr/>
          <p:nvPr/>
        </p:nvCxnSpPr>
        <p:spPr>
          <a:xfrm rot="10800000" flipV="1">
            <a:off x="899592" y="4120645"/>
            <a:ext cx="1800200" cy="129614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接點 190"/>
          <p:cNvCxnSpPr/>
          <p:nvPr/>
        </p:nvCxnSpPr>
        <p:spPr>
          <a:xfrm rot="10800000" flipV="1">
            <a:off x="6084168" y="4077072"/>
            <a:ext cx="1800200" cy="129614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乘號 191"/>
          <p:cNvSpPr/>
          <p:nvPr/>
        </p:nvSpPr>
        <p:spPr>
          <a:xfrm>
            <a:off x="4716016" y="242088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3" name="乘號 192"/>
          <p:cNvSpPr/>
          <p:nvPr/>
        </p:nvSpPr>
        <p:spPr>
          <a:xfrm>
            <a:off x="4932040" y="227687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4" name="流程圖: 接點 193"/>
          <p:cNvSpPr/>
          <p:nvPr/>
        </p:nvSpPr>
        <p:spPr>
          <a:xfrm>
            <a:off x="3923928" y="321297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5" name="流程圖: 接點 194"/>
          <p:cNvSpPr/>
          <p:nvPr/>
        </p:nvSpPr>
        <p:spPr>
          <a:xfrm>
            <a:off x="3779912" y="30689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6" name="流程圖: 接點 195"/>
          <p:cNvSpPr/>
          <p:nvPr/>
        </p:nvSpPr>
        <p:spPr>
          <a:xfrm>
            <a:off x="3851920" y="33737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7" name="乘號 196"/>
          <p:cNvSpPr/>
          <p:nvPr/>
        </p:nvSpPr>
        <p:spPr>
          <a:xfrm>
            <a:off x="6948264" y="465313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8" name="流程圖: 接點 197"/>
          <p:cNvSpPr/>
          <p:nvPr/>
        </p:nvSpPr>
        <p:spPr>
          <a:xfrm>
            <a:off x="6372200" y="51571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9" name="手繪多邊形 198"/>
          <p:cNvSpPr/>
          <p:nvPr/>
        </p:nvSpPr>
        <p:spPr>
          <a:xfrm>
            <a:off x="1483940" y="3976812"/>
            <a:ext cx="559496" cy="1741118"/>
          </a:xfrm>
          <a:custGeom>
            <a:avLst/>
            <a:gdLst>
              <a:gd name="connsiteX0" fmla="*/ 164926 w 559496"/>
              <a:gd name="connsiteY0" fmla="*/ 0 h 1741118"/>
              <a:gd name="connsiteX1" fmla="*/ 540707 w 559496"/>
              <a:gd name="connsiteY1" fmla="*/ 363255 h 1741118"/>
              <a:gd name="connsiteX2" fmla="*/ 52192 w 559496"/>
              <a:gd name="connsiteY2" fmla="*/ 1189973 h 1741118"/>
              <a:gd name="connsiteX3" fmla="*/ 227556 w 559496"/>
              <a:gd name="connsiteY3" fmla="*/ 1741118 h 1741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496" h="1741118">
                <a:moveTo>
                  <a:pt x="164926" y="0"/>
                </a:moveTo>
                <a:cubicBezTo>
                  <a:pt x="362211" y="82463"/>
                  <a:pt x="559496" y="164926"/>
                  <a:pt x="540707" y="363255"/>
                </a:cubicBezTo>
                <a:cubicBezTo>
                  <a:pt x="521918" y="561584"/>
                  <a:pt x="104384" y="960329"/>
                  <a:pt x="52192" y="1189973"/>
                </a:cubicBezTo>
                <a:cubicBezTo>
                  <a:pt x="0" y="1419617"/>
                  <a:pt x="113778" y="1580367"/>
                  <a:pt x="227556" y="1741118"/>
                </a:cubicBezTo>
              </a:path>
            </a:pathLst>
          </a:custGeom>
          <a:ln w="25400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0" name="手繪多邊形 199"/>
          <p:cNvSpPr/>
          <p:nvPr/>
        </p:nvSpPr>
        <p:spPr>
          <a:xfrm>
            <a:off x="6588224" y="4005064"/>
            <a:ext cx="559496" cy="1741118"/>
          </a:xfrm>
          <a:custGeom>
            <a:avLst/>
            <a:gdLst>
              <a:gd name="connsiteX0" fmla="*/ 164926 w 559496"/>
              <a:gd name="connsiteY0" fmla="*/ 0 h 1741118"/>
              <a:gd name="connsiteX1" fmla="*/ 540707 w 559496"/>
              <a:gd name="connsiteY1" fmla="*/ 363255 h 1741118"/>
              <a:gd name="connsiteX2" fmla="*/ 52192 w 559496"/>
              <a:gd name="connsiteY2" fmla="*/ 1189973 h 1741118"/>
              <a:gd name="connsiteX3" fmla="*/ 227556 w 559496"/>
              <a:gd name="connsiteY3" fmla="*/ 1741118 h 1741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496" h="1741118">
                <a:moveTo>
                  <a:pt x="164926" y="0"/>
                </a:moveTo>
                <a:cubicBezTo>
                  <a:pt x="362211" y="82463"/>
                  <a:pt x="559496" y="164926"/>
                  <a:pt x="540707" y="363255"/>
                </a:cubicBezTo>
                <a:cubicBezTo>
                  <a:pt x="521918" y="561584"/>
                  <a:pt x="104384" y="960329"/>
                  <a:pt x="52192" y="1189973"/>
                </a:cubicBezTo>
                <a:cubicBezTo>
                  <a:pt x="0" y="1419617"/>
                  <a:pt x="113778" y="1580367"/>
                  <a:pt x="227556" y="1741118"/>
                </a:cubicBezTo>
              </a:path>
            </a:pathLst>
          </a:custGeom>
          <a:ln w="25400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1" name="流程圖: 接點 200"/>
          <p:cNvSpPr/>
          <p:nvPr/>
        </p:nvSpPr>
        <p:spPr>
          <a:xfrm>
            <a:off x="6372200" y="537321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2" name="文字方塊 201"/>
          <p:cNvSpPr txBox="1"/>
          <p:nvPr/>
        </p:nvSpPr>
        <p:spPr>
          <a:xfrm>
            <a:off x="909846" y="2852936"/>
            <a:ext cx="187220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Data acquisition</a:t>
            </a:r>
            <a:endParaRPr lang="zh-TW" altLang="en-US" sz="2000" dirty="0"/>
          </a:p>
        </p:txBody>
      </p:sp>
      <p:sp>
        <p:nvSpPr>
          <p:cNvPr id="203" name="文字方塊 202"/>
          <p:cNvSpPr txBox="1"/>
          <p:nvPr/>
        </p:nvSpPr>
        <p:spPr>
          <a:xfrm>
            <a:off x="6516216" y="2852936"/>
            <a:ext cx="172819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Practical usage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8614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流程圖: 程序 50"/>
          <p:cNvSpPr/>
          <p:nvPr/>
        </p:nvSpPr>
        <p:spPr>
          <a:xfrm>
            <a:off x="6092622" y="4021066"/>
            <a:ext cx="1800200" cy="172819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流程圖: 程序 34"/>
          <p:cNvSpPr/>
          <p:nvPr/>
        </p:nvSpPr>
        <p:spPr>
          <a:xfrm>
            <a:off x="3788366" y="4021066"/>
            <a:ext cx="1800200" cy="172819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流程圖: 程序 18"/>
          <p:cNvSpPr/>
          <p:nvPr/>
        </p:nvSpPr>
        <p:spPr>
          <a:xfrm>
            <a:off x="875682" y="4021066"/>
            <a:ext cx="1800200" cy="172819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Training is the process of making the system able to learn</a:t>
            </a:r>
            <a:r>
              <a:rPr lang="en-US" altLang="zh-TW" sz="2400" dirty="0" smtClean="0"/>
              <a:t>.</a:t>
            </a:r>
          </a:p>
          <a:p>
            <a:pPr marL="0" indent="0">
              <a:buNone/>
            </a:pPr>
            <a:endParaRPr lang="en-US" altLang="zh-TW" sz="2400" dirty="0"/>
          </a:p>
          <a:p>
            <a:r>
              <a:rPr lang="en-US" altLang="zh-TW" sz="2400" dirty="0" smtClean="0"/>
              <a:t>No free lunch rule:</a:t>
            </a:r>
          </a:p>
          <a:p>
            <a:pPr lvl="1"/>
            <a:r>
              <a:rPr lang="en-US" altLang="zh-TW" sz="2000" dirty="0" smtClean="0"/>
              <a:t>Training set and testing set come from the same distribution</a:t>
            </a:r>
          </a:p>
          <a:p>
            <a:pPr lvl="1"/>
            <a:r>
              <a:rPr lang="en-US" altLang="zh-TW" sz="2000" dirty="0" smtClean="0"/>
              <a:t>Need to make some assumptions or bias</a:t>
            </a:r>
          </a:p>
          <a:p>
            <a:endParaRPr lang="en-US" altLang="zh-TW" sz="2400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Training and testing</a:t>
            </a:r>
            <a:endParaRPr lang="zh-TW" altLang="en-US" dirty="0"/>
          </a:p>
        </p:txBody>
      </p:sp>
      <p:sp>
        <p:nvSpPr>
          <p:cNvPr id="4" name="乘號 3"/>
          <p:cNvSpPr/>
          <p:nvPr/>
        </p:nvSpPr>
        <p:spPr>
          <a:xfrm>
            <a:off x="970834" y="4117076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乘號 4"/>
          <p:cNvSpPr/>
          <p:nvPr/>
        </p:nvSpPr>
        <p:spPr>
          <a:xfrm>
            <a:off x="1186858" y="4261092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乘號 5"/>
          <p:cNvSpPr/>
          <p:nvPr/>
        </p:nvSpPr>
        <p:spPr>
          <a:xfrm>
            <a:off x="1258866" y="4045068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乘號 6"/>
          <p:cNvSpPr/>
          <p:nvPr/>
        </p:nvSpPr>
        <p:spPr>
          <a:xfrm>
            <a:off x="970834" y="4333100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乘號 7"/>
          <p:cNvSpPr/>
          <p:nvPr/>
        </p:nvSpPr>
        <p:spPr>
          <a:xfrm>
            <a:off x="1474890" y="4261092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乘號 8"/>
          <p:cNvSpPr/>
          <p:nvPr/>
        </p:nvSpPr>
        <p:spPr>
          <a:xfrm>
            <a:off x="1402882" y="4477116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乘號 9"/>
          <p:cNvSpPr/>
          <p:nvPr/>
        </p:nvSpPr>
        <p:spPr>
          <a:xfrm>
            <a:off x="1114850" y="4549124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接點 10"/>
          <p:cNvSpPr/>
          <p:nvPr/>
        </p:nvSpPr>
        <p:spPr>
          <a:xfrm>
            <a:off x="1827216" y="482915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流程圖: 接點 11"/>
          <p:cNvSpPr/>
          <p:nvPr/>
        </p:nvSpPr>
        <p:spPr>
          <a:xfrm>
            <a:off x="1611192" y="50451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流程圖: 接點 12"/>
          <p:cNvSpPr/>
          <p:nvPr/>
        </p:nvSpPr>
        <p:spPr>
          <a:xfrm>
            <a:off x="2115248" y="482915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流程圖: 接點 13"/>
          <p:cNvSpPr/>
          <p:nvPr/>
        </p:nvSpPr>
        <p:spPr>
          <a:xfrm>
            <a:off x="1899224" y="50451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流程圖: 接點 14"/>
          <p:cNvSpPr/>
          <p:nvPr/>
        </p:nvSpPr>
        <p:spPr>
          <a:xfrm>
            <a:off x="1755208" y="5261204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流程圖: 接點 15"/>
          <p:cNvSpPr/>
          <p:nvPr/>
        </p:nvSpPr>
        <p:spPr>
          <a:xfrm>
            <a:off x="2187256" y="50451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流程圖: 接點 16"/>
          <p:cNvSpPr/>
          <p:nvPr/>
        </p:nvSpPr>
        <p:spPr>
          <a:xfrm>
            <a:off x="2043240" y="5261204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流程圖: 接點 17"/>
          <p:cNvSpPr/>
          <p:nvPr/>
        </p:nvSpPr>
        <p:spPr>
          <a:xfrm>
            <a:off x="1899224" y="540522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乘號 19"/>
          <p:cNvSpPr/>
          <p:nvPr/>
        </p:nvSpPr>
        <p:spPr>
          <a:xfrm>
            <a:off x="3883518" y="4117076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乘號 20"/>
          <p:cNvSpPr/>
          <p:nvPr/>
        </p:nvSpPr>
        <p:spPr>
          <a:xfrm>
            <a:off x="3860374" y="4309098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乘號 21"/>
          <p:cNvSpPr/>
          <p:nvPr/>
        </p:nvSpPr>
        <p:spPr>
          <a:xfrm>
            <a:off x="4171550" y="4045068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乘號 22"/>
          <p:cNvSpPr/>
          <p:nvPr/>
        </p:nvSpPr>
        <p:spPr>
          <a:xfrm>
            <a:off x="4027534" y="4333100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乘號 23"/>
          <p:cNvSpPr/>
          <p:nvPr/>
        </p:nvSpPr>
        <p:spPr>
          <a:xfrm>
            <a:off x="4243558" y="4261092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乘號 24"/>
          <p:cNvSpPr/>
          <p:nvPr/>
        </p:nvSpPr>
        <p:spPr>
          <a:xfrm>
            <a:off x="4459582" y="4093074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乘號 25"/>
          <p:cNvSpPr/>
          <p:nvPr/>
        </p:nvSpPr>
        <p:spPr>
          <a:xfrm>
            <a:off x="4171550" y="4477116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流程圖: 接點 26"/>
          <p:cNvSpPr/>
          <p:nvPr/>
        </p:nvSpPr>
        <p:spPr>
          <a:xfrm>
            <a:off x="4739900" y="482915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流程圖: 接點 27"/>
          <p:cNvSpPr/>
          <p:nvPr/>
        </p:nvSpPr>
        <p:spPr>
          <a:xfrm>
            <a:off x="4379860" y="50451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流程圖: 接點 28"/>
          <p:cNvSpPr/>
          <p:nvPr/>
        </p:nvSpPr>
        <p:spPr>
          <a:xfrm>
            <a:off x="5027932" y="482915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流程圖: 接點 29"/>
          <p:cNvSpPr/>
          <p:nvPr/>
        </p:nvSpPr>
        <p:spPr>
          <a:xfrm>
            <a:off x="5027932" y="50451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流程圖: 接點 30"/>
          <p:cNvSpPr/>
          <p:nvPr/>
        </p:nvSpPr>
        <p:spPr>
          <a:xfrm>
            <a:off x="4667892" y="50451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流程圖: 接點 31"/>
          <p:cNvSpPr/>
          <p:nvPr/>
        </p:nvSpPr>
        <p:spPr>
          <a:xfrm>
            <a:off x="5243956" y="50451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流程圖: 接點 32"/>
          <p:cNvSpPr/>
          <p:nvPr/>
        </p:nvSpPr>
        <p:spPr>
          <a:xfrm>
            <a:off x="5171948" y="5261204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流程圖: 接點 33"/>
          <p:cNvSpPr/>
          <p:nvPr/>
        </p:nvSpPr>
        <p:spPr>
          <a:xfrm>
            <a:off x="4811908" y="540522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" name="乘號 35"/>
          <p:cNvSpPr/>
          <p:nvPr/>
        </p:nvSpPr>
        <p:spPr>
          <a:xfrm>
            <a:off x="6259782" y="4045068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乘號 36"/>
          <p:cNvSpPr/>
          <p:nvPr/>
        </p:nvSpPr>
        <p:spPr>
          <a:xfrm>
            <a:off x="6907854" y="4045068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乘號 37"/>
          <p:cNvSpPr/>
          <p:nvPr/>
        </p:nvSpPr>
        <p:spPr>
          <a:xfrm>
            <a:off x="6475806" y="4117076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乘號 38"/>
          <p:cNvSpPr/>
          <p:nvPr/>
        </p:nvSpPr>
        <p:spPr>
          <a:xfrm>
            <a:off x="6114986" y="4191890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乘號 39"/>
          <p:cNvSpPr/>
          <p:nvPr/>
        </p:nvSpPr>
        <p:spPr>
          <a:xfrm>
            <a:off x="6691830" y="4045068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乘號 40"/>
          <p:cNvSpPr/>
          <p:nvPr/>
        </p:nvSpPr>
        <p:spPr>
          <a:xfrm>
            <a:off x="7123878" y="4189084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乘號 41"/>
          <p:cNvSpPr/>
          <p:nvPr/>
        </p:nvSpPr>
        <p:spPr>
          <a:xfrm>
            <a:off x="7339902" y="4045068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流程圖: 接點 42"/>
          <p:cNvSpPr/>
          <p:nvPr/>
        </p:nvSpPr>
        <p:spPr>
          <a:xfrm>
            <a:off x="6170973" y="5341213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" name="流程圖: 接點 43"/>
          <p:cNvSpPr/>
          <p:nvPr/>
        </p:nvSpPr>
        <p:spPr>
          <a:xfrm>
            <a:off x="6252068" y="554923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流程圖: 接點 44"/>
          <p:cNvSpPr/>
          <p:nvPr/>
        </p:nvSpPr>
        <p:spPr>
          <a:xfrm>
            <a:off x="7476204" y="482915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6" name="流程圖: 接點 45"/>
          <p:cNvSpPr/>
          <p:nvPr/>
        </p:nvSpPr>
        <p:spPr>
          <a:xfrm>
            <a:off x="7188172" y="5117188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流程圖: 接點 46"/>
          <p:cNvSpPr/>
          <p:nvPr/>
        </p:nvSpPr>
        <p:spPr>
          <a:xfrm>
            <a:off x="6972148" y="5261204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8" name="流程圖: 接點 47"/>
          <p:cNvSpPr/>
          <p:nvPr/>
        </p:nvSpPr>
        <p:spPr>
          <a:xfrm>
            <a:off x="7548212" y="50451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9" name="流程圖: 接點 48"/>
          <p:cNvSpPr/>
          <p:nvPr/>
        </p:nvSpPr>
        <p:spPr>
          <a:xfrm>
            <a:off x="6900140" y="5477228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0" name="流程圖: 接點 49"/>
          <p:cNvSpPr/>
          <p:nvPr/>
        </p:nvSpPr>
        <p:spPr>
          <a:xfrm>
            <a:off x="7116164" y="540522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2" name="向右箭號 51"/>
          <p:cNvSpPr/>
          <p:nvPr/>
        </p:nvSpPr>
        <p:spPr>
          <a:xfrm>
            <a:off x="2858925" y="4469116"/>
            <a:ext cx="707221" cy="704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乘號 52"/>
          <p:cNvSpPr/>
          <p:nvPr/>
        </p:nvSpPr>
        <p:spPr>
          <a:xfrm>
            <a:off x="4459582" y="4333100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乘號 53"/>
          <p:cNvSpPr/>
          <p:nvPr/>
        </p:nvSpPr>
        <p:spPr>
          <a:xfrm>
            <a:off x="4404342" y="4565892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乘號 54"/>
          <p:cNvSpPr/>
          <p:nvPr/>
        </p:nvSpPr>
        <p:spPr>
          <a:xfrm>
            <a:off x="4652462" y="4381106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乘號 55"/>
          <p:cNvSpPr/>
          <p:nvPr/>
        </p:nvSpPr>
        <p:spPr>
          <a:xfrm>
            <a:off x="4675606" y="4189084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乘號 56"/>
          <p:cNvSpPr/>
          <p:nvPr/>
        </p:nvSpPr>
        <p:spPr>
          <a:xfrm>
            <a:off x="3883518" y="4477116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乘號 57"/>
          <p:cNvSpPr/>
          <p:nvPr/>
        </p:nvSpPr>
        <p:spPr>
          <a:xfrm>
            <a:off x="4099542" y="4621132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乘號 58"/>
          <p:cNvSpPr/>
          <p:nvPr/>
        </p:nvSpPr>
        <p:spPr>
          <a:xfrm>
            <a:off x="4404342" y="4565892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乘號 59"/>
          <p:cNvSpPr/>
          <p:nvPr/>
        </p:nvSpPr>
        <p:spPr>
          <a:xfrm>
            <a:off x="4635745" y="4568837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流程圖: 接點 60"/>
          <p:cNvSpPr/>
          <p:nvPr/>
        </p:nvSpPr>
        <p:spPr>
          <a:xfrm>
            <a:off x="4532260" y="51975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2" name="流程圖: 接點 61"/>
          <p:cNvSpPr/>
          <p:nvPr/>
        </p:nvSpPr>
        <p:spPr>
          <a:xfrm>
            <a:off x="4523876" y="540522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3" name="流程圖: 接點 62"/>
          <p:cNvSpPr/>
          <p:nvPr/>
        </p:nvSpPr>
        <p:spPr>
          <a:xfrm>
            <a:off x="4837060" y="518919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4" name="流程圖: 接點 63"/>
          <p:cNvSpPr/>
          <p:nvPr/>
        </p:nvSpPr>
        <p:spPr>
          <a:xfrm>
            <a:off x="5027932" y="540522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5" name="流程圖: 接點 64"/>
          <p:cNvSpPr/>
          <p:nvPr/>
        </p:nvSpPr>
        <p:spPr>
          <a:xfrm>
            <a:off x="4667892" y="554923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6" name="流程圖: 接點 65"/>
          <p:cNvSpPr/>
          <p:nvPr/>
        </p:nvSpPr>
        <p:spPr>
          <a:xfrm>
            <a:off x="4307852" y="5261204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7" name="乘號 66"/>
          <p:cNvSpPr/>
          <p:nvPr/>
        </p:nvSpPr>
        <p:spPr>
          <a:xfrm>
            <a:off x="6259782" y="4333100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乘號 67"/>
          <p:cNvSpPr/>
          <p:nvPr/>
        </p:nvSpPr>
        <p:spPr>
          <a:xfrm>
            <a:off x="6412182" y="4485500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乘號 68"/>
          <p:cNvSpPr/>
          <p:nvPr/>
        </p:nvSpPr>
        <p:spPr>
          <a:xfrm>
            <a:off x="6259782" y="4693140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流程圖: 接點 69"/>
          <p:cNvSpPr/>
          <p:nvPr/>
        </p:nvSpPr>
        <p:spPr>
          <a:xfrm>
            <a:off x="7620220" y="4613132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1" name="流程圖: 接點 70"/>
          <p:cNvSpPr/>
          <p:nvPr/>
        </p:nvSpPr>
        <p:spPr>
          <a:xfrm>
            <a:off x="7348956" y="513395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2" name="流程圖: 接點 71"/>
          <p:cNvSpPr/>
          <p:nvPr/>
        </p:nvSpPr>
        <p:spPr>
          <a:xfrm>
            <a:off x="6684116" y="554923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3" name="流程圖: 接點 72"/>
          <p:cNvSpPr/>
          <p:nvPr/>
        </p:nvSpPr>
        <p:spPr>
          <a:xfrm>
            <a:off x="6468092" y="5477228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48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There are several factors affecting the </a:t>
            </a:r>
            <a:r>
              <a:rPr lang="en-US" altLang="zh-TW" sz="2400" dirty="0" smtClean="0"/>
              <a:t>performance:</a:t>
            </a:r>
          </a:p>
          <a:p>
            <a:pPr lvl="1"/>
            <a:r>
              <a:rPr lang="en-US" altLang="zh-TW" sz="2000" b="1" dirty="0" smtClean="0"/>
              <a:t>Types </a:t>
            </a:r>
            <a:r>
              <a:rPr lang="en-US" altLang="zh-TW" sz="2000" b="1" dirty="0"/>
              <a:t>of training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provided</a:t>
            </a:r>
          </a:p>
          <a:p>
            <a:pPr lvl="1"/>
            <a:r>
              <a:rPr lang="en-US" altLang="zh-TW" sz="2000" dirty="0" smtClean="0"/>
              <a:t>The </a:t>
            </a:r>
            <a:r>
              <a:rPr lang="en-US" altLang="zh-TW" sz="2000" dirty="0"/>
              <a:t>form and extent of any initial </a:t>
            </a:r>
            <a:r>
              <a:rPr lang="en-US" altLang="zh-TW" sz="2000" b="1" dirty="0"/>
              <a:t>background </a:t>
            </a:r>
            <a:r>
              <a:rPr lang="en-US" altLang="zh-TW" sz="2000" b="1" dirty="0" smtClean="0"/>
              <a:t>knowledge</a:t>
            </a:r>
          </a:p>
          <a:p>
            <a:pPr lvl="1"/>
            <a:r>
              <a:rPr lang="en-US" altLang="zh-TW" sz="2000" dirty="0" smtClean="0"/>
              <a:t>The </a:t>
            </a:r>
            <a:r>
              <a:rPr lang="en-US" altLang="zh-TW" sz="2000" b="1" dirty="0"/>
              <a:t>type of feedback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provided</a:t>
            </a:r>
          </a:p>
          <a:p>
            <a:pPr lvl="1"/>
            <a:r>
              <a:rPr lang="en-US" altLang="zh-TW" sz="2000" dirty="0" smtClean="0"/>
              <a:t>The </a:t>
            </a:r>
            <a:r>
              <a:rPr lang="en-US" altLang="zh-TW" sz="2000" b="1" dirty="0"/>
              <a:t>learning algorithms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used</a:t>
            </a:r>
            <a:endParaRPr lang="en-US" altLang="zh-TW" sz="2000" dirty="0"/>
          </a:p>
          <a:p>
            <a:pPr marL="457200" lvl="1" indent="0">
              <a:buNone/>
            </a:pPr>
            <a:endParaRPr lang="en-US" altLang="zh-TW" sz="2000" dirty="0" smtClean="0"/>
          </a:p>
          <a:p>
            <a:pPr algn="just"/>
            <a:r>
              <a:rPr lang="en-US" altLang="zh-TW" sz="2400" dirty="0"/>
              <a:t>Two important </a:t>
            </a:r>
            <a:r>
              <a:rPr lang="en-US" altLang="zh-TW" sz="2400" dirty="0" smtClean="0"/>
              <a:t>factors:</a:t>
            </a:r>
          </a:p>
          <a:p>
            <a:pPr lvl="1" algn="just"/>
            <a:r>
              <a:rPr lang="en-US" altLang="zh-TW" sz="2000" dirty="0" smtClean="0"/>
              <a:t>Modeling</a:t>
            </a:r>
          </a:p>
          <a:p>
            <a:pPr lvl="1" algn="just"/>
            <a:r>
              <a:rPr lang="en-US" altLang="zh-TW" sz="2000" dirty="0" smtClean="0"/>
              <a:t>Optimization</a:t>
            </a:r>
            <a:endParaRPr lang="en-US" altLang="zh-TW" sz="2000" dirty="0"/>
          </a:p>
          <a:p>
            <a:pPr marL="457200" lvl="1" indent="0">
              <a:buNone/>
            </a:pPr>
            <a:endParaRPr lang="en-US" altLang="zh-TW" sz="2000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Performance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116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The success of machine learning system also depends on the algorithms. 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The </a:t>
            </a:r>
            <a:r>
              <a:rPr lang="en-US" altLang="zh-TW" sz="2400" dirty="0"/>
              <a:t>algorithms control the search to find and build the knowledge structures.</a:t>
            </a:r>
            <a:endParaRPr lang="zh-TW" altLang="en-US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/>
              <a:t>The </a:t>
            </a:r>
            <a:r>
              <a:rPr lang="en-US" altLang="zh-TW" sz="2400" dirty="0" smtClean="0"/>
              <a:t>learning algorithms </a:t>
            </a:r>
            <a:r>
              <a:rPr lang="en-US" altLang="zh-TW" sz="2400" dirty="0"/>
              <a:t>should extract useful information from training examples</a:t>
            </a:r>
            <a:r>
              <a:rPr lang="en-US" altLang="zh-TW" sz="2400" dirty="0" smtClean="0"/>
              <a:t>.</a:t>
            </a:r>
          </a:p>
          <a:p>
            <a:endParaRPr lang="en-US" altLang="zh-TW" sz="2400" dirty="0" smtClean="0"/>
          </a:p>
          <a:p>
            <a:endParaRPr lang="en-US" altLang="zh-TW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280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b="1" dirty="0"/>
              <a:t>Supervised learning </a:t>
            </a:r>
            <a:r>
              <a:rPr lang="en-US" altLang="zh-TW" sz="2400" dirty="0"/>
              <a:t>(                                        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en-US" altLang="zh-TW" sz="2000" dirty="0" smtClean="0"/>
              <a:t>Prediction</a:t>
            </a:r>
          </a:p>
          <a:p>
            <a:pPr lvl="1"/>
            <a:r>
              <a:rPr lang="en-US" altLang="zh-TW" sz="2000" dirty="0" smtClean="0"/>
              <a:t>Classification </a:t>
            </a:r>
            <a:r>
              <a:rPr lang="en-US" altLang="zh-TW" sz="2000" dirty="0"/>
              <a:t>(discrete labels), Regression (real values)</a:t>
            </a:r>
          </a:p>
          <a:p>
            <a:r>
              <a:rPr lang="en-US" altLang="zh-TW" sz="2400" b="1" dirty="0" smtClean="0"/>
              <a:t>Unsupervised </a:t>
            </a:r>
            <a:r>
              <a:rPr lang="en-US" altLang="zh-TW" sz="2400" b="1" dirty="0"/>
              <a:t>learning</a:t>
            </a:r>
            <a:r>
              <a:rPr lang="en-US" altLang="zh-TW" sz="2400" dirty="0"/>
              <a:t> (                          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en-US" altLang="zh-TW" sz="2000" dirty="0" smtClean="0"/>
              <a:t>Clustering</a:t>
            </a:r>
          </a:p>
          <a:p>
            <a:pPr lvl="1"/>
            <a:r>
              <a:rPr lang="en-US" altLang="zh-TW" sz="2000" dirty="0" smtClean="0"/>
              <a:t>Probability </a:t>
            </a:r>
            <a:r>
              <a:rPr lang="en-US" altLang="zh-TW" sz="2000" dirty="0"/>
              <a:t>distribution </a:t>
            </a:r>
            <a:r>
              <a:rPr lang="en-US" altLang="zh-TW" sz="2000" dirty="0" smtClean="0"/>
              <a:t>estimation</a:t>
            </a:r>
          </a:p>
          <a:p>
            <a:pPr lvl="1"/>
            <a:r>
              <a:rPr lang="en-US" altLang="zh-TW" sz="2000" dirty="0" smtClean="0"/>
              <a:t>Finding </a:t>
            </a:r>
            <a:r>
              <a:rPr lang="en-US" altLang="zh-TW" sz="2000" dirty="0"/>
              <a:t>association (in </a:t>
            </a:r>
            <a:r>
              <a:rPr lang="en-US" altLang="zh-TW" sz="2000" dirty="0" smtClean="0"/>
              <a:t>features)</a:t>
            </a:r>
          </a:p>
          <a:p>
            <a:pPr lvl="1"/>
            <a:r>
              <a:rPr lang="en-US" altLang="zh-TW" sz="2000" dirty="0" smtClean="0"/>
              <a:t>Dimension </a:t>
            </a:r>
            <a:r>
              <a:rPr lang="en-US" altLang="zh-TW" sz="2000" dirty="0"/>
              <a:t>reduction </a:t>
            </a:r>
          </a:p>
          <a:p>
            <a:r>
              <a:rPr lang="en-US" altLang="zh-TW" sz="2400" b="1" dirty="0"/>
              <a:t>Semi-supervised </a:t>
            </a:r>
            <a:r>
              <a:rPr lang="en-US" altLang="zh-TW" sz="2400" b="1" dirty="0" smtClean="0"/>
              <a:t>learning</a:t>
            </a:r>
            <a:endParaRPr lang="en-US" altLang="zh-TW" sz="2400" b="1" dirty="0"/>
          </a:p>
          <a:p>
            <a:r>
              <a:rPr lang="en-US" altLang="zh-TW" sz="2400" b="1" dirty="0"/>
              <a:t>Reinforcement </a:t>
            </a:r>
            <a:r>
              <a:rPr lang="en-US" altLang="zh-TW" sz="2400" b="1" dirty="0" smtClean="0"/>
              <a:t>learning</a:t>
            </a:r>
          </a:p>
          <a:p>
            <a:pPr lvl="1"/>
            <a:r>
              <a:rPr lang="en-US" altLang="zh-TW" sz="2000" dirty="0" smtClean="0"/>
              <a:t>Decision </a:t>
            </a:r>
            <a:r>
              <a:rPr lang="en-US" altLang="zh-TW" sz="2000" dirty="0"/>
              <a:t>making (robot, chess machine)</a:t>
            </a:r>
          </a:p>
          <a:p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Algorithms</a:t>
            </a:r>
            <a:endParaRPr lang="zh-TW" altLang="en-US" dirty="0"/>
          </a:p>
        </p:txBody>
      </p:sp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1545357"/>
            <a:ext cx="2714625" cy="371475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4634" y="2769493"/>
            <a:ext cx="1733550" cy="371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27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高山峻嶺">
  <a:themeElements>
    <a:clrScheme name="高山峻嶺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F9EE4"/>
      </a:accent1>
      <a:accent2>
        <a:srgbClr val="77B559"/>
      </a:accent2>
      <a:accent3>
        <a:srgbClr val="E4A81B"/>
      </a:accent3>
      <a:accent4>
        <a:srgbClr val="108BB4"/>
      </a:accent4>
      <a:accent5>
        <a:srgbClr val="DA7328"/>
      </a:accent5>
      <a:accent6>
        <a:srgbClr val="AE589F"/>
      </a:accent6>
      <a:hlink>
        <a:srgbClr val="460245"/>
      </a:hlink>
      <a:folHlink>
        <a:srgbClr val="AC17D6"/>
      </a:folHlink>
    </a:clrScheme>
    <a:fontScheme name="高山峻嶺">
      <a:maj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HY 헤드라인 M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高山峻嶺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50000">
              <a:schemeClr val="phClr">
                <a:tint val="2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4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68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40000"/>
                <a:shade val="100000"/>
                <a:hueMod val="100000"/>
                <a:sat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br" rotWithShape="0">
              <a:srgbClr val="000000">
                <a:alpha val="0"/>
              </a:srgbClr>
            </a:outerShdw>
          </a:effectLst>
        </a:effectStyle>
        <a:effectStyle>
          <a:effectLst>
            <a:outerShdw blurRad="38100" dist="25400" dir="5400000" algn="ctr" rotWithShape="0">
              <a:srgbClr val="EBE9ED">
                <a:alpha val="0"/>
              </a:srgbClr>
            </a:outerShdw>
          </a:effectLst>
          <a:scene3d>
            <a:camera prst="orthographicFront">
              <a:rot lat="0" lon="0" rev="0"/>
            </a:camera>
            <a:lightRig rig="glow" dir="b"/>
          </a:scene3d>
          <a:sp3d contourW="6350" prstMaterial="softEdge">
            <a:bevelT w="25400" h="25400"/>
            <a:contourClr>
              <a:schemeClr val="phClr">
                <a:tint val="9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reflection blurRad="12700" stA="40000" endPos="40000" dist="25400" dir="5400000" sy="-100000" rotWithShape="0"/>
          </a:effectLst>
          <a:scene3d>
            <a:camera prst="perspectiveFront"/>
            <a:lightRig rig="glow" dir="b"/>
          </a:scene3d>
          <a:sp3d contourW="6350" prstMaterial="softEdge">
            <a:bevelT w="50800" h="25400"/>
            <a:contourClr>
              <a:schemeClr val="phClr">
                <a:tint val="100000"/>
                <a:shade val="8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95000"/>
                <a:satMod val="100000"/>
              </a:schemeClr>
            </a:gs>
            <a:gs pos="100000">
              <a:schemeClr val="phClr">
                <a:tint val="10000"/>
                <a:satMod val="300000"/>
              </a:schemeClr>
            </a:gs>
          </a:gsLst>
          <a:lin ang="13000000" scaled="0"/>
        </a:gradFill>
        <a:blipFill>
          <a:blip xmlns:r="http://schemas.openxmlformats.org/officeDocument/2006/relationships" r:embed="rId1">
            <a:duotone>
              <a:schemeClr val="phClr">
                <a:shade val="75000"/>
              </a:schemeClr>
              <a:schemeClr val="phClr">
                <a:tint val="5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TC010219414[[fn=高山佈景主題]]</Template>
  <TotalTime>2419</TotalTime>
  <Words>345</Words>
  <Application>Microsoft Office PowerPoint</Application>
  <PresentationFormat>On-screen Show (4:3)</PresentationFormat>
  <Paragraphs>107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高山峻嶺</vt:lpstr>
      <vt:lpstr>An Overview of  Machine Learning &amp; Data Mining </vt:lpstr>
      <vt:lpstr>Outline &amp; Content</vt:lpstr>
      <vt:lpstr>What is machine learning?</vt:lpstr>
      <vt:lpstr>Learning system model</vt:lpstr>
      <vt:lpstr>Training and testing</vt:lpstr>
      <vt:lpstr>Training and testing</vt:lpstr>
      <vt:lpstr>Performance</vt:lpstr>
      <vt:lpstr>Algorithms</vt:lpstr>
      <vt:lpstr>Algorithms</vt:lpstr>
      <vt:lpstr>Machine learning structure</vt:lpstr>
      <vt:lpstr>Machine learning structure</vt:lpstr>
      <vt:lpstr>Applications</vt:lpstr>
      <vt:lpstr>Supportive Documents</vt:lpstr>
      <vt:lpstr>Course Structure</vt:lpstr>
      <vt:lpstr>Next Class Work</vt:lpstr>
    </vt:vector>
  </TitlesOfParts>
  <Company>NTU DISP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Ian Chang</dc:creator>
  <cp:lastModifiedBy>Karigor</cp:lastModifiedBy>
  <cp:revision>100</cp:revision>
  <dcterms:created xsi:type="dcterms:W3CDTF">2011-10-12T13:27:42Z</dcterms:created>
  <dcterms:modified xsi:type="dcterms:W3CDTF">2020-11-17T14:09:44Z</dcterms:modified>
</cp:coreProperties>
</file>