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333" r:id="rId3"/>
    <p:sldId id="334" r:id="rId4"/>
    <p:sldId id="338" r:id="rId5"/>
    <p:sldId id="339" r:id="rId6"/>
    <p:sldId id="341" r:id="rId7"/>
    <p:sldId id="351" r:id="rId8"/>
    <p:sldId id="352" r:id="rId9"/>
    <p:sldId id="359" r:id="rId10"/>
    <p:sldId id="353" r:id="rId11"/>
    <p:sldId id="343" r:id="rId12"/>
    <p:sldId id="354" r:id="rId13"/>
    <p:sldId id="355" r:id="rId14"/>
    <p:sldId id="349" r:id="rId15"/>
    <p:sldId id="344" r:id="rId16"/>
    <p:sldId id="345" r:id="rId17"/>
    <p:sldId id="347" r:id="rId18"/>
    <p:sldId id="348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3" autoAdjust="0"/>
    <p:restoredTop sz="86496" autoAdjust="0"/>
  </p:normalViewPr>
  <p:slideViewPr>
    <p:cSldViewPr snapToGrid="0">
      <p:cViewPr varScale="1">
        <p:scale>
          <a:sx n="79" d="100"/>
          <a:sy n="79" d="100"/>
        </p:scale>
        <p:origin x="-63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89825-59EC-4B0B-A730-DDB9F353C73C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BE26C-B9BC-4A3B-97B4-D92A7C888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BE26C-B9BC-4A3B-97B4-D92A7C888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BE26C-B9BC-4A3B-97B4-D92A7C888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BE26C-B9BC-4A3B-97B4-D92A7C888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5D3F-5211-4E88-9154-9B2E94B16D17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BCD-E837-4DF2-A47C-F6C16CE93E8A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B49A-2763-4978-8CC7-72679002211F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E2CE-D110-4E13-8675-8DF3C99961E1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23B3-81DB-4B18-8133-03FD19021405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CC63-BF22-44E2-9C1B-998BE9F2E325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A23D-7215-4158-B6A8-9777BFB4F7FA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476A-752F-4531-A959-5F77D9AD3AB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975C-0877-48AB-ADE1-1E49303500D2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6C13-400A-4F5F-81B3-E217E18AAF8E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DAD8-C272-4367-B1AA-6706371AD87D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46A2-33D3-4939-A27B-5B39D15AD421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E75C-3AEF-4110-AB34-0C7673B4A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528" y="806141"/>
            <a:ext cx="10125563" cy="246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7000"/>
              </a:lnSpc>
            </a:pPr>
            <a:r>
              <a:rPr lang="en-US" sz="3200" b="1" i="1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sz="3200" b="1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Machine</a:t>
            </a:r>
            <a:r>
              <a:rPr lang="en-US" sz="3200" b="1" spc="-165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3200" b="1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Learning</a:t>
            </a:r>
            <a:r>
              <a:rPr lang="en-US" sz="3200" b="1" spc="-165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3200" b="1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and</a:t>
            </a:r>
            <a:r>
              <a:rPr lang="en-US" sz="3200" b="1" spc="-165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3200" b="1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Deep</a:t>
            </a:r>
            <a:r>
              <a:rPr lang="en-US" sz="3200" b="1" spc="-165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3200" b="1" dirty="0">
                <a:effectLst/>
                <a:latin typeface="Arial Rounded MT Bold" pitchFamily="34" charset="0"/>
                <a:ea typeface="Georgia" panose="02040502050405020303" pitchFamily="18" charset="0"/>
                <a:cs typeface="Georgia" panose="02040502050405020303" pitchFamily="18" charset="0"/>
              </a:rPr>
              <a:t>Learning-Based Computing Pipelines for Bangla Sentiment Analysis</a:t>
            </a:r>
            <a:endParaRPr lang="en-US" sz="3200" dirty="0">
              <a:effectLst/>
              <a:latin typeface="Arial Rounded MT Bold" pitchFamily="34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marR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</a:pPr>
            <a:endParaRPr lang="en-US" sz="3600" b="1" dirty="0">
              <a:effectLst/>
              <a:latin typeface="Arial Rounded MT Bold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6400" y="5238750"/>
            <a:ext cx="2743200" cy="1022350"/>
          </a:xfrm>
        </p:spPr>
        <p:txBody>
          <a:bodyPr/>
          <a:lstStyle/>
          <a:p>
            <a:fld id="{058EE75C-3AEF-4110-AB34-0C7673B4A21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AutoShape 2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4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8" descr="Image result for 22nd International Conference on Computer and Information Technology (ICCIT)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9251" y="54946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endParaRPr lang="en-US" sz="2400" dirty="0"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6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2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6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8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0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2" descr="Machine learning.Abstract plexus background for different events and  projects ~ Clip #79586592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38" y="2876183"/>
            <a:ext cx="6867980" cy="21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Springer Logo PNG Transparent &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0" y="5821290"/>
            <a:ext cx="2995484" cy="8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community that builds your career | EAI - European Alliance for Innov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44" y="5821290"/>
            <a:ext cx="2220087" cy="7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blp: computer science bibliograp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26" y="5629052"/>
            <a:ext cx="3048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EE75C-3AEF-4110-AB34-0C7673B4A2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18002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 Features Extraction</a:t>
            </a:r>
          </a:p>
          <a:p>
            <a:pPr marL="0" indent="0">
              <a:buNone/>
            </a:pPr>
            <a:r>
              <a:rPr lang="en-US" b="1" i="1" dirty="0">
                <a:sym typeface="Wingdings" pitchFamily="2" charset="2"/>
              </a:rPr>
              <a:t>     Word2vec</a:t>
            </a:r>
          </a:p>
          <a:p>
            <a:pPr marL="0" indent="0">
              <a:buNone/>
            </a:pPr>
            <a:endParaRPr lang="en-US" b="1" i="1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Dimension Reduction</a:t>
            </a:r>
          </a:p>
          <a:p>
            <a:pPr marL="0" indent="0">
              <a:buNone/>
            </a:pPr>
            <a:r>
              <a:rPr lang="en-US" b="1" i="1" dirty="0"/>
              <a:t>    PCA </a:t>
            </a:r>
            <a:r>
              <a:rPr lang="en-US" b="1" i="1" dirty="0">
                <a:sym typeface="Wingdings" pitchFamily="2" charset="2"/>
              </a:rPr>
              <a:t> 5000</a:t>
            </a:r>
            <a:endParaRPr lang="en-US" b="1" i="1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EE75C-3AEF-4110-AB34-0C7673B4A21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53" y="1303733"/>
            <a:ext cx="3258551" cy="236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74" y="3898925"/>
            <a:ext cx="3611229" cy="228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22"/>
            <a:ext cx="9144000" cy="8630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Algorithms Sections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 descr="Image result for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83" y="1251283"/>
            <a:ext cx="5153170" cy="47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54421"/>
              </p:ext>
            </p:extLst>
          </p:nvPr>
        </p:nvGraphicFramePr>
        <p:xfrm>
          <a:off x="2141621" y="1251283"/>
          <a:ext cx="3561347" cy="5474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1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Forest Tree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Naive Bayes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KNN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Decision Trees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LDA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Deep ANN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Impact Learning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AdaBoost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Gradient Boosting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just" fontAlgn="base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LSTM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image5.png">
            <a:extLst>
              <a:ext uri="{FF2B5EF4-FFF2-40B4-BE49-F238E27FC236}">
                <a16:creationId xmlns:a16="http://schemas.microsoft.com/office/drawing/2014/main" xmlns="" id="{88CC6772-E173-4932-9823-6A052C86D1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377" y="1888488"/>
            <a:ext cx="8856663" cy="37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43" y="2887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xmlns="" id="{C4DDB41F-6EB7-40A4-AAA7-E3C8857D87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984" y="1526222"/>
            <a:ext cx="7364096" cy="38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5100" y="2016918"/>
                <a:ext cx="112395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b="1" dirty="0"/>
                  <a:t>                        </a:t>
                </a:r>
                <a:br>
                  <a:rPr lang="en-US" b="1" dirty="0"/>
                </a:br>
                <a:r>
                  <a:rPr lang="en-US" sz="4000" b="1" dirty="0">
                    <a:solidFill>
                      <a:srgbClr val="FF0000"/>
                    </a:solidFill>
                  </a:rPr>
                  <a:t>                                         Impact Learning </a:t>
                </a:r>
                <a:br>
                  <a:rPr lang="en-US" sz="4000" b="1" dirty="0">
                    <a:solidFill>
                      <a:srgbClr val="FF0000"/>
                    </a:solidFill>
                  </a:rPr>
                </a:br>
                <a:r>
                  <a:rPr lang="en-US" sz="3600" b="1" dirty="0"/>
                  <a:t/>
                </a:r>
                <a:br>
                  <a:rPr lang="en-US" sz="3600" b="1" dirty="0"/>
                </a:br>
                <a:r>
                  <a:rPr lang="en-US" sz="4000" b="1" dirty="0">
                    <a:solidFill>
                      <a:schemeClr val="tx1"/>
                    </a:solidFill>
                  </a:rPr>
                  <a:t>Imp(y) =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4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4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nary>
                              <m:naryPr>
                                <m:chr m:val="∑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4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4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4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>
                    <a:solidFill>
                      <a:srgbClr val="00B0F0"/>
                    </a:solidFill>
                  </a:rPr>
                  <a:t/>
                </a:r>
                <a:br>
                  <a:rPr lang="en-US" b="1" dirty="0">
                    <a:solidFill>
                      <a:srgbClr val="00B0F0"/>
                    </a:solidFill>
                  </a:rPr>
                </a:b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br>
                  <a:rPr lang="en-US" b="1" dirty="0">
                    <a:solidFill>
                      <a:srgbClr val="00B0F0"/>
                    </a:solidFill>
                  </a:rPr>
                </a:br>
                <a:r>
                  <a:rPr lang="en-US" sz="2700" b="1" dirty="0">
                    <a:latin typeface="+mn-lt"/>
                  </a:rPr>
                  <a:t>Where, k = Carrying capacity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r= Intrinsic Rate of Natural Increase (RNI)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w= Coefficient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700" b="1" dirty="0">
                    <a:latin typeface="+mn-lt"/>
                  </a:rPr>
                  <a:t>  = Coefficient of self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y= Dependent Variable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x=Independent Features</a:t>
                </a:r>
                <a:br>
                  <a:rPr lang="en-US" sz="2700" b="1" dirty="0">
                    <a:latin typeface="+mn-lt"/>
                  </a:rPr>
                </a:br>
                <a:r>
                  <a:rPr lang="en-US" sz="2700" b="1" dirty="0">
                    <a:latin typeface="+mn-lt"/>
                  </a:rPr>
                  <a:t>	n=Number of Features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b="1" dirty="0"/>
                  <a:t>           </a:t>
                </a:r>
                <a:endParaRPr lang="en-US" sz="6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5100" y="2016918"/>
                <a:ext cx="11239500" cy="1325563"/>
              </a:xfrm>
              <a:blipFill>
                <a:blip r:embed="rId2"/>
                <a:stretch>
                  <a:fillRect l="-1627" t="-123041" b="-163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58" y="2374900"/>
            <a:ext cx="5109061" cy="339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0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7" y="1"/>
            <a:ext cx="10515600" cy="7239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           </a:t>
            </a:r>
            <a:r>
              <a:rPr lang="en-US" sz="3200" b="1" dirty="0"/>
              <a:t>Comparison the performances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EA320FA-0F4A-4599-A8C3-29D8DEC5E931}"/>
              </a:ext>
            </a:extLst>
          </p:cNvPr>
          <p:cNvSpPr txBox="1">
            <a:spLocks/>
          </p:cNvSpPr>
          <p:nvPr/>
        </p:nvSpPr>
        <p:spPr>
          <a:xfrm>
            <a:off x="2079209" y="5038726"/>
            <a:ext cx="8178799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Gender Detection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D090ECD-F5C0-461B-AE43-A8483FD2C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28281"/>
              </p:ext>
            </p:extLst>
          </p:nvPr>
        </p:nvGraphicFramePr>
        <p:xfrm>
          <a:off x="1706881" y="899160"/>
          <a:ext cx="9142829" cy="53492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6514">
                  <a:extLst>
                    <a:ext uri="{9D8B030D-6E8A-4147-A177-3AD203B41FA5}">
                      <a16:colId xmlns:a16="http://schemas.microsoft.com/office/drawing/2014/main" xmlns="" val="1221578958"/>
                    </a:ext>
                  </a:extLst>
                </a:gridCol>
                <a:gridCol w="1126949">
                  <a:extLst>
                    <a:ext uri="{9D8B030D-6E8A-4147-A177-3AD203B41FA5}">
                      <a16:colId xmlns:a16="http://schemas.microsoft.com/office/drawing/2014/main" xmlns="" val="2884632252"/>
                    </a:ext>
                  </a:extLst>
                </a:gridCol>
                <a:gridCol w="1073818">
                  <a:extLst>
                    <a:ext uri="{9D8B030D-6E8A-4147-A177-3AD203B41FA5}">
                      <a16:colId xmlns:a16="http://schemas.microsoft.com/office/drawing/2014/main" xmlns="" val="2456708236"/>
                    </a:ext>
                  </a:extLst>
                </a:gridCol>
                <a:gridCol w="1062632">
                  <a:extLst>
                    <a:ext uri="{9D8B030D-6E8A-4147-A177-3AD203B41FA5}">
                      <a16:colId xmlns:a16="http://schemas.microsoft.com/office/drawing/2014/main" xmlns="" val="4031467295"/>
                    </a:ext>
                  </a:extLst>
                </a:gridCol>
                <a:gridCol w="1062632">
                  <a:extLst>
                    <a:ext uri="{9D8B030D-6E8A-4147-A177-3AD203B41FA5}">
                      <a16:colId xmlns:a16="http://schemas.microsoft.com/office/drawing/2014/main" xmlns="" val="1941936007"/>
                    </a:ext>
                  </a:extLst>
                </a:gridCol>
                <a:gridCol w="1111569">
                  <a:extLst>
                    <a:ext uri="{9D8B030D-6E8A-4147-A177-3AD203B41FA5}">
                      <a16:colId xmlns:a16="http://schemas.microsoft.com/office/drawing/2014/main" xmlns="" val="716941174"/>
                    </a:ext>
                  </a:extLst>
                </a:gridCol>
                <a:gridCol w="1308715">
                  <a:extLst>
                    <a:ext uri="{9D8B030D-6E8A-4147-A177-3AD203B41FA5}">
                      <a16:colId xmlns:a16="http://schemas.microsoft.com/office/drawing/2014/main" xmlns="" val="1342714031"/>
                    </a:ext>
                  </a:extLst>
                </a:gridCol>
              </a:tblGrid>
              <a:tr h="781928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Algoithms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 algn="l">
                        <a:lnSpc>
                          <a:spcPts val="9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Cohens</a:t>
                      </a:r>
                    </a:p>
                    <a:p>
                      <a:pPr marL="71755" marR="0" algn="l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ROC AUC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754197176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 Tree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0.818451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0.800837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0.661362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0.854811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0.878045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0.898489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32143013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0.838308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0.828754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0.711194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0.869203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0.879148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0.878984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243442032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Naive Bayes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0.781637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0.755234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0.487592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0.641848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0.621684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0.777619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6693180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0.802508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0.792736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0.691527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0.862527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0.882975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0.883157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74339781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0.794679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0.734254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0.713177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0.842274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0.868984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0.844483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40872444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Trees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0.806126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0.755986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0.725985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0.874074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0.852637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0.856149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996031315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LDA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0.813893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0.813758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0.683734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0.874274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0.853834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0.843815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83837191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ANN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0.828134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0.798389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0.758389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0.844814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0.861488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0.828483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948185963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6510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Impact Learning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0.823539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0.819752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0.769752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0.891294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0.911493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0.893959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31319479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AdaBoost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0.818834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0.807437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0.737437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0.831425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0.843895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0.899935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36869742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Gradient Boosting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0.768458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0.782975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0.712975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0.862522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0.842658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0.821308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27907457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0.791955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0.753177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0.661334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0.824883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0.839277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0.836293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97706894"/>
                  </a:ext>
                </a:extLst>
              </a:tr>
              <a:tr h="351332">
                <a:tc>
                  <a:txBody>
                    <a:bodyPr/>
                    <a:lstStyle/>
                    <a:p>
                      <a:pPr marL="17145" marR="1206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LSTM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0.845308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0.834939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0.632378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0.704893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27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0.813829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0.813543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1914162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9994899-F8A0-476A-9079-FD6467D3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1" y="831847"/>
            <a:ext cx="10404763" cy="54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        </a:t>
            </a:r>
            <a:r>
              <a:rPr lang="en-US" sz="6600" b="1" dirty="0"/>
              <a:t>Tools..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44039" y="1641733"/>
            <a:ext cx="4725236" cy="36933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pip install </a:t>
            </a:r>
            <a:r>
              <a:rPr lang="en-US" sz="2400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BNSentiment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6.jpeg">
            <a:extLst>
              <a:ext uri="{FF2B5EF4-FFF2-40B4-BE49-F238E27FC236}">
                <a16:creationId xmlns:a16="http://schemas.microsoft.com/office/drawing/2014/main" xmlns="" id="{7E5840A7-4F07-4FC1-B4D6-E4752DDFF8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2191524"/>
            <a:ext cx="8275321" cy="4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93" y="703493"/>
            <a:ext cx="10515600" cy="7481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152" y="2321292"/>
            <a:ext cx="1024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ython API that can </a:t>
            </a:r>
            <a:r>
              <a:rPr lang="en-US" sz="3200" spc="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be 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easily incorporated in any web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Incorporating d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ifferent word extraction algorithms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4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 descr="Image result for any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8" y="800191"/>
            <a:ext cx="8156575" cy="57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295400"/>
            <a:ext cx="8763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60" y="756952"/>
            <a:ext cx="105156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3883" y="1598643"/>
            <a:ext cx="5694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Introduction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Methodology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Experimental Result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Conclusion and Future 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sentimental analysis?</a:t>
            </a:r>
          </a:p>
          <a:p>
            <a:r>
              <a:rPr lang="en-US" dirty="0"/>
              <a:t>Some applications of sentimental analysis</a:t>
            </a:r>
          </a:p>
          <a:p>
            <a:r>
              <a:rPr lang="en-US" dirty="0"/>
              <a:t>Motivation for this 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ow Machine Translation Can Support Multilingual Sentiment Analysis Projects">
            <a:extLst>
              <a:ext uri="{FF2B5EF4-FFF2-40B4-BE49-F238E27FC236}">
                <a16:creationId xmlns:a16="http://schemas.microsoft.com/office/drawing/2014/main" xmlns="" id="{E563550C-8637-4265-B341-05024616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93" y="3486931"/>
            <a:ext cx="4921567" cy="3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59225"/>
            <a:ext cx="10515600" cy="563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xmlns="" id="{35046C85-8640-472E-A99D-A290C35A59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79" y="1658858"/>
            <a:ext cx="9893567" cy="35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578660"/>
            <a:ext cx="10515600" cy="563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Introduction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838200"/>
            <a:ext cx="11871960" cy="58216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Collected from Facebook, </a:t>
            </a:r>
            <a:r>
              <a:rPr lang="en-US" sz="3200" spc="-1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Twitter, </a:t>
            </a:r>
            <a:r>
              <a:rPr lang="en-US" sz="32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YouTube 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comments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Approximately 40k sentences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can be categorized into movie </a:t>
            </a:r>
            <a:r>
              <a:rPr lang="en-US" sz="3200" spc="-25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re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views, </a:t>
            </a:r>
            <a:r>
              <a:rPr lang="en-US" sz="3200" spc="1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book </a:t>
            </a:r>
            <a:r>
              <a:rPr lang="en-US" sz="32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reviews and miscellaneous </a:t>
            </a:r>
            <a:endParaRPr lang="en-US" sz="3200" dirty="0"/>
          </a:p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706303"/>
            <a:ext cx="10515600" cy="563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838200"/>
            <a:ext cx="5650029" cy="23774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Missing Data Check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Noise removal 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Spelling Corrections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Feature Extraction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Dimensionality Reduction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 typeface="Wingdings" pitchFamily="2" charset="2"/>
              <a:buChar char="Ø"/>
            </a:pPr>
            <a:endParaRPr lang="en-US" b="1" i="1" dirty="0"/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1" y="1804692"/>
            <a:ext cx="4424950" cy="36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0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Missing Data Check </a:t>
            </a:r>
            <a:r>
              <a:rPr lang="en-US" b="1" i="1" dirty="0">
                <a:sym typeface="Wingdings" pitchFamily="2" charset="2"/>
              </a:rPr>
              <a:t> 3 types</a:t>
            </a:r>
            <a:endParaRPr lang="en-US" b="1" i="1" dirty="0"/>
          </a:p>
          <a:p>
            <a:pPr marL="1714500" lvl="3" indent="-342900">
              <a:buAutoNum type="alphaLcPeriod"/>
            </a:pPr>
            <a:r>
              <a:rPr lang="en-US" sz="2800" b="1" dirty="0"/>
              <a:t>Missing total data-</a:t>
            </a:r>
            <a:r>
              <a:rPr lang="en-US" sz="2800" dirty="0"/>
              <a:t>&gt; Discard</a:t>
            </a:r>
          </a:p>
          <a:p>
            <a:pPr marL="1714500" lvl="3" indent="-342900">
              <a:buAutoNum type="alphaLcPeriod"/>
            </a:pPr>
            <a:r>
              <a:rPr lang="en-US" sz="2800" b="1" dirty="0"/>
              <a:t>Partially missing </a:t>
            </a:r>
            <a:r>
              <a:rPr lang="en-US" sz="2800" dirty="0">
                <a:sym typeface="Wingdings" pitchFamily="2" charset="2"/>
              </a:rPr>
              <a:t>Manually edited</a:t>
            </a:r>
          </a:p>
          <a:p>
            <a:pPr marL="1371600" lvl="3" indent="0">
              <a:buNone/>
            </a:pPr>
            <a:r>
              <a:rPr lang="en-US" sz="2800" dirty="0">
                <a:sym typeface="Wingdings" pitchFamily="2" charset="2"/>
              </a:rPr>
              <a:t>                                       Otherwise Discarded</a:t>
            </a:r>
          </a:p>
          <a:p>
            <a:pPr marL="1371600" lvl="3" indent="0">
              <a:buNone/>
            </a:pPr>
            <a:r>
              <a:rPr lang="en-US" sz="2800" dirty="0">
                <a:sym typeface="Wingdings" pitchFamily="2" charset="2"/>
              </a:rPr>
              <a:t>c.  </a:t>
            </a:r>
            <a:r>
              <a:rPr lang="en-US" sz="2800" b="1" dirty="0">
                <a:sym typeface="Wingdings" pitchFamily="2" charset="2"/>
              </a:rPr>
              <a:t>Mistyped</a:t>
            </a:r>
            <a:r>
              <a:rPr lang="en-US" sz="2800" dirty="0">
                <a:sym typeface="Wingdings" pitchFamily="2" charset="2"/>
              </a:rPr>
              <a:t>  manually rewritten  </a:t>
            </a:r>
          </a:p>
          <a:p>
            <a:pPr marL="1714500" lvl="3" indent="-342900">
              <a:buAutoNum type="alphaLcPeriod"/>
            </a:pPr>
            <a:endParaRPr lang="en-US" dirty="0">
              <a:sym typeface="Wingdings" pitchFamily="2" charset="2"/>
            </a:endParaRPr>
          </a:p>
          <a:p>
            <a:pPr marL="1371600" lvl="3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E75C-3AEF-4110-AB34-0C7673B4A2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The Conundrum behind Missing Data-I - Manas Mahanta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10" y="1262647"/>
            <a:ext cx="405719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rstanding Word N-grams and N-gram Probability in Natural Language  Process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21" y="4018546"/>
            <a:ext cx="3577568" cy="239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892" y="6356350"/>
            <a:ext cx="2790908" cy="359393"/>
          </a:xfrm>
        </p:spPr>
        <p:txBody>
          <a:bodyPr/>
          <a:lstStyle/>
          <a:p>
            <a:fld id="{058EE75C-3AEF-4110-AB34-0C7673B4A2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5320" y="365126"/>
            <a:ext cx="10698480" cy="130475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5440" y="784568"/>
            <a:ext cx="10698480" cy="42830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 </a:t>
            </a:r>
            <a:r>
              <a:rPr lang="en-US" b="1" i="1" dirty="0"/>
              <a:t> Noise Removal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562892" y="6356350"/>
            <a:ext cx="2790908" cy="359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EE75C-3AEF-4110-AB34-0C7673B4A21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88A4797-2C8E-42EE-AA76-0AF06BAC2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89841"/>
              </p:ext>
            </p:extLst>
          </p:nvPr>
        </p:nvGraphicFramePr>
        <p:xfrm>
          <a:off x="1386840" y="1842722"/>
          <a:ext cx="9418320" cy="48923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20880">
                  <a:extLst>
                    <a:ext uri="{9D8B030D-6E8A-4147-A177-3AD203B41FA5}">
                      <a16:colId xmlns:a16="http://schemas.microsoft.com/office/drawing/2014/main" xmlns="" val="1912725147"/>
                    </a:ext>
                  </a:extLst>
                </a:gridCol>
                <a:gridCol w="6697440">
                  <a:extLst>
                    <a:ext uri="{9D8B030D-6E8A-4147-A177-3AD203B41FA5}">
                      <a16:colId xmlns:a16="http://schemas.microsoft.com/office/drawing/2014/main" xmlns="" val="2867737934"/>
                    </a:ext>
                  </a:extLst>
                </a:gridCol>
              </a:tblGrid>
              <a:tr h="309459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Processing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4064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4064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40640" algn="ctr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66663088"/>
                  </a:ext>
                </a:extLst>
              </a:tr>
              <a:tr h="843379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Original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marR="0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0640" marR="0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spc="-7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কাজ</a:t>
                      </a:r>
                      <a:r>
                        <a:rPr lang="en-US" sz="1800" spc="-7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spc="-7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dirty="0">
                          <a:effectLst/>
                        </a:rPr>
                        <a:t>!!</a:t>
                      </a:r>
                      <a:r>
                        <a:rPr lang="en-US" sz="1800" spc="-2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😧😧</a:t>
                      </a:r>
                      <a:r>
                        <a:rPr lang="en-US" sz="1800" spc="-8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।</a:t>
                      </a:r>
                      <a:r>
                        <a:rPr lang="en-US" sz="1800" spc="15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Document</a:t>
                      </a:r>
                      <a:r>
                        <a:rPr lang="en-US" sz="1800" spc="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5তরী</a:t>
                      </a:r>
                      <a:r>
                        <a:rPr lang="en-US" sz="1800" spc="-7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endParaRPr lang="en-US" sz="1800" dirty="0">
                        <a:effectLst/>
                      </a:endParaRPr>
                    </a:p>
                    <a:p>
                      <a:pPr marL="19685" marR="0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9685" marR="0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আমােদর</a:t>
                      </a:r>
                      <a:r>
                        <a:rPr lang="en-US" sz="1800" spc="-15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r>
                        <a:rPr lang="en-US" sz="1800" spc="-14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</a:t>
                      </a:r>
                      <a:r>
                        <a:rPr lang="en-US" sz="1800" spc="-15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spc="-14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dirty="0">
                          <a:effectLst/>
                        </a:rPr>
                        <a:t>?</a:t>
                      </a:r>
                      <a:r>
                        <a:rPr lang="en-US" sz="1800" spc="-1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৫-৬</a:t>
                      </a:r>
                      <a:r>
                        <a:rPr lang="en-US" sz="1800" spc="-15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জন</a:t>
                      </a:r>
                      <a:r>
                        <a:rPr lang="en-US" sz="1800" spc="-14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en-US" sz="1800" spc="-14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r>
                        <a:rPr lang="en-US" sz="1800" spc="-15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spc="-14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:(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71701976"/>
                  </a:ext>
                </a:extLst>
              </a:tr>
              <a:tr h="843379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Removing Punctuation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marR="0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5730" marR="0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5730" marR="0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spc="-1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কাজ</a:t>
                      </a:r>
                      <a:r>
                        <a:rPr lang="en-US" sz="1800" spc="-1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spc="-9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spc="-1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😧😧</a:t>
                      </a:r>
                      <a:r>
                        <a:rPr lang="en-US" sz="1800" spc="9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Document</a:t>
                      </a:r>
                      <a:r>
                        <a:rPr lang="en-US" sz="1800" spc="-3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5তরী</a:t>
                      </a:r>
                      <a:r>
                        <a:rPr lang="en-US" sz="1800" spc="-1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endParaRPr lang="en-US" sz="1800" dirty="0">
                        <a:effectLst/>
                      </a:endParaRPr>
                    </a:p>
                    <a:p>
                      <a:pPr marL="143510" marR="0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43510" marR="0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আমােদর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spc="-16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৫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৬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জন</a:t>
                      </a:r>
                      <a:r>
                        <a:rPr lang="en-US" sz="1800" spc="-165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r>
                        <a:rPr lang="en-US" sz="1800" spc="-17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38399823"/>
                  </a:ext>
                </a:extLst>
              </a:tr>
              <a:tr h="843379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Removing Digits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কাজ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dirty="0">
                          <a:effectLst/>
                        </a:rPr>
                        <a:t> 😧😧 Document 5তরী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আমােদর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জন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66169577"/>
                  </a:ext>
                </a:extLst>
              </a:tr>
              <a:tr h="609755">
                <a:tc>
                  <a:txBody>
                    <a:bodyPr/>
                    <a:lstStyle/>
                    <a:p>
                      <a:pPr marL="332740" marR="8255" indent="-300355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Removing Non-Bangla Characters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কাজ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dirty="0">
                          <a:effectLst/>
                        </a:rPr>
                        <a:t> 😧😧 5তরী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আমােদর</a:t>
                      </a:r>
                      <a:endParaRPr lang="en-US" sz="1800" dirty="0">
                        <a:effectLst/>
                      </a:endParaRPr>
                    </a:p>
                    <a:p>
                      <a:pPr marL="16510" marR="78105" algn="ctr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6510" marR="78105" algn="ctr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জন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0223653"/>
                  </a:ext>
                </a:extLst>
              </a:tr>
              <a:tr h="559415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98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Removing Emoticons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6355" marR="78105" algn="ctr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কাজ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dirty="0">
                          <a:effectLst/>
                        </a:rPr>
                        <a:t> 5তরী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আমােদর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endParaRPr lang="en-US" sz="1800" dirty="0">
                        <a:effectLst/>
                      </a:endParaRPr>
                    </a:p>
                    <a:p>
                      <a:pPr marL="16510" marR="78105" algn="ctr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িক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করেত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জন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আমরা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হেব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63581904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marL="12065" marR="698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2065" marR="698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Removing </a:t>
                      </a:r>
                      <a:r>
                        <a:rPr lang="en-US" sz="1800" dirty="0" err="1">
                          <a:effectLst/>
                        </a:rPr>
                        <a:t>StopWords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7145" marR="78105" algn="ctr">
                        <a:lnSpc>
                          <a:spcPts val="1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করেবা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িকভােব</a:t>
                      </a:r>
                      <a:r>
                        <a:rPr lang="en-US" sz="1800" dirty="0">
                          <a:effectLst/>
                        </a:rPr>
                        <a:t> 5তরী </a:t>
                      </a:r>
                      <a:r>
                        <a:rPr lang="en-US" sz="1800" dirty="0" err="1">
                          <a:effectLst/>
                        </a:rPr>
                        <a:t>সবাইেক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ক$ন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239538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E2E6E0F-D318-4C11-894A-8CEE6878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7" y="1749085"/>
            <a:ext cx="11286686" cy="50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892" y="6356350"/>
            <a:ext cx="2790908" cy="359393"/>
          </a:xfrm>
        </p:spPr>
        <p:txBody>
          <a:bodyPr/>
          <a:lstStyle/>
          <a:p>
            <a:fld id="{058EE75C-3AEF-4110-AB34-0C7673B4A2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5320" y="365126"/>
            <a:ext cx="10698480" cy="130475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5440" y="784568"/>
            <a:ext cx="10698480" cy="42830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 </a:t>
            </a:r>
            <a:r>
              <a:rPr lang="en-US" b="1" i="1" dirty="0"/>
              <a:t> Noise Removal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562892" y="6356350"/>
            <a:ext cx="2790908" cy="359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EE75C-3AEF-4110-AB34-0C7673B4A21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DEF3436-F6DA-4F8D-88CF-2B6E6BB75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02246"/>
              </p:ext>
            </p:extLst>
          </p:nvPr>
        </p:nvGraphicFramePr>
        <p:xfrm>
          <a:off x="1656080" y="3870396"/>
          <a:ext cx="9387840" cy="11679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83935">
                  <a:extLst>
                    <a:ext uri="{9D8B030D-6E8A-4147-A177-3AD203B41FA5}">
                      <a16:colId xmlns:a16="http://schemas.microsoft.com/office/drawing/2014/main" xmlns="" val="3398607708"/>
                    </a:ext>
                  </a:extLst>
                </a:gridCol>
                <a:gridCol w="6903905">
                  <a:extLst>
                    <a:ext uri="{9D8B030D-6E8A-4147-A177-3AD203B41FA5}">
                      <a16:colId xmlns:a16="http://schemas.microsoft.com/office/drawing/2014/main" xmlns="" val="3199403731"/>
                    </a:ext>
                  </a:extLst>
                </a:gridCol>
              </a:tblGrid>
              <a:tr h="218864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State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39701948"/>
                  </a:ext>
                </a:extLst>
              </a:tr>
              <a:tr h="39348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Original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গতকােলর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কাবার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টা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ভাল</a:t>
                      </a:r>
                      <a:r>
                        <a:rPr lang="en-US" sz="2000" spc="-14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লােগ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নাই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আজেক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মঝা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হেয়েছ</a:t>
                      </a:r>
                      <a:r>
                        <a:rPr lang="en-US" sz="2000" dirty="0">
                          <a:effectLst/>
                        </a:rPr>
                        <a:t>।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83392204"/>
                  </a:ext>
                </a:extLst>
              </a:tr>
              <a:tr h="39348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Corrected Spelling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গতকােলর</a:t>
                      </a:r>
                      <a:r>
                        <a:rPr lang="en-US" sz="2000" spc="-13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খাবার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টা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ভাল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লােগ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নাই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আজেক</a:t>
                      </a:r>
                      <a:r>
                        <a:rPr lang="en-US" sz="2000" spc="-13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মজা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হেয়েছ</a:t>
                      </a:r>
                      <a:r>
                        <a:rPr lang="en-US" sz="2000" dirty="0">
                          <a:effectLst/>
                        </a:rPr>
                        <a:t>।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169352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F79DB3-3AEF-409E-AA72-7F144E5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17" y="3616309"/>
            <a:ext cx="10248583" cy="17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453</Words>
  <Application>Microsoft Office PowerPoint</Application>
  <PresentationFormat>Custom</PresentationFormat>
  <Paragraphs>284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Overview</vt:lpstr>
      <vt:lpstr>Introduction</vt:lpstr>
      <vt:lpstr>Methodology</vt:lpstr>
      <vt:lpstr>Dataset Introduction </vt:lpstr>
      <vt:lpstr>Pre-processing</vt:lpstr>
      <vt:lpstr>Pre-processing</vt:lpstr>
      <vt:lpstr>Pre-processing</vt:lpstr>
      <vt:lpstr>Pre-processing</vt:lpstr>
      <vt:lpstr>Pre-processing</vt:lpstr>
      <vt:lpstr> Algorithms Sections</vt:lpstr>
      <vt:lpstr>                              LSTM</vt:lpstr>
      <vt:lpstr>                       CNN</vt:lpstr>
      <vt:lpstr>                                                                    Impact Learning   Imp(y) = 〖(y(t)-(k∑_(i=1)^n▒〖w_i x_i (t)〗)/(r-w_y k)+b)〗^(2/n)   Where, k = Carrying capacity  r= Intrinsic Rate of Natural Increase (RNI)  w= Coefficient   w_y  = Coefficient of self  y= Dependent Variable  x=Independent Features  n=Number of Features             </vt:lpstr>
      <vt:lpstr>            Comparison the performances</vt:lpstr>
      <vt:lpstr>        Tools.. .</vt:lpstr>
      <vt:lpstr>   Conclusion and 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sazidur rahman</dc:creator>
  <cp:lastModifiedBy>Karigor</cp:lastModifiedBy>
  <cp:revision>355</cp:revision>
  <dcterms:created xsi:type="dcterms:W3CDTF">2018-08-11T06:53:12Z</dcterms:created>
  <dcterms:modified xsi:type="dcterms:W3CDTF">2020-11-21T08:25:14Z</dcterms:modified>
</cp:coreProperties>
</file>