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4" r:id="rId12"/>
    <p:sldId id="265" r:id="rId13"/>
    <p:sldId id="268" r:id="rId14"/>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https://d.docs.live.net/d6eeab60a8f135a1/Documents/PROJECT SHEE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https://d.docs.live.net/d6eeab60a8f135a1/Documents/PROJECT 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400" b="0" i="0" u="none" strike="noStrike" kern="1200" spc="0" baseline="0">
                <a:solidFill>
                  <a:schemeClr val="tx1">
                    <a:lumMod val="65000"/>
                    <a:lumOff val="35000"/>
                  </a:schemeClr>
                </a:solidFill>
                <a:latin typeface="+mn-lt"/>
                <a:ea typeface="+mn-ea"/>
                <a:cs typeface="+mn-cs"/>
              </a:defRPr>
            </a:pPr>
            <a:r>
              <a:rPr lang="en-US"/>
              <a:t>DEPARTMENT DISTRIBUTION BY EMPLOYEE TYPE AND GENDER</a:t>
            </a:r>
            <a:endParaRPr lang="en-US"/>
          </a:p>
        </c:rich>
      </c:tx>
      <c:layout/>
      <c:overlay val="0"/>
      <c:spPr>
        <a:noFill/>
        <a:ln>
          <a:noFill/>
        </a:ln>
        <a:effectLst/>
      </c:spPr>
    </c:title>
    <c:autoTitleDeleted val="0"/>
    <c:plotArea>
      <c:layout/>
      <c:barChart>
        <c:barDir val="col"/>
        <c:grouping val="clustered"/>
        <c:varyColors val="0"/>
        <c:ser>
          <c:idx val="0"/>
          <c:order val="0"/>
          <c:tx>
            <c:strRef>
              <c:f>SHEET.3!$C$3</c:f>
              <c:strCache>
                <c:ptCount val="1"/>
                <c:pt idx="0">
                  <c:v>Total</c:v>
                </c:pt>
              </c:strCache>
            </c:strRef>
          </c:tx>
          <c:spPr>
            <a:solidFill>
              <a:schemeClr val="accent1"/>
            </a:solidFill>
            <a:ln>
              <a:noFill/>
            </a:ln>
            <a:effectLst/>
          </c:spPr>
          <c:invertIfNegative val="0"/>
          <c:dLbls>
            <c:delete val="1"/>
          </c:dLbls>
          <c:cat>
            <c:multiLvlStrRef>
              <c:f>SHEET.3!$A$4:$B$9</c:f>
              <c:multiLvlStrCache>
                <c:ptCount val="6"/>
                <c:lvl>
                  <c:pt idx="0">
                    <c:v>Female</c:v>
                  </c:pt>
                  <c:pt idx="1">
                    <c:v>Male</c:v>
                  </c:pt>
                  <c:pt idx="2">
                    <c:v>Female</c:v>
                  </c:pt>
                  <c:pt idx="3">
                    <c:v>Male</c:v>
                  </c:pt>
                  <c:pt idx="4">
                    <c:v>Female</c:v>
                  </c:pt>
                  <c:pt idx="5">
                    <c:v>Male</c:v>
                  </c:pt>
                </c:lvl>
                <c:lvl>
                  <c:pt idx="0">
                    <c:v>Fixed Term</c:v>
                  </c:pt>
                  <c:pt idx="2">
                    <c:v>Permanent</c:v>
                  </c:pt>
                  <c:pt idx="4">
                    <c:v>Temporary</c:v>
                  </c:pt>
                </c:lvl>
              </c:multiLvlStrCache>
            </c:multiLvlStrRef>
          </c:cat>
          <c:val>
            <c:numRef>
              <c:f>SHEET.3!$C$4:$C$9</c:f>
              <c:numCache>
                <c:formatCode>General</c:formatCode>
                <c:ptCount val="6"/>
                <c:pt idx="0">
                  <c:v>17</c:v>
                </c:pt>
                <c:pt idx="1">
                  <c:v>17</c:v>
                </c:pt>
                <c:pt idx="2">
                  <c:v>66</c:v>
                </c:pt>
                <c:pt idx="3">
                  <c:v>58</c:v>
                </c:pt>
                <c:pt idx="4">
                  <c:v>12</c:v>
                </c:pt>
                <c:pt idx="5">
                  <c:v>20</c:v>
                </c:pt>
              </c:numCache>
            </c:numRef>
          </c:val>
        </c:ser>
        <c:dLbls>
          <c:showLegendKey val="0"/>
          <c:showVal val="0"/>
          <c:showCatName val="0"/>
          <c:showSerName val="0"/>
          <c:showPercent val="0"/>
          <c:showBubbleSize val="0"/>
        </c:dLbls>
        <c:gapWidth val="219"/>
        <c:overlap val="-27"/>
        <c:axId val="1744471807"/>
        <c:axId val="1744476607"/>
      </c:barChart>
      <c:catAx>
        <c:axId val="174447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crossAx val="1744476607"/>
        <c:crosses val="autoZero"/>
        <c:auto val="1"/>
        <c:lblAlgn val="ctr"/>
        <c:lblOffset val="100"/>
        <c:noMultiLvlLbl val="0"/>
      </c:catAx>
      <c:valAx>
        <c:axId val="1744476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crossAx val="1744471807"/>
        <c:crosses val="autoZero"/>
        <c:crossBetween val="between"/>
      </c:valAx>
      <c:spPr>
        <a:noFill/>
        <a:ln>
          <a:noFill/>
        </a:ln>
        <a:effectLst/>
      </c:spPr>
    </c:plotArea>
    <c:plotVisOnly val="1"/>
    <c:dispBlanksAs val="gap"/>
    <c:showDLblsOverMax val="0"/>
  </c:chart>
  <c:spPr>
    <a:noFill/>
    <a:ln>
      <a:noFill/>
    </a:ln>
    <a:effectLst/>
  </c:spPr>
  <c:txPr>
    <a:bodyPr/>
    <a:lstStyle/>
    <a:p>
      <a:pPr>
        <a:defRPr lang="en-AU"/>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400" b="0" i="0" u="none" strike="noStrike" kern="1200" spc="0" baseline="0">
                <a:solidFill>
                  <a:schemeClr val="tx1">
                    <a:lumMod val="65000"/>
                    <a:lumOff val="35000"/>
                  </a:schemeClr>
                </a:solidFill>
                <a:latin typeface="+mn-lt"/>
                <a:ea typeface="+mn-ea"/>
                <a:cs typeface="+mn-cs"/>
              </a:defRPr>
            </a:pPr>
            <a:r>
              <a:rPr lang="en-US"/>
              <a:t> Comparison</a:t>
            </a:r>
            <a:r>
              <a:rPr lang="en-US" baseline="0"/>
              <a:t> Of Total Salary By Gender</a:t>
            </a:r>
            <a:endParaRPr lang="en-US"/>
          </a:p>
        </c:rich>
      </c:tx>
      <c:layout/>
      <c:overlay val="0"/>
      <c:spPr>
        <a:noFill/>
        <a:ln>
          <a:noFill/>
        </a:ln>
        <a:effectLst/>
      </c:spPr>
    </c:title>
    <c:autoTitleDeleted val="0"/>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delete val="1"/>
          </c:dLbls>
          <c:cat>
            <c:strRef>
              <c:f>SHEET.2!$A$4:$A$6</c:f>
              <c:strCache>
                <c:ptCount val="3"/>
                <c:pt idx="0">
                  <c:v>Female</c:v>
                </c:pt>
                <c:pt idx="1">
                  <c:v>Male</c:v>
                </c:pt>
                <c:pt idx="2">
                  <c:v>(blank)</c:v>
                </c:pt>
              </c:strCache>
            </c:strRef>
          </c:cat>
          <c:val>
            <c:numRef>
              <c:f>SHEET.2!$B$4:$B$6</c:f>
              <c:numCache>
                <c:formatCode>General</c:formatCode>
                <c:ptCount val="3"/>
                <c:pt idx="0">
                  <c:v>6524646.04</c:v>
                </c:pt>
                <c:pt idx="1">
                  <c:v>6771621.94</c:v>
                </c:pt>
                <c:pt idx="2">
                  <c:v>521604.21</c:v>
                </c:pt>
              </c:numCache>
            </c:numRef>
          </c:val>
        </c:ser>
        <c:dLbls>
          <c:showLegendKey val="0"/>
          <c:showVal val="0"/>
          <c:showCatName val="0"/>
          <c:showSerName val="0"/>
          <c:showPercent val="0"/>
          <c:showBubbleSize val="0"/>
        </c:dLbls>
        <c:gapWidth val="219"/>
        <c:overlap val="-27"/>
        <c:axId val="1653245823"/>
        <c:axId val="1653243903"/>
      </c:barChart>
      <c:catAx>
        <c:axId val="165324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crossAx val="1653243903"/>
        <c:crosses val="autoZero"/>
        <c:auto val="1"/>
        <c:lblAlgn val="ctr"/>
        <c:lblOffset val="100"/>
        <c:noMultiLvlLbl val="0"/>
      </c:catAx>
      <c:valAx>
        <c:axId val="1653243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crossAx val="1653245823"/>
        <c:crosses val="autoZero"/>
        <c:crossBetween val="between"/>
      </c:valAx>
      <c:spPr>
        <a:noFill/>
        <a:ln>
          <a:noFill/>
        </a:ln>
        <a:effectLst/>
      </c:spPr>
    </c:plotArea>
    <c:plotVisOnly val="1"/>
    <c:dispBlanksAs val="gap"/>
    <c:showDLblsOverMax val="0"/>
  </c:chart>
  <c:spPr>
    <a:noFill/>
    <a:ln>
      <a:noFill/>
    </a:ln>
    <a:effectLst/>
  </c:spPr>
  <c:txPr>
    <a:bodyPr/>
    <a:lstStyle/>
    <a:p>
      <a:pPr>
        <a:defRPr lang="en-AU"/>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IN" dirty="0"/>
          </a:p>
        </p:txBody>
      </p:sp>
      <p:sp>
        <p:nvSpPr>
          <p:cNvPr id="4" name="Slide Number Placeholder 3"/>
          <p:cNvSpPr>
            <a14:cpLocks xmlns:a14="http://schemas.microsoft.com/office/drawing/2010/main"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p:txBody>
          <a:bodyPr lIns="0" tIns="0" rIns="0" bIns="0"/>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chart" Target="../charts/chart2.xml"/><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564255" y="1257300"/>
            <a:ext cx="2152015" cy="173355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b="1" dirty="0"/>
              <a:t>STUDENT NAME:</a:t>
            </a:r>
            <a:r>
              <a:rPr lang="en-US" sz="2400" dirty="0"/>
              <a:t> </a:t>
            </a:r>
            <a:r>
              <a:rPr lang="en-AU" altLang="en-US" sz="2400" dirty="0"/>
              <a:t>VENKAT KOWSHICK K</a:t>
            </a:r>
            <a:endParaRPr lang="en-AU" altLang="en-US" sz="2400" dirty="0"/>
          </a:p>
          <a:p>
            <a:r>
              <a:rPr lang="en-US" sz="2400" b="1" dirty="0"/>
              <a:t>REGISTER NO:</a:t>
            </a:r>
            <a:r>
              <a:rPr lang="en-US" sz="2400" dirty="0"/>
              <a:t> asunm1699312218850</a:t>
            </a:r>
            <a:endParaRPr lang="en-US" sz="2400" dirty="0"/>
          </a:p>
          <a:p>
            <a:r>
              <a:rPr lang="en-US" sz="2400" b="1" dirty="0"/>
              <a:t>DEPARTMENT:</a:t>
            </a:r>
            <a:r>
              <a:rPr lang="en-US" sz="2400" dirty="0"/>
              <a:t> B.COM </a:t>
            </a:r>
            <a:r>
              <a:rPr lang="en-AU" altLang="en-US" sz="2400" dirty="0"/>
              <a:t>A</a:t>
            </a:r>
            <a:r>
              <a:rPr lang="en-US" sz="2400" dirty="0"/>
              <a:t>CCOUNTING AND FINANCE</a:t>
            </a:r>
            <a:endParaRPr lang="en-US" sz="2400" dirty="0"/>
          </a:p>
          <a:p>
            <a:r>
              <a:rPr lang="en-US" sz="2400" b="1" dirty="0"/>
              <a:t>COLLEGE:</a:t>
            </a:r>
            <a:r>
              <a:rPr lang="en-US" sz="2400" dirty="0"/>
              <a:t> AVICHI COLLEGE OF ARTS AND SCIENCE</a:t>
            </a:r>
            <a:endParaRPr lang="en-US" sz="2400" dirty="0"/>
          </a:p>
          <a:p>
            <a:r>
              <a:rPr lang="en-US" sz="2400" dirty="0"/>
              <a:t>           </a:t>
            </a:r>
            <a:endParaRPr lang="en-IN" sz="2400" dirty="0"/>
          </a:p>
        </p:txBody>
      </p:sp>
      <p:sp>
        <p:nvSpPr>
          <p:cNvPr id="8" name="object 7"/>
          <p:cNvSpPr txBox="1"/>
          <p:nvPr/>
        </p:nvSpPr>
        <p:spPr>
          <a:xfrm>
            <a:off x="-695325" y="274955"/>
            <a:ext cx="10062845" cy="991870"/>
          </a:xfrm>
          <a:prstGeom prst="rect">
            <a:avLst/>
          </a:prstGeom>
        </p:spPr>
        <p:txBody>
          <a:bodyPr vert="horz" wrap="square" lIns="0" tIns="16510" rIns="0" bIns="0" rtlCol="0">
            <a:spAutoFit/>
          </a:bodyPr>
          <a:lstStyle>
            <a:lvl1pPr>
              <a:defRPr sz="3200" b="0" i="0">
                <a:solidFill>
                  <a:schemeClr val="tx1"/>
                </a:solidFill>
                <a:latin typeface="Trebuchet MS"/>
                <a:ea typeface="+mj-ea"/>
                <a:cs typeface="Trebuchet MS"/>
              </a:defRPr>
            </a:lvl1p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14:cpLocks xmlns:a14="http://schemas.microsoft.com/office/drawing/2010/main" noGrp="1"/>
          </p:cNvSpPr>
          <p:nvPr>
            <p:ph type="title"/>
          </p:nvPr>
        </p:nvSpPr>
        <p:spPr>
          <a:xfrm>
            <a:off x="755332" y="838200"/>
            <a:ext cx="8464868" cy="2968120"/>
          </a:xfrm>
          <a:prstGeom prst="rect">
            <a:avLst/>
          </a:prstGeom>
        </p:spPr>
        <p:txBody>
          <a:bodyPr vert="horz" wrap="square" lIns="0" tIns="13335" rIns="0" bIns="0" rtlCol="0">
            <a:spAutoFit/>
          </a:bodyPr>
          <a:lstStyle/>
          <a:p>
            <a:pPr marL="12700">
              <a:lnSpc>
                <a:spcPct val="100000"/>
              </a:lnSpc>
              <a:spcBef>
                <a:spcPts val="105"/>
              </a:spcBef>
            </a:pPr>
            <a:r>
              <a:rPr b="0" dirty="0"/>
              <a:t>R</a:t>
            </a:r>
            <a:r>
              <a:rPr b="0" spc="-40" dirty="0"/>
              <a:t>E</a:t>
            </a:r>
            <a:r>
              <a:rPr b="0" spc="15" dirty="0"/>
              <a:t>S</a:t>
            </a:r>
            <a:r>
              <a:rPr b="0" spc="-30" dirty="0"/>
              <a:t>U</a:t>
            </a:r>
            <a:r>
              <a:rPr b="0" spc="-405" dirty="0"/>
              <a:t>L</a:t>
            </a:r>
            <a:r>
              <a:rPr b="0" dirty="0"/>
              <a:t>TS</a:t>
            </a:r>
            <a:r>
              <a:rPr lang="en-US" b="0" dirty="0"/>
              <a:t>  </a:t>
            </a:r>
            <a:br>
              <a:rPr lang="en-US" b="0" dirty="0"/>
            </a:br>
            <a:br>
              <a:rPr lang="en-US" b="0" dirty="0"/>
            </a:br>
            <a:br>
              <a:rPr lang="en-US" b="0" dirty="0"/>
            </a:b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graphicFrame>
        <p:nvGraphicFramePr>
          <p:cNvPr id="2" name="Chart 1"/>
          <p:cNvGraphicFramePr/>
          <p:nvPr/>
        </p:nvGraphicFramePr>
        <p:xfrm>
          <a:off x="1828800" y="1695451"/>
          <a:ext cx="6324600" cy="2419349"/>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7"/>
          <p:cNvGraphicFramePr/>
          <p:nvPr/>
        </p:nvGraphicFramePr>
        <p:xfrm>
          <a:off x="1905000" y="4419599"/>
          <a:ext cx="6096000" cy="20478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876300" y="1957705"/>
            <a:ext cx="6705600" cy="3749040"/>
          </a:xfrm>
          <a:prstGeom prst="rect">
            <a:avLst/>
          </a:prstGeom>
          <a:noFill/>
        </p:spPr>
        <p:txBody>
          <a:bodyPr wrap="square" rtlCol="0">
            <a:spAutoFit/>
          </a:bodyPr>
          <a:p>
            <a:pPr>
              <a:lnSpc>
                <a:spcPct val="100000"/>
              </a:lnSpc>
            </a:pPr>
            <a:r>
              <a:rPr lang="en-AU" altLang="en-US" sz="2400"/>
              <a:t>Despite progress, gender-based disparities in salary and department distribution persist, highlighting areas for improvement. Unequal representation in employment types and departments may indicate biases or structural obstacles. Organizations must address these gaps by implementing policies that ensure equal pay and opportunities for all, regardless of gender or contract type. Ongoing efforts are crucial to maintain a fair and inclusive workplace, promoting diversity, equity, and inclusion.</a:t>
            </a:r>
            <a:endParaRPr lang="en-AU" altLang="en-US" sz="2400"/>
          </a:p>
        </p:txBody>
      </p:sp>
      <p:sp>
        <p:nvSpPr>
          <p:cNvPr id="9" name="Title 1"/>
          <p:cNvSpPr/>
          <p:nvPr/>
        </p:nvSpPr>
        <p:spPr>
          <a:xfrm>
            <a:off x="816610" y="767715"/>
            <a:ext cx="7353300" cy="1767840"/>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r>
              <a:rPr lang="en-US" dirty="0">
                <a:latin typeface="Times New Roman" pitchFamily="18" charset="0"/>
                <a:cs typeface="Times New Roman" pitchFamily="18" charset="0"/>
              </a:rPr>
              <a:t>Conclusion</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endParaRPr lang="en-IN" sz="2000" b="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14:cpLocks xmlns:a14="http://schemas.microsoft.com/office/drawing/2010/main"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277368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Demographics Insights: Salary and Department Breakdown by Gender and Employment Status</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14:cpLocks xmlns:a14="http://schemas.microsoft.com/office/drawing/2010/main"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834072" y="575055"/>
            <a:ext cx="7395528" cy="226441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br>
              <a:rPr lang="en-US" sz="4250" spc="10" dirty="0"/>
            </a:br>
            <a:r>
              <a:rPr sz="4250" spc="-20" dirty="0">
                <a:sym typeface="+mn-ea"/>
              </a:rPr>
              <a:t>P</a:t>
            </a:r>
            <a:r>
              <a:rPr sz="4250" spc="15" dirty="0">
                <a:sym typeface="+mn-ea"/>
              </a:rPr>
              <a:t>ROB</a:t>
            </a:r>
            <a:r>
              <a:rPr sz="4250" spc="55" dirty="0">
                <a:sym typeface="+mn-ea"/>
              </a:rPr>
              <a:t>L</a:t>
            </a:r>
            <a:r>
              <a:rPr sz="4250" spc="-20" dirty="0">
                <a:sym typeface="+mn-ea"/>
              </a:rPr>
              <a:t>E</a:t>
            </a:r>
            <a:r>
              <a:rPr sz="4250" spc="20" dirty="0">
                <a:sym typeface="+mn-ea"/>
              </a:rPr>
              <a:t>M</a:t>
            </a:r>
            <a:r>
              <a:rPr sz="4250" dirty="0">
                <a:sym typeface="+mn-ea"/>
              </a:rPr>
              <a:t>	</a:t>
            </a:r>
            <a:r>
              <a:rPr sz="4250" spc="10" dirty="0">
                <a:sym typeface="+mn-ea"/>
              </a:rPr>
              <a:t>S</a:t>
            </a:r>
            <a:r>
              <a:rPr sz="4250" spc="-370" dirty="0">
                <a:sym typeface="+mn-ea"/>
              </a:rPr>
              <a:t>T</a:t>
            </a:r>
            <a:r>
              <a:rPr sz="4250" spc="-375" dirty="0">
                <a:sym typeface="+mn-ea"/>
              </a:rPr>
              <a:t>A</a:t>
            </a:r>
            <a:r>
              <a:rPr sz="4250" spc="15" dirty="0">
                <a:sym typeface="+mn-ea"/>
              </a:rPr>
              <a:t>T</a:t>
            </a:r>
            <a:r>
              <a:rPr sz="4250" spc="-10" dirty="0">
                <a:sym typeface="+mn-ea"/>
              </a:rPr>
              <a:t>E</a:t>
            </a:r>
            <a:r>
              <a:rPr sz="4250" spc="-20" dirty="0">
                <a:sym typeface="+mn-ea"/>
              </a:rPr>
              <a:t>ME</a:t>
            </a:r>
            <a:r>
              <a:rPr sz="4250" spc="10" dirty="0">
                <a:sym typeface="+mn-ea"/>
              </a:rPr>
              <a:t>NT</a:t>
            </a:r>
            <a:br>
              <a:rPr lang="en-US" sz="4250" spc="10" dirty="0">
                <a:sym typeface="+mn-ea"/>
              </a:rPr>
            </a:br>
            <a:br>
              <a:rPr lang="en-US" sz="4250" spc="10" dirty="0"/>
            </a:br>
            <a:r>
              <a:rPr lang="en-US" sz="2000" b="0" spc="10" dirty="0">
                <a:latin typeface="+mn-lt"/>
              </a:rPr>
              <a:t>.          </a:t>
            </a:r>
            <a:endParaRPr sz="2000" b="0" dirty="0">
              <a:latin typeface="+mn-lt"/>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 Box 14"/>
          <p:cNvSpPr txBox="1"/>
          <p:nvPr/>
        </p:nvSpPr>
        <p:spPr>
          <a:xfrm>
            <a:off x="810260" y="2303780"/>
            <a:ext cx="6705600" cy="4114800"/>
          </a:xfrm>
          <a:prstGeom prst="rect">
            <a:avLst/>
          </a:prstGeom>
          <a:noFill/>
        </p:spPr>
        <p:txBody>
          <a:bodyPr wrap="square" rtlCol="0">
            <a:spAutoFit/>
          </a:bodyPr>
          <a:p>
            <a:pPr>
              <a:lnSpc>
                <a:spcPct val="100000"/>
              </a:lnSpc>
            </a:pPr>
            <a:r>
              <a:rPr lang="en-AU" altLang="en-US" sz="2400">
                <a:sym typeface="+mn-ea"/>
              </a:rPr>
              <a:t>Although progress has been made towards workplace equality, gender-based inequalities in pay and departmental allocation remain. This report explores whether salary disparities exist between men and women in different employment types (fixed, permanent, or temporary) and analyzes departmental distribution by gender. Uncovering these insights is essential for creating a workplace that promotes equity and equal opportunities for all employees, regardless of gender or employment status.</a:t>
            </a:r>
            <a:endParaRPr lang="en-AU" altLang="en-US" sz="2400">
              <a:sym typeface="+mn-ea"/>
            </a:endParaRPr>
          </a:p>
          <a:p>
            <a:pPr>
              <a:lnSpc>
                <a:spcPct val="100000"/>
              </a:lnSpc>
            </a:pPr>
            <a:endParaRPr lang="en-AU" altLang="en-US" sz="24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829627"/>
            <a:ext cx="8480425" cy="4748736"/>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r>
              <a:rPr lang="en-US" sz="4250" spc="-20" dirty="0"/>
              <a:t> </a:t>
            </a:r>
            <a:br>
              <a:rPr lang="en-US" sz="4250" spc="-20" dirty="0"/>
            </a:br>
            <a:br>
              <a:rPr lang="en-US" sz="4250" spc="-20" dirty="0"/>
            </a:br>
            <a:br>
              <a:rPr lang="en-US" sz="4250" b="0" spc="-20" dirty="0"/>
            </a:br>
            <a:r>
              <a:rPr lang="en-US" sz="2000" b="0" spc="-20" dirty="0"/>
              <a:t>This overview is about studying the distribution of salaries by gender and employment type, hence provides insight into the current state of gender equity in the workplace. Using visual data representation, we review the total salary distribution between male and female employees and how employees are allocated across departments based on gender and contract type, namely, fixed-term, permanent, and temporary. An overview here identifies any emerging trend or imbalance with the view to bringing in improvements in order to ensure equal opportunities, fair remuneration, and unbiased role allocation in the organization.</a:t>
            </a:r>
            <a:endParaRPr sz="2000" b="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charset="0"/>
              <a:buChar char="•"/>
            </a:pPr>
            <a:r>
              <a:rPr lang="en-US" sz="2400" b="0" i="0" dirty="0">
                <a:solidFill>
                  <a:srgbClr val="0D0D0D"/>
                </a:solidFill>
                <a:effectLst/>
                <a:latin typeface="Times New Roman" pitchFamily="18" charset="0"/>
                <a:cs typeface="Times New Roman" pitchFamily="18" charset="0"/>
              </a:rPr>
              <a:t>.</a:t>
            </a:r>
            <a:endParaRPr lang="en-US" sz="2400" b="0" i="0" dirty="0">
              <a:solidFill>
                <a:srgbClr val="0D0D0D"/>
              </a:solidFill>
              <a:effectLst/>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14:cpLocks xmlns:a14="http://schemas.microsoft.com/office/drawing/2010/main" noGrp="1"/>
          </p:cNvSpPr>
          <p:nvPr>
            <p:ph type="title"/>
          </p:nvPr>
        </p:nvSpPr>
        <p:spPr>
          <a:xfrm>
            <a:off x="699452" y="891793"/>
            <a:ext cx="7225348" cy="4161790"/>
          </a:xfrm>
          <a:prstGeom prst="rect">
            <a:avLst/>
          </a:prstGeom>
        </p:spPr>
        <p:txBody>
          <a:bodyPr vert="horz" wrap="square" lIns="0" tIns="16510" rIns="0" bIns="0" rtlCol="0">
            <a:spAutoFit/>
          </a:bodyPr>
          <a:lstStyle/>
          <a:p>
            <a:pPr marL="12700" indent="0">
              <a:lnSpc>
                <a:spcPct val="100000"/>
              </a:lnSpc>
              <a:spcBef>
                <a:spcPts val="130"/>
              </a:spcBef>
              <a:buFont typeface="Arial" charset="0"/>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b="0" spc="5" dirty="0">
                <a:latin typeface="Arial" charset="0"/>
                <a:ea typeface="Arial" charset="0"/>
              </a:rPr>
            </a:br>
            <a:r>
              <a:rPr lang="en-US" sz="2800" b="0" spc="5" dirty="0">
                <a:latin typeface="Arial" charset="0"/>
                <a:ea typeface="Arial" charset="0"/>
              </a:rPr>
              <a:t>   &gt;</a:t>
            </a:r>
            <a:r>
              <a:rPr lang="en-US" sz="2800" b="0" spc="5" dirty="0">
                <a:latin typeface="Arial" charset="0"/>
                <a:ea typeface="Arial" charset="0"/>
              </a:rPr>
              <a:t>Human Resources (HR).</a:t>
            </a:r>
            <a:br>
              <a:rPr lang="en-US" sz="2800" b="0" spc="5" dirty="0">
                <a:latin typeface="Arial" charset="0"/>
                <a:ea typeface="Arial" charset="0"/>
              </a:rPr>
            </a:br>
            <a:r>
              <a:rPr lang="en-US" sz="2800" b="0" spc="5" dirty="0">
                <a:latin typeface="Arial" charset="0"/>
                <a:ea typeface="Arial" charset="0"/>
              </a:rPr>
              <a:t>   &gt;</a:t>
            </a:r>
            <a:r>
              <a:rPr lang="en-US" sz="2800" b="0" spc="5" dirty="0">
                <a:latin typeface="Arial" charset="0"/>
                <a:ea typeface="Arial" charset="0"/>
              </a:rPr>
              <a:t>Executive Leadership and Management.</a:t>
            </a:r>
            <a:br>
              <a:rPr lang="en-US" sz="2800" b="0" spc="5" dirty="0">
                <a:latin typeface="Arial" charset="0"/>
                <a:ea typeface="Arial" charset="0"/>
              </a:rPr>
            </a:br>
            <a:r>
              <a:rPr lang="en-US" sz="2800" b="0" spc="5" dirty="0">
                <a:latin typeface="Arial" charset="0"/>
                <a:ea typeface="Arial" charset="0"/>
              </a:rPr>
              <a:t> </a:t>
            </a:r>
            <a:r>
              <a:rPr lang="en-US" sz="2800" b="0" spc="5" dirty="0">
                <a:latin typeface="Arial" charset="0"/>
                <a:ea typeface="Arial" charset="0"/>
              </a:rPr>
              <a:t>  &gt;</a:t>
            </a:r>
            <a:r>
              <a:rPr lang="en-US" sz="2800" b="0" spc="5" dirty="0">
                <a:latin typeface="Arial" charset="0"/>
                <a:ea typeface="Arial" charset="0"/>
              </a:rPr>
              <a:t>Department Heads and Supervisors.</a:t>
            </a:r>
            <a:br>
              <a:rPr lang="en-US" sz="2800" b="0" spc="5" dirty="0">
                <a:latin typeface="Arial" charset="0"/>
                <a:ea typeface="Arial" charset="0"/>
              </a:rPr>
            </a:br>
            <a:r>
              <a:rPr lang="en-US" sz="2800" b="0" spc="5" dirty="0">
                <a:latin typeface="Arial" charset="0"/>
                <a:ea typeface="Arial" charset="0"/>
              </a:rPr>
              <a:t>   </a:t>
            </a:r>
            <a:r>
              <a:rPr lang="en-US" sz="2800" b="0" spc="5" dirty="0">
                <a:latin typeface="Arial" charset="0"/>
                <a:ea typeface="Arial" charset="0"/>
              </a:rPr>
              <a:t>&gt; </a:t>
            </a:r>
            <a:r>
              <a:rPr lang="en-US" sz="2800" b="0" spc="5" dirty="0">
                <a:latin typeface="Arial" charset="0"/>
                <a:ea typeface="Arial" charset="0"/>
              </a:rPr>
              <a:t>Employees.</a:t>
            </a:r>
            <a:br>
              <a:rPr lang="en-US" sz="2800" b="0" spc="5" dirty="0">
                <a:latin typeface="Arial" charset="0"/>
                <a:ea typeface="Arial" charset="0"/>
              </a:rPr>
            </a:br>
            <a:br>
              <a:rPr lang="en-US" sz="3200" b="0" spc="5" dirty="0">
                <a:latin typeface="Arial" charset="0"/>
                <a:ea typeface="Arial" charset="0"/>
              </a:rPr>
            </a:br>
            <a:br>
              <a:rPr lang="en-US" sz="3200" spc="5" dirty="0"/>
            </a:b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14:cpLocks xmlns:a14="http://schemas.microsoft.com/office/drawing/2010/main" noGrp="1"/>
          </p:cNvSpPr>
          <p:nvPr>
            <p:ph type="title"/>
          </p:nvPr>
        </p:nvSpPr>
        <p:spPr>
          <a:xfrm>
            <a:off x="228600" y="609600"/>
            <a:ext cx="9839325" cy="37928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2000" dirty="0"/>
            </a:br>
            <a:r>
              <a:rPr lang="en-US" sz="2000" dirty="0"/>
              <a:t>                                   </a:t>
            </a:r>
            <a:br>
              <a:rPr lang="en-US" sz="2000" dirty="0"/>
            </a:br>
            <a:br>
              <a:rPr lang="en-US" sz="3600" dirty="0"/>
            </a:br>
            <a:r>
              <a:rPr lang="en-US" sz="3600" dirty="0"/>
              <a:t>                    </a:t>
            </a:r>
            <a:r>
              <a:rPr lang="en-US" sz="2000" dirty="0">
                <a:sym typeface="+mn-ea"/>
              </a:rPr>
              <a:t>Excel pivot tables: </a:t>
            </a:r>
            <a:r>
              <a:rPr lang="en-US" sz="2000" b="0" dirty="0">
                <a:sym typeface="+mn-ea"/>
              </a:rPr>
              <a:t>For data analysis and visualization.</a:t>
            </a:r>
            <a:br>
              <a:rPr lang="en-US" sz="2000" b="0" dirty="0">
                <a:sym typeface="+mn-ea"/>
              </a:rPr>
            </a:br>
            <a:br>
              <a:rPr lang="en-US" sz="2000" b="0" dirty="0">
                <a:sym typeface="+mn-ea"/>
              </a:rPr>
            </a:br>
            <a:r>
              <a:rPr lang="en-US" sz="2000" dirty="0">
                <a:sym typeface="+mn-ea"/>
              </a:rPr>
              <a:t>                                    </a:t>
            </a:r>
            <a:r>
              <a:rPr lang="en-AU" altLang="en-US" sz="2000" dirty="0">
                <a:sym typeface="+mn-ea"/>
              </a:rPr>
              <a:t>C</a:t>
            </a:r>
            <a:r>
              <a:rPr lang="en-US" sz="2000" dirty="0">
                <a:sym typeface="+mn-ea"/>
              </a:rPr>
              <a:t>harts: </a:t>
            </a:r>
            <a:r>
              <a:rPr lang="en-US" sz="2000" b="0" dirty="0">
                <a:sym typeface="+mn-ea"/>
              </a:rPr>
              <a:t>For visual representation of salary distribution and</a:t>
            </a:r>
            <a:br>
              <a:rPr lang="en-US" sz="2000" b="0" dirty="0">
                <a:sym typeface="+mn-ea"/>
              </a:rPr>
            </a:br>
            <a:r>
              <a:rPr lang="en-US" sz="2000" b="0" dirty="0">
                <a:sym typeface="+mn-ea"/>
              </a:rPr>
              <a:t>                                               comparisons.</a:t>
            </a:r>
            <a:br>
              <a:rPr lang="en-US" sz="2000" b="0" dirty="0">
                <a:sym typeface="+mn-ea"/>
              </a:rPr>
            </a:br>
            <a:br>
              <a:rPr lang="en-US" sz="2000" dirty="0">
                <a:sym typeface="+mn-ea"/>
              </a:rPr>
            </a:br>
            <a:r>
              <a:rPr lang="en-US" sz="2000" dirty="0">
                <a:sym typeface="+mn-ea"/>
              </a:rPr>
              <a:t>                                    </a:t>
            </a:r>
            <a:r>
              <a:rPr lang="en-AU" altLang="en-US" sz="2000" dirty="0">
                <a:sym typeface="+mn-ea"/>
              </a:rPr>
              <a:t>Con</a:t>
            </a:r>
            <a:r>
              <a:rPr lang="en-US" sz="2000" dirty="0">
                <a:sym typeface="+mn-ea"/>
              </a:rPr>
              <a:t>ditional Formatting : </a:t>
            </a:r>
            <a:r>
              <a:rPr lang="en-US" sz="2000" b="0" dirty="0">
                <a:sym typeface="+mn-ea"/>
              </a:rPr>
              <a:t>To highlight salary disparities.</a:t>
            </a:r>
            <a:br>
              <a:rPr lang="en-US" sz="2000" b="0" dirty="0">
                <a:sym typeface="+mn-ea"/>
              </a:rPr>
            </a:br>
            <a:endParaRPr lang="en-US" sz="2000" b="0" dirty="0">
              <a:sym typeface="+mn-ea"/>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755332" y="385444"/>
            <a:ext cx="10681335" cy="4031873"/>
          </a:xfrm>
        </p:spPr>
        <p:txBody>
          <a:bodyPr/>
          <a:lstStyle/>
          <a:p>
            <a:r>
              <a:rPr lang="en-IN" dirty="0"/>
              <a:t>Dataset Description</a:t>
            </a:r>
            <a:br>
              <a:rPr lang="en-IN" dirty="0"/>
            </a:br>
            <a:br>
              <a:rPr lang="en-IN" dirty="0"/>
            </a:br>
            <a:br>
              <a:rPr lang="en-IN" sz="1800" b="0" dirty="0"/>
            </a:br>
            <a:r>
              <a:rPr lang="en-IN" sz="3200" b="0" dirty="0"/>
              <a:t>EMPLOYEE DATA SET- Kaggle</a:t>
            </a:r>
            <a:br>
              <a:rPr lang="en-IN" sz="3200" b="0" dirty="0"/>
            </a:br>
            <a:r>
              <a:rPr lang="en-IN" sz="3200" b="0" dirty="0"/>
              <a:t>GENDER- Female , Male.</a:t>
            </a:r>
            <a:br>
              <a:rPr lang="en-IN" sz="3200" b="0" dirty="0"/>
            </a:br>
            <a:r>
              <a:rPr lang="en-IN" sz="3200" b="0" dirty="0"/>
              <a:t>SALARY-Numerical.</a:t>
            </a:r>
            <a:br>
              <a:rPr lang="en-IN" sz="3200" b="0" dirty="0"/>
            </a:br>
            <a:r>
              <a:rPr lang="en-IN" sz="3200" b="0" dirty="0"/>
              <a:t>DEPARTMENTS: Thirteen Departments.</a:t>
            </a:r>
            <a:br>
              <a:rPr lang="en-IN" sz="2000" b="0" dirty="0"/>
            </a:br>
            <a:endParaRPr lang="en-IN" sz="20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8" name="object 8"/>
          <p:cNvSpPr txBox="1"/>
          <p:nvPr/>
        </p:nvSpPr>
        <p:spPr>
          <a:xfrm>
            <a:off x="668597" y="303608"/>
            <a:ext cx="7413625" cy="616386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Data Collection: Source: Kaggle</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Data selected Features: Name ,Gender,                      </a:t>
            </a:r>
            <a:r>
              <a:rPr lang="en-US" sz="2000" spc="5" dirty="0" err="1">
                <a:latin typeface="Trebuchet MS"/>
                <a:cs typeface="Trebuchet MS"/>
              </a:rPr>
              <a:t>Department,Salary,Employee</a:t>
            </a:r>
            <a:r>
              <a:rPr lang="en-US" sz="2000" spc="5" dirty="0">
                <a:latin typeface="Trebuchet MS"/>
                <a:cs typeface="Trebuchet MS"/>
              </a:rPr>
              <a:t> type.</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Filtering: Focus on relevant features.</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pivot table setup: values.</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a:t>
            </a:r>
            <a:r>
              <a:rPr lang="en-US" sz="2000" spc="5" dirty="0">
                <a:latin typeface="Trebuchet MS"/>
                <a:cs typeface="Trebuchet MS"/>
              </a:rPr>
              <a:t>   Filters: Work location, employee type</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Rows: Department ,Gender</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Columns: work location, Employee type.</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Analysis:</a:t>
            </a:r>
            <a:endParaRPr lang="en-US" sz="2000" spc="5" dirty="0">
              <a:latin typeface="Trebuchet MS"/>
              <a:cs typeface="Trebuchet MS"/>
            </a:endParaRPr>
          </a:p>
          <a:p>
            <a:pPr marL="12700">
              <a:lnSpc>
                <a:spcPct val="100000"/>
              </a:lnSpc>
              <a:spcBef>
                <a:spcPts val="105"/>
              </a:spcBef>
            </a:pPr>
            <a:r>
              <a:rPr lang="en-US" sz="2000" spc="5" dirty="0">
                <a:latin typeface="Trebuchet MS"/>
                <a:cs typeface="Trebuchet MS"/>
              </a:rPr>
              <a:t>           Distribution: Examine salary across department and location.</a:t>
            </a:r>
            <a:endParaRPr lang="en-US" sz="2000" spc="5" dirty="0">
              <a:latin typeface="Trebuchet MS"/>
              <a:cs typeface="Trebuchet MS"/>
            </a:endParaRPr>
          </a:p>
          <a:p>
            <a:pPr marL="12700">
              <a:lnSpc>
                <a:spcPct val="100000"/>
              </a:lnSpc>
              <a:spcBef>
                <a:spcPts val="105"/>
              </a:spcBef>
            </a:pPr>
            <a:r>
              <a:rPr lang="en-US" sz="2000" spc="5" dirty="0">
                <a:latin typeface="Trebuchet MS"/>
                <a:cs typeface="Trebuchet MS"/>
              </a:rPr>
              <a:t>           Visualization: Bar.</a:t>
            </a:r>
            <a:endParaRPr lang="en-US" sz="2000"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Summary: Key finding and actionable insights.</a:t>
            </a:r>
            <a:endParaRPr lang="en-US" sz="2000" spc="5" dirty="0">
              <a:latin typeface="Trebuchet MS"/>
              <a:cs typeface="Trebuchet MS"/>
            </a:endParaRPr>
          </a:p>
          <a:p>
            <a:pPr marL="12700">
              <a:lnSpc>
                <a:spcPct val="100000"/>
              </a:lnSpc>
              <a:spcBef>
                <a:spcPts val="105"/>
              </a:spcBef>
            </a:pPr>
            <a:r>
              <a:rPr lang="en-US" sz="2000" spc="5" dirty="0">
                <a:latin typeface="Trebuchet MS"/>
                <a:cs typeface="Trebuchet MS"/>
              </a:rPr>
              <a:t>        Recommendation :For fair compensation practices.</a:t>
            </a:r>
            <a:endParaRPr lang="en-US" sz="4800" spc="5" dirty="0">
              <a:latin typeface="Trebuchet MS"/>
              <a:cs typeface="Trebuchet MS"/>
            </a:endParaRPr>
          </a:p>
          <a:p>
            <a:pPr marL="12700">
              <a:lnSpc>
                <a:spcPct val="100000"/>
              </a:lnSpc>
              <a:spcBef>
                <a:spcPts val="105"/>
              </a:spcBef>
            </a:pPr>
            <a:endParaRPr sz="1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53</Paragraphs>
  <Slides>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Trebuchet MS</vt:lpstr>
      <vt:lpstr>Times New Roman</vt:lpstr>
      <vt:lpstr>Roboto</vt:lpstr>
      <vt:lpstr>Calibri</vt:lpstr>
      <vt:lpstr>Office Theme</vt:lpstr>
      <vt:lpstr>Employee Data Analysis using Excel  </vt:lpstr>
      <vt:lpstr>PROJECT TITLE</vt:lpstr>
      <vt:lpstr>AGENDA</vt:lpstr>
      <vt:lpstr>PROBLEM	STATEMENT   Despite all the struggle for equality in the workplace, one may still find disparities in salaries and department distributions according to gender and type of employment. This report, tries to explain whether there are any differences in salaries between males and females according to their employment status, recorded as fixed, permanent, or temporary, and the distribution according to departments. Such knowledge is useful in creating a fair workplace with equal opportunities for all employees irrespective of their gender or employment status.          </vt:lpstr>
      <vt:lpstr>PROJECT	OVERVIEW    This overview is about studying the distribution of salaries by gender and employment type, hence provides insight into the current state of gender equity in the workplace. Using visual data representation, we review the total salary distribution between male and female employees and how employees are allocated across departments based on gender and contract type, namely, fixed-term, permanent, and temporary. An overview here identifies any emerging trend or imbalance with the view to bringing in improvements in order to ensure equal opportunities, fair remuneration, and unbiased role allocation in the organization.</vt:lpstr>
      <vt:lpstr>WHO ARE THE END USERS?     &gt;Human Resources (HR).    &gt;Executive Leadership and Management.    &gt;Department Heads and Supervisors.    &gt; Employees.   </vt:lpstr>
      <vt:lpstr>OUR SOLUTION AND ITS VALUE PROPOSITION                                     Excel pivot tables: For data analysis and visualization.                                    Charts: For visual representation of salary distribution and                                  comparisons.                                   Conditional Formatting : To highlight salary disparities.   </vt:lpstr>
      <vt:lpstr>Dataset Description   EMPLOYEE DATA SET- Kaggle GENDER- Female , Male. SALARY-Numerical. DEPARTMENTS: Thirteen Departments. </vt:lpstr>
      <vt:lpstr>PowerPoint 演示文稿</vt:lpstr>
      <vt:lpstr>RESULTS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cp:revision>16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140443913E1EFAB28A7EE2664E87597D_32</vt:lpwstr>
  </property>
  <property fmtid="{D5CDD505-2E9C-101B-9397-08002B2CF9AE}" pid="5" name="KSOProductBuildVer">
    <vt:lpwstr>3081-11.33.82</vt:lpwstr>
  </property>
</Properties>
</file>