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3F37-5636-4ED7-A631-F370FED9D7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2A7731-2CA5-44B4-A894-D1B669BDC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069A5C-89B8-4FCC-AAD6-03B044F4ADA0}"/>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549254F4-9317-489C-8021-8D2AC2198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81F90-2A01-457A-86FE-541FDCCFDF7A}"/>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281560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08B3-78BD-4F6B-A666-D89A26081A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AD5089-8F13-4680-9D9E-5328EFBDB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FF42E-08A0-4396-88D0-BFD5101EF2D5}"/>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F2B2DE20-1F75-451C-9B17-2ECCEE8FA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B5D41-932A-4FF2-B355-E1AA54F36A73}"/>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157750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035B6-9474-4CC7-A36C-4C8127D418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2B80C7-90A1-4B27-B239-93AAA0878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D5228-3FDD-4555-BBDC-2CA1E82F4514}"/>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83645EC4-07C7-4A88-BC0E-38CBEE531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769C1-629D-4661-B50D-53DB2A49B383}"/>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268726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3F5C-43D9-4B38-9BF3-25AF17603A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47FB3-7154-46F9-AFEC-964FB28A0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B6352-8DDD-461B-B739-8C4EE549EC08}"/>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76CFF7EE-2CDF-4AE8-A745-037838C87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56CEE-1D44-4A37-A1AC-9023566B56B1}"/>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42375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2711-A9B0-4FDE-B97A-7AC23BE0C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24EF30-2128-4B5E-8DE8-2770718F7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BE85D-029D-4371-947D-7CB7D56F2998}"/>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EF7D32A2-D85F-4456-A68A-0778EFC55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D72EF-DA83-4913-A5E9-2C3D0FEB0BD5}"/>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404296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B99F-0394-41DA-B817-825D0F227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8041D-983F-4739-B761-AB37957E7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55A299-7651-4DAB-A2EB-75E0C44E18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6A7CA5-FFF2-40D8-928D-DEAE3FDEB69D}"/>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6" name="Footer Placeholder 5">
            <a:extLst>
              <a:ext uri="{FF2B5EF4-FFF2-40B4-BE49-F238E27FC236}">
                <a16:creationId xmlns:a16="http://schemas.microsoft.com/office/drawing/2014/main" id="{8E66856A-3CA2-4F02-A6E6-0682E32F1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74CEF-35D2-43C6-99CE-84D93E00575B}"/>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621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3DEC-5E85-4D35-ABE7-1227FC906F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60007-A4B3-417D-913D-7418DAC19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ECCC7-FD3B-4609-969E-FCBF2372D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BB5705-DC13-4BEE-99A1-48B5A9B1A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929BC-2705-4095-9A04-FBAB1AEF8D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8506DB-DADD-4C11-A179-60D80AC3CA58}"/>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8" name="Footer Placeholder 7">
            <a:extLst>
              <a:ext uri="{FF2B5EF4-FFF2-40B4-BE49-F238E27FC236}">
                <a16:creationId xmlns:a16="http://schemas.microsoft.com/office/drawing/2014/main" id="{6C0641E3-18CD-4DDD-A02E-838C0D988C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9AD6C5-E99A-455B-953F-0D7F04C99CDA}"/>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158605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4660-5682-471C-8C4D-BF663D0AD6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04F62D-EA90-4543-90A1-35C1416226AE}"/>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4" name="Footer Placeholder 3">
            <a:extLst>
              <a:ext uri="{FF2B5EF4-FFF2-40B4-BE49-F238E27FC236}">
                <a16:creationId xmlns:a16="http://schemas.microsoft.com/office/drawing/2014/main" id="{8CD8A884-79FC-4D9C-B0ED-847A712DA6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3D7D9B-E254-408B-9EE9-F6916144105E}"/>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428376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DF737-BFD1-4FFF-954B-B9AF0942F7AF}"/>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3" name="Footer Placeholder 2">
            <a:extLst>
              <a:ext uri="{FF2B5EF4-FFF2-40B4-BE49-F238E27FC236}">
                <a16:creationId xmlns:a16="http://schemas.microsoft.com/office/drawing/2014/main" id="{1BBE2042-F8E3-4C8D-B4E8-82A7812B4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B9557B-D656-42BF-8ED4-03FAA31AFCCD}"/>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388304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352B-BD02-4A81-A70F-8532F5BBC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2A1FE-2843-47B4-AA76-1BF9E2818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4CE7D0-355A-404F-85B6-22D564060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454FF-CBD8-4DC0-B6C4-59728C523F17}"/>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6" name="Footer Placeholder 5">
            <a:extLst>
              <a:ext uri="{FF2B5EF4-FFF2-40B4-BE49-F238E27FC236}">
                <a16:creationId xmlns:a16="http://schemas.microsoft.com/office/drawing/2014/main" id="{668E7076-7375-4D35-80EC-EC8CE9502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B8667E-B7CE-4941-8AF7-5F3DC361A9DA}"/>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187179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269E-0EA4-4BA0-BF6C-C21BE1276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CF31A-E5D5-40CD-9934-0ED4ADEB8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C55AF6-A8B7-48AC-B70E-CCAA6830A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0CFF6-F905-4FCA-B239-0538DC9B179C}"/>
              </a:ext>
            </a:extLst>
          </p:cNvPr>
          <p:cNvSpPr>
            <a:spLocks noGrp="1"/>
          </p:cNvSpPr>
          <p:nvPr>
            <p:ph type="dt" sz="half" idx="10"/>
          </p:nvPr>
        </p:nvSpPr>
        <p:spPr/>
        <p:txBody>
          <a:bodyPr/>
          <a:lstStyle/>
          <a:p>
            <a:fld id="{809DA62F-F1A2-46E1-8532-0BADE97F7110}" type="datetimeFigureOut">
              <a:rPr lang="en-IN" smtClean="0"/>
              <a:t>17-02-2022</a:t>
            </a:fld>
            <a:endParaRPr lang="en-IN"/>
          </a:p>
        </p:txBody>
      </p:sp>
      <p:sp>
        <p:nvSpPr>
          <p:cNvPr id="6" name="Footer Placeholder 5">
            <a:extLst>
              <a:ext uri="{FF2B5EF4-FFF2-40B4-BE49-F238E27FC236}">
                <a16:creationId xmlns:a16="http://schemas.microsoft.com/office/drawing/2014/main" id="{7560FE3E-89B1-48C9-8AC2-B753F8495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C4E99-D85F-4129-9F14-2EEFB01375FF}"/>
              </a:ext>
            </a:extLst>
          </p:cNvPr>
          <p:cNvSpPr>
            <a:spLocks noGrp="1"/>
          </p:cNvSpPr>
          <p:nvPr>
            <p:ph type="sldNum" sz="quarter" idx="12"/>
          </p:nvPr>
        </p:nvSpPr>
        <p:spPr/>
        <p:txBody>
          <a:bodyPr/>
          <a:lstStyle/>
          <a:p>
            <a:fld id="{138110B2-B01E-46D8-8D79-3DA7A9628D31}" type="slidenum">
              <a:rPr lang="en-IN" smtClean="0"/>
              <a:t>‹#›</a:t>
            </a:fld>
            <a:endParaRPr lang="en-IN"/>
          </a:p>
        </p:txBody>
      </p:sp>
    </p:spTree>
    <p:extLst>
      <p:ext uri="{BB962C8B-B14F-4D97-AF65-F5344CB8AC3E}">
        <p14:creationId xmlns:p14="http://schemas.microsoft.com/office/powerpoint/2010/main" val="119600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EE81D-1C6C-44A7-A1D9-059565184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20EBA-3ADD-4BA1-A183-1DAE63884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6B287-9A28-4E3E-8AB1-226BEC5DD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A62F-F1A2-46E1-8532-0BADE97F7110}" type="datetimeFigureOut">
              <a:rPr lang="en-IN" smtClean="0"/>
              <a:t>17-02-2022</a:t>
            </a:fld>
            <a:endParaRPr lang="en-IN"/>
          </a:p>
        </p:txBody>
      </p:sp>
      <p:sp>
        <p:nvSpPr>
          <p:cNvPr id="5" name="Footer Placeholder 4">
            <a:extLst>
              <a:ext uri="{FF2B5EF4-FFF2-40B4-BE49-F238E27FC236}">
                <a16:creationId xmlns:a16="http://schemas.microsoft.com/office/drawing/2014/main" id="{4FF5AB7A-46F0-441E-8B8E-9ECFE7D53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5251DA-3DE2-4733-8616-62071B8A1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110B2-B01E-46D8-8D79-3DA7A9628D31}" type="slidenum">
              <a:rPr lang="en-IN" smtClean="0"/>
              <a:t>‹#›</a:t>
            </a:fld>
            <a:endParaRPr lang="en-IN"/>
          </a:p>
        </p:txBody>
      </p:sp>
    </p:spTree>
    <p:extLst>
      <p:ext uri="{BB962C8B-B14F-4D97-AF65-F5344CB8AC3E}">
        <p14:creationId xmlns:p14="http://schemas.microsoft.com/office/powerpoint/2010/main" val="6139227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89901-81AA-4ABA-9DA0-434200902270}"/>
              </a:ext>
            </a:extLst>
          </p:cNvPr>
          <p:cNvSpPr txBox="1"/>
          <p:nvPr/>
        </p:nvSpPr>
        <p:spPr>
          <a:xfrm>
            <a:off x="2674513" y="5444028"/>
            <a:ext cx="68429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Calibri"/>
              </a:rPr>
              <a:t>SREE VIDYANIKETHAN ENGINEERING COLLEGE (Autonomous)</a:t>
            </a:r>
            <a:endParaRPr lang="en-US" dirty="0"/>
          </a:p>
          <a:p>
            <a:pPr algn="ctr"/>
            <a:r>
              <a:rPr lang="en-US" dirty="0">
                <a:latin typeface="Times New Roman"/>
                <a:ea typeface="+mn-lt"/>
                <a:cs typeface="+mn-lt"/>
              </a:rPr>
              <a:t>Sree Sainath Nagar, A. </a:t>
            </a:r>
            <a:r>
              <a:rPr lang="en-US" dirty="0" err="1">
                <a:latin typeface="Times New Roman"/>
                <a:ea typeface="+mn-lt"/>
                <a:cs typeface="+mn-lt"/>
              </a:rPr>
              <a:t>Rangampet</a:t>
            </a:r>
            <a:r>
              <a:rPr lang="en-US" dirty="0">
                <a:latin typeface="Times New Roman"/>
                <a:ea typeface="+mn-lt"/>
                <a:cs typeface="+mn-lt"/>
              </a:rPr>
              <a:t>, </a:t>
            </a:r>
          </a:p>
          <a:p>
            <a:pPr algn="ctr"/>
            <a:r>
              <a:rPr lang="en-US" dirty="0">
                <a:latin typeface="Times New Roman"/>
                <a:ea typeface="+mn-lt"/>
                <a:cs typeface="+mn-lt"/>
              </a:rPr>
              <a:t>Tirupati-</a:t>
            </a:r>
            <a:r>
              <a:rPr lang="en-US" dirty="0">
                <a:latin typeface="Times New Roman"/>
                <a:cs typeface="Calibri"/>
              </a:rPr>
              <a:t>517102.</a:t>
            </a:r>
          </a:p>
          <a:p>
            <a:endParaRPr lang="en-US" dirty="0">
              <a:cs typeface="Calibri"/>
            </a:endParaRPr>
          </a:p>
        </p:txBody>
      </p:sp>
      <p:pic>
        <p:nvPicPr>
          <p:cNvPr id="5" name="Picture 6" descr="A picture containing diagram&#10;&#10;Description automatically generated">
            <a:extLst>
              <a:ext uri="{FF2B5EF4-FFF2-40B4-BE49-F238E27FC236}">
                <a16:creationId xmlns:a16="http://schemas.microsoft.com/office/drawing/2014/main" id="{1D1B3256-4FD7-442D-B9E9-D8698434EF2F}"/>
              </a:ext>
            </a:extLst>
          </p:cNvPr>
          <p:cNvPicPr>
            <a:picLocks noChangeAspect="1"/>
          </p:cNvPicPr>
          <p:nvPr/>
        </p:nvPicPr>
        <p:blipFill rotWithShape="1">
          <a:blip r:embed="rId2"/>
          <a:srcRect t="6472"/>
          <a:stretch/>
        </p:blipFill>
        <p:spPr>
          <a:xfrm>
            <a:off x="4724330" y="4205979"/>
            <a:ext cx="2657475" cy="1122473"/>
          </a:xfrm>
          <a:prstGeom prst="rect">
            <a:avLst/>
          </a:prstGeom>
        </p:spPr>
      </p:pic>
      <p:sp>
        <p:nvSpPr>
          <p:cNvPr id="7" name="TextBox 6">
            <a:extLst>
              <a:ext uri="{FF2B5EF4-FFF2-40B4-BE49-F238E27FC236}">
                <a16:creationId xmlns:a16="http://schemas.microsoft.com/office/drawing/2014/main" id="{69141BF6-B0DE-4A66-BD66-7BB617C94713}"/>
              </a:ext>
            </a:extLst>
          </p:cNvPr>
          <p:cNvSpPr txBox="1"/>
          <p:nvPr/>
        </p:nvSpPr>
        <p:spPr>
          <a:xfrm>
            <a:off x="3048000" y="1677179"/>
            <a:ext cx="6096000" cy="1200329"/>
          </a:xfrm>
          <a:prstGeom prst="rect">
            <a:avLst/>
          </a:prstGeom>
          <a:noFill/>
        </p:spPr>
        <p:txBody>
          <a:bodyPr wrap="square">
            <a:spAutoFit/>
          </a:bodyPr>
          <a:lstStyle/>
          <a:p>
            <a:pPr algn="ctr"/>
            <a:r>
              <a:rPr lang="en-US" dirty="0">
                <a:solidFill>
                  <a:srgbClr val="00B0F0"/>
                </a:solidFill>
                <a:latin typeface="Times New Roman"/>
                <a:cs typeface="Calibri"/>
              </a:rPr>
              <a:t>SUPERVISOR</a:t>
            </a:r>
            <a:endParaRPr lang="en-US" dirty="0">
              <a:solidFill>
                <a:srgbClr val="00B0F0"/>
              </a:solidFill>
            </a:endParaRPr>
          </a:p>
          <a:p>
            <a:pPr algn="ctr"/>
            <a:r>
              <a:rPr lang="en-US" b="1" dirty="0">
                <a:latin typeface="Times New Roman"/>
                <a:cs typeface="Calibri"/>
              </a:rPr>
              <a:t>Dr. V. Vijaya Kishore, </a:t>
            </a:r>
            <a:r>
              <a:rPr lang="en-US" sz="1200" b="1" dirty="0">
                <a:latin typeface="Times New Roman"/>
                <a:cs typeface="Calibri"/>
              </a:rPr>
              <a:t>M.Tech., Ph.D.</a:t>
            </a:r>
            <a:endParaRPr lang="en-US" b="1" dirty="0">
              <a:latin typeface="Times New Roman"/>
              <a:cs typeface="Calibri"/>
            </a:endParaRPr>
          </a:p>
          <a:p>
            <a:pPr algn="ctr"/>
            <a:r>
              <a:rPr lang="en-US" b="1" dirty="0">
                <a:latin typeface="Times New Roman"/>
                <a:cs typeface="Calibri"/>
              </a:rPr>
              <a:t>Professor</a:t>
            </a:r>
          </a:p>
          <a:p>
            <a:pPr algn="ctr"/>
            <a:r>
              <a:rPr lang="en-US" b="1" dirty="0">
                <a:latin typeface="Times New Roman"/>
                <a:cs typeface="Calibri"/>
              </a:rPr>
              <a:t>Department of ECE</a:t>
            </a:r>
          </a:p>
        </p:txBody>
      </p:sp>
      <p:sp>
        <p:nvSpPr>
          <p:cNvPr id="9" name="TextBox 8">
            <a:extLst>
              <a:ext uri="{FF2B5EF4-FFF2-40B4-BE49-F238E27FC236}">
                <a16:creationId xmlns:a16="http://schemas.microsoft.com/office/drawing/2014/main" id="{12254BBD-8462-4DD0-A443-9FDA6A02682B}"/>
              </a:ext>
            </a:extLst>
          </p:cNvPr>
          <p:cNvSpPr txBox="1"/>
          <p:nvPr/>
        </p:nvSpPr>
        <p:spPr>
          <a:xfrm>
            <a:off x="5172635" y="186749"/>
            <a:ext cx="1846730" cy="369332"/>
          </a:xfrm>
          <a:prstGeom prst="rect">
            <a:avLst/>
          </a:prstGeom>
          <a:noFill/>
        </p:spPr>
        <p:txBody>
          <a:bodyPr wrap="square">
            <a:spAutoFit/>
          </a:bodyPr>
          <a:lstStyle/>
          <a:p>
            <a:r>
              <a:rPr lang="en-US" i="1" dirty="0">
                <a:latin typeface="Times New Roman"/>
                <a:cs typeface="Calibri"/>
              </a:rPr>
              <a:t>A presentation on</a:t>
            </a:r>
          </a:p>
        </p:txBody>
      </p:sp>
      <p:sp>
        <p:nvSpPr>
          <p:cNvPr id="11" name="TextBox 10">
            <a:extLst>
              <a:ext uri="{FF2B5EF4-FFF2-40B4-BE49-F238E27FC236}">
                <a16:creationId xmlns:a16="http://schemas.microsoft.com/office/drawing/2014/main" id="{342147EE-047B-4355-8E05-668B80972E4B}"/>
              </a:ext>
            </a:extLst>
          </p:cNvPr>
          <p:cNvSpPr txBox="1"/>
          <p:nvPr/>
        </p:nvSpPr>
        <p:spPr>
          <a:xfrm>
            <a:off x="275314" y="277528"/>
            <a:ext cx="11555505" cy="1477328"/>
          </a:xfrm>
          <a:prstGeom prst="rect">
            <a:avLst/>
          </a:prstGeom>
          <a:noFill/>
        </p:spPr>
        <p:txBody>
          <a:bodyPr wrap="square" rtlCol="0">
            <a:spAutoFit/>
          </a:bodyPr>
          <a:lstStyle/>
          <a:p>
            <a:pPr algn="l"/>
            <a:endParaRPr lang="en-IN" sz="1800" b="0" i="0" u="none" strike="noStrike" baseline="0" dirty="0">
              <a:solidFill>
                <a:srgbClr val="000000"/>
              </a:solidFill>
              <a:latin typeface="Verdana" panose="020B0604030504040204" pitchFamily="34" charset="0"/>
            </a:endParaRPr>
          </a:p>
          <a:p>
            <a:pPr algn="ctr"/>
            <a:r>
              <a:rPr lang="en-US" sz="1800" b="0" i="0" u="none" strike="noStrike" baseline="0" dirty="0">
                <a:solidFill>
                  <a:srgbClr val="000000"/>
                </a:solidFill>
                <a:latin typeface="Verdana" panose="020B0604030504040204" pitchFamily="34" charset="0"/>
              </a:rPr>
              <a:t> </a:t>
            </a:r>
            <a:r>
              <a:rPr lang="en-US" sz="3600" b="1" i="0" u="none" strike="noStrike" baseline="0" dirty="0">
                <a:latin typeface="Times New Roman" panose="02020603050405020304" pitchFamily="18" charset="0"/>
                <a:cs typeface="Times New Roman" panose="02020603050405020304" pitchFamily="18" charset="0"/>
              </a:rPr>
              <a:t>EXTRACTION AND ANALYSIS OF </a:t>
            </a:r>
            <a:r>
              <a:rPr lang="en-US" sz="3600" b="1" dirty="0">
                <a:latin typeface="Times New Roman" panose="02020603050405020304" pitchFamily="18" charset="0"/>
                <a:cs typeface="Times New Roman" panose="02020603050405020304" pitchFamily="18" charset="0"/>
              </a:rPr>
              <a:t>SARCOIDOSIS </a:t>
            </a:r>
            <a:r>
              <a:rPr lang="en-US" sz="3600" b="1" i="0" u="none" strike="noStrike" baseline="0" dirty="0">
                <a:latin typeface="Times New Roman" panose="02020603050405020304" pitchFamily="18" charset="0"/>
                <a:cs typeface="Times New Roman" panose="02020603050405020304" pitchFamily="18" charset="0"/>
              </a:rPr>
              <a:t>ILD PATTERN FROM LUNG HRCT IMAGE </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B7FF1F-3BE4-4D95-9942-BD547277EDB5}"/>
              </a:ext>
            </a:extLst>
          </p:cNvPr>
          <p:cNvSpPr txBox="1"/>
          <p:nvPr/>
        </p:nvSpPr>
        <p:spPr>
          <a:xfrm>
            <a:off x="2395685" y="3005651"/>
            <a:ext cx="7314762" cy="1200329"/>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Submitted by</a:t>
            </a:r>
          </a:p>
          <a:p>
            <a:pPr algn="just"/>
            <a:r>
              <a:rPr lang="en-IN" dirty="0">
                <a:solidFill>
                  <a:srgbClr val="000000"/>
                </a:solidFill>
                <a:latin typeface="Times New Roman" panose="02020603050405020304" pitchFamily="18" charset="0"/>
                <a:cs typeface="Times New Roman" panose="02020603050405020304" pitchFamily="18" charset="0"/>
              </a:rPr>
              <a:t>A. Kowshik Kumar </a:t>
            </a:r>
            <a:r>
              <a:rPr lang="en-IN" dirty="0">
                <a:latin typeface="Times New Roman" panose="02020603050405020304" pitchFamily="18" charset="0"/>
                <a:cs typeface="Times New Roman" panose="02020603050405020304" pitchFamily="18" charset="0"/>
              </a:rPr>
              <a:t>(18121A0407)	A. Venkatesh (18121A0404)</a:t>
            </a:r>
          </a:p>
          <a:p>
            <a:pPr algn="just"/>
            <a:r>
              <a:rPr lang="en-IN" dirty="0">
                <a:latin typeface="Times New Roman" panose="02020603050405020304" pitchFamily="18" charset="0"/>
                <a:cs typeface="Times New Roman" panose="02020603050405020304" pitchFamily="18" charset="0"/>
              </a:rPr>
              <a:t>A. Tagore Siva Sai (18121A0402)	E. Sumanth Kumar (18121A0449</a:t>
            </a:r>
            <a:r>
              <a:rPr lang="en-IN" dirty="0"/>
              <a:t>)</a:t>
            </a:r>
          </a:p>
          <a:p>
            <a:endParaRPr lang="en-IN" dirty="0"/>
          </a:p>
        </p:txBody>
      </p:sp>
    </p:spTree>
    <p:extLst>
      <p:ext uri="{BB962C8B-B14F-4D97-AF65-F5344CB8AC3E}">
        <p14:creationId xmlns:p14="http://schemas.microsoft.com/office/powerpoint/2010/main" val="2596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C3A6-8CEF-447E-9D82-BEA7C2083D60}"/>
              </a:ext>
            </a:extLst>
          </p:cNvPr>
          <p:cNvSpPr>
            <a:spLocks noGrp="1"/>
          </p:cNvSpPr>
          <p:nvPr>
            <p:ph type="title"/>
          </p:nvPr>
        </p:nvSpPr>
        <p:spPr>
          <a:xfrm>
            <a:off x="394317" y="-247434"/>
            <a:ext cx="10515600" cy="1325563"/>
          </a:xfrm>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ABSTRACT</a:t>
            </a:r>
            <a:r>
              <a:rPr lang="en-US" sz="44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17F6C416-8E16-4B7A-8DA1-203395FDFCAD}"/>
              </a:ext>
            </a:extLst>
          </p:cNvPr>
          <p:cNvSpPr>
            <a:spLocks noGrp="1"/>
          </p:cNvSpPr>
          <p:nvPr>
            <p:ph idx="1"/>
          </p:nvPr>
        </p:nvSpPr>
        <p:spPr>
          <a:xfrm>
            <a:off x="394317" y="719091"/>
            <a:ext cx="10684275" cy="5868140"/>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Most of the clinicians expressed cumbersome due to enormous amount of medical images and also poor quality of images during acquisition, limiting the correct diagnosis. Large range of lung patterns of disease can be observed from CT scan images.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Medical image segmentation is an important step for successive image analysis tasks. The goal of segmentation is to separate region of interest (ROI) for extracting lung abnormalities of Interstitial Lung Disease (ILD) patterns like Sarcoidosis, Idiopathic pulmonary fibrosis, Malignant nodules, and Honey comb.</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project morphology-based segmentation is used to extract Sarcoidosis patterns that are used for diagnosis and prognosis of pulmonary disease.</a:t>
            </a:r>
          </a:p>
          <a:p>
            <a:pPr marL="0" indent="0">
              <a:buNone/>
            </a:pPr>
            <a:r>
              <a:rPr lang="en-US" sz="2000">
                <a:latin typeface="Times New Roman" panose="02020603050405020304" pitchFamily="18" charset="0"/>
                <a:cs typeface="Times New Roman" panose="02020603050405020304" pitchFamily="18" charset="0"/>
              </a:rPr>
              <a: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Noise are added to original image for the evaluation of noise effect. Noise reduction capability of proposed method on a particular noise type is validated based on correlation coefficient, PSNR, BDE and GCE.</a:t>
            </a:r>
          </a:p>
          <a:p>
            <a:endParaRPr lang="en-US" sz="2000" dirty="0"/>
          </a:p>
        </p:txBody>
      </p:sp>
    </p:spTree>
    <p:extLst>
      <p:ext uri="{BB962C8B-B14F-4D97-AF65-F5344CB8AC3E}">
        <p14:creationId xmlns:p14="http://schemas.microsoft.com/office/powerpoint/2010/main" val="3624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D5661-6082-4800-B97B-ADFCBDA0F5D8}"/>
              </a:ext>
            </a:extLst>
          </p:cNvPr>
          <p:cNvSpPr txBox="1"/>
          <p:nvPr/>
        </p:nvSpPr>
        <p:spPr>
          <a:xfrm>
            <a:off x="417250" y="559294"/>
            <a:ext cx="10779667" cy="2991653"/>
          </a:xfrm>
          <a:prstGeom prst="rect">
            <a:avLst/>
          </a:prstGeom>
          <a:noFill/>
        </p:spPr>
        <p:txBody>
          <a:bodyPr wrap="square" rtlCol="0">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the diagnostics accuracy of the clinician.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provide a reliable secondary opinion to aid in the decision making process.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reduce the computation complexity of algorithms to make them more suitable for real time applications.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increase the efficiency in Identification, Interpretation and classification of ILD patters.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48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268DA-3E81-4C27-A905-5D01226719EA}"/>
              </a:ext>
            </a:extLst>
          </p:cNvPr>
          <p:cNvSpPr txBox="1"/>
          <p:nvPr/>
        </p:nvSpPr>
        <p:spPr>
          <a:xfrm>
            <a:off x="430306" y="802094"/>
            <a:ext cx="11331388" cy="5253811"/>
          </a:xfrm>
          <a:prstGeom prst="rect">
            <a:avLst/>
          </a:prstGeom>
          <a:noFill/>
        </p:spPr>
        <p:txBody>
          <a:bodyPr wrap="square" rtlCol="0">
            <a:spAutoFit/>
          </a:bodyPr>
          <a:lstStyle/>
          <a:p>
            <a:pPr algn="just">
              <a:lnSpc>
                <a:spcPct val="150000"/>
              </a:lnSpc>
            </a:pPr>
            <a:r>
              <a:rPr lang="en-IN" sz="2600" b="1"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amount of quantitative information available on medical images is enormous. Computerized quantification may hold more potential than computerized detection.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radiologists are asked to name aspects of their work that are common, time consuming, and could be automated, they usually do not mention detection but rather documentation and quantification.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increase of image data along with the expanding volume of thoracic CT studies emphasizes the need for Computer Aided Diagnosis (CAD) schemes to assist the radiologists (clinicians) performing their daily diagnostic task to detect abnormalities which may represent lung cancers at an early and potentially more curable stage.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systems for computer-aided detection have been introduced as complementary tools that draw the radiologist's attention to certain image areas that need further evaluation.</a:t>
            </a:r>
          </a:p>
        </p:txBody>
      </p:sp>
    </p:spTree>
    <p:extLst>
      <p:ext uri="{BB962C8B-B14F-4D97-AF65-F5344CB8AC3E}">
        <p14:creationId xmlns:p14="http://schemas.microsoft.com/office/powerpoint/2010/main" val="348027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E4F12-AB33-4D85-AEF5-59620664928E}"/>
              </a:ext>
            </a:extLst>
          </p:cNvPr>
          <p:cNvSpPr txBox="1"/>
          <p:nvPr/>
        </p:nvSpPr>
        <p:spPr>
          <a:xfrm>
            <a:off x="452761" y="772357"/>
            <a:ext cx="10936898" cy="2945486"/>
          </a:xfrm>
          <a:prstGeom prst="rect">
            <a:avLst/>
          </a:prstGeom>
          <a:noFill/>
        </p:spPr>
        <p:txBody>
          <a:bodyPr wrap="square" rtlCol="0">
            <a:sp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Implementation Requirements</a:t>
            </a:r>
            <a:endParaRPr lang="en-US" dirty="0"/>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program will be developed in MATLAB R2013b in Windows operating system.</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standard functions of MATLAB and MATLAB Image Processing Toolbox are used.</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Because of large amount of data processed, a computer with at least 1GB of RAM is required.</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Speed of the processor is not crucial.</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HRCT lung images.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8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6B3AB1-BCAA-42A2-BA0E-7D7797FC6D18}"/>
              </a:ext>
            </a:extLst>
          </p:cNvPr>
          <p:cNvSpPr txBox="1"/>
          <p:nvPr/>
        </p:nvSpPr>
        <p:spPr>
          <a:xfrm>
            <a:off x="4450977" y="2998113"/>
            <a:ext cx="3290046"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0676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