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86" r:id="rId1"/>
  </p:sldMasterIdLst>
  <p:sldIdLst>
    <p:sldId id="256" r:id="rId2"/>
    <p:sldId id="271" r:id="rId3"/>
    <p:sldId id="258" r:id="rId4"/>
    <p:sldId id="259" r:id="rId5"/>
    <p:sldId id="260" r:id="rId6"/>
    <p:sldId id="261" r:id="rId7"/>
    <p:sldId id="262" r:id="rId8"/>
    <p:sldId id="263" r:id="rId9"/>
    <p:sldId id="264" r:id="rId10"/>
    <p:sldId id="276" r:id="rId11"/>
    <p:sldId id="278" r:id="rId12"/>
    <p:sldId id="285" r:id="rId13"/>
    <p:sldId id="277" r:id="rId14"/>
    <p:sldId id="279" r:id="rId15"/>
    <p:sldId id="280" r:id="rId16"/>
    <p:sldId id="281" r:id="rId17"/>
    <p:sldId id="282" r:id="rId18"/>
    <p:sldId id="283" r:id="rId19"/>
    <p:sldId id="284" r:id="rId20"/>
    <p:sldId id="287" r:id="rId21"/>
    <p:sldId id="286"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32" autoAdjust="0"/>
  </p:normalViewPr>
  <p:slideViewPr>
    <p:cSldViewPr snapToGrid="0">
      <p:cViewPr varScale="1">
        <p:scale>
          <a:sx n="82" d="100"/>
          <a:sy n="82"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29495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433794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72672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3989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720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9952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32549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3901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82218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74301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5032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6636D-D922-432D-A958-524484B5923D}" type="datetimeFigureOut">
              <a:rPr lang="en-US" smtClean="0"/>
              <a:pPr/>
              <a:t>5/9/2022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656974116"/>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396014-55F1-4B34-ACA9-C3D24329FB1B}"/>
              </a:ext>
            </a:extLst>
          </p:cNvPr>
          <p:cNvSpPr txBox="1"/>
          <p:nvPr/>
        </p:nvSpPr>
        <p:spPr>
          <a:xfrm>
            <a:off x="275314" y="261344"/>
            <a:ext cx="11555505" cy="1477328"/>
          </a:xfrm>
          <a:prstGeom prst="rect">
            <a:avLst/>
          </a:prstGeom>
          <a:noFill/>
        </p:spPr>
        <p:txBody>
          <a:bodyPr wrap="square" rtlCol="0">
            <a:spAutoFit/>
          </a:bodyPr>
          <a:lstStyle/>
          <a:p>
            <a:pPr algn="l"/>
            <a:endParaRPr lang="en-IN" sz="1800" b="0" i="0" u="none" strike="noStrike" baseline="0" dirty="0">
              <a:solidFill>
                <a:srgbClr val="000000"/>
              </a:solidFill>
              <a:latin typeface="Verdana" panose="020B0604030504040204" pitchFamily="34" charset="0"/>
            </a:endParaRPr>
          </a:p>
          <a:p>
            <a:pPr algn="ctr"/>
            <a:r>
              <a:rPr lang="en-US" sz="1800" b="0" i="0" u="none" strike="noStrike" baseline="0" dirty="0">
                <a:solidFill>
                  <a:srgbClr val="000000"/>
                </a:solidFill>
                <a:latin typeface="Verdana" panose="020B0604030504040204" pitchFamily="34" charset="0"/>
              </a:rPr>
              <a:t> </a:t>
            </a:r>
            <a:r>
              <a:rPr lang="en-US" sz="3600" b="1" i="0" u="none" strike="noStrike" baseline="0" dirty="0">
                <a:latin typeface="Times New Roman" panose="02020603050405020304" pitchFamily="18" charset="0"/>
                <a:cs typeface="Times New Roman" panose="02020603050405020304" pitchFamily="18" charset="0"/>
              </a:rPr>
              <a:t>EXTRACTION AND ANALYSIS OF SARCOIDOSIS ILD PATTERN FROM LUNG CT IMAGE </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EEC048A-6B12-408F-A970-39ABEAA53193}"/>
              </a:ext>
            </a:extLst>
          </p:cNvPr>
          <p:cNvSpPr txBox="1"/>
          <p:nvPr/>
        </p:nvSpPr>
        <p:spPr>
          <a:xfrm>
            <a:off x="3048000" y="1923550"/>
            <a:ext cx="6096000" cy="1200329"/>
          </a:xfrm>
          <a:prstGeom prst="rect">
            <a:avLst/>
          </a:prstGeom>
          <a:noFill/>
        </p:spPr>
        <p:txBody>
          <a:bodyPr wrap="square">
            <a:spAutoFit/>
          </a:bodyPr>
          <a:lstStyle/>
          <a:p>
            <a:pPr algn="ctr"/>
            <a:r>
              <a:rPr lang="en-US" dirty="0">
                <a:solidFill>
                  <a:srgbClr val="00B0F0"/>
                </a:solidFill>
                <a:latin typeface="Times New Roman"/>
                <a:cs typeface="Calibri"/>
              </a:rPr>
              <a:t>SUPERVISOR</a:t>
            </a:r>
            <a:endParaRPr lang="en-US" dirty="0">
              <a:solidFill>
                <a:srgbClr val="00B0F0"/>
              </a:solidFill>
            </a:endParaRPr>
          </a:p>
          <a:p>
            <a:pPr algn="ctr"/>
            <a:r>
              <a:rPr lang="en-US" b="1" dirty="0">
                <a:latin typeface="Times New Roman"/>
                <a:cs typeface="Calibri"/>
              </a:rPr>
              <a:t>Dr. V. Vijaya Kishore, </a:t>
            </a:r>
            <a:r>
              <a:rPr lang="en-US" sz="1200" b="1" dirty="0">
                <a:latin typeface="Times New Roman"/>
                <a:cs typeface="Calibri"/>
              </a:rPr>
              <a:t>M.Tech., Ph.D.</a:t>
            </a:r>
            <a:endParaRPr lang="en-US" b="1" dirty="0">
              <a:latin typeface="Times New Roman"/>
              <a:cs typeface="Calibri"/>
            </a:endParaRPr>
          </a:p>
          <a:p>
            <a:pPr algn="ctr"/>
            <a:r>
              <a:rPr lang="en-US" b="1" dirty="0">
                <a:latin typeface="Times New Roman"/>
                <a:cs typeface="Calibri"/>
              </a:rPr>
              <a:t>Professor</a:t>
            </a:r>
          </a:p>
          <a:p>
            <a:pPr algn="ctr"/>
            <a:r>
              <a:rPr lang="en-US" b="1" dirty="0">
                <a:latin typeface="Times New Roman"/>
                <a:cs typeface="Calibri"/>
              </a:rPr>
              <a:t>Department of ECE</a:t>
            </a:r>
          </a:p>
        </p:txBody>
      </p:sp>
      <p:sp>
        <p:nvSpPr>
          <p:cNvPr id="6" name="TextBox 5">
            <a:extLst>
              <a:ext uri="{FF2B5EF4-FFF2-40B4-BE49-F238E27FC236}">
                <a16:creationId xmlns:a16="http://schemas.microsoft.com/office/drawing/2014/main" id="{CB429566-1E48-4B3A-9A77-FDD24387E7B8}"/>
              </a:ext>
            </a:extLst>
          </p:cNvPr>
          <p:cNvSpPr txBox="1"/>
          <p:nvPr/>
        </p:nvSpPr>
        <p:spPr>
          <a:xfrm>
            <a:off x="2438619" y="3123879"/>
            <a:ext cx="7314762" cy="1200329"/>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Submitted by</a:t>
            </a:r>
          </a:p>
          <a:p>
            <a:pPr algn="just"/>
            <a:r>
              <a:rPr lang="en-IN" dirty="0">
                <a:latin typeface="Times New Roman" panose="02020603050405020304" pitchFamily="18" charset="0"/>
                <a:cs typeface="Times New Roman" panose="02020603050405020304" pitchFamily="18" charset="0"/>
              </a:rPr>
              <a:t>A. </a:t>
            </a:r>
            <a:r>
              <a:rPr lang="en-IN" dirty="0" err="1">
                <a:latin typeface="Times New Roman" panose="02020603050405020304" pitchFamily="18" charset="0"/>
                <a:cs typeface="Times New Roman" panose="02020603050405020304" pitchFamily="18" charset="0"/>
              </a:rPr>
              <a:t>Kowshik</a:t>
            </a:r>
            <a:r>
              <a:rPr lang="en-IN" dirty="0">
                <a:latin typeface="Times New Roman" panose="02020603050405020304" pitchFamily="18" charset="0"/>
                <a:cs typeface="Times New Roman" panose="02020603050405020304" pitchFamily="18" charset="0"/>
              </a:rPr>
              <a:t> Kumar(18121A0407)		</a:t>
            </a:r>
            <a:r>
              <a:rPr lang="en-IN" dirty="0" err="1">
                <a:latin typeface="Times New Roman" panose="02020603050405020304" pitchFamily="18" charset="0"/>
                <a:cs typeface="Times New Roman" panose="02020603050405020304" pitchFamily="18" charset="0"/>
              </a:rPr>
              <a:t>A.Venkatesh</a:t>
            </a:r>
            <a:r>
              <a:rPr lang="en-IN" dirty="0">
                <a:latin typeface="Times New Roman" panose="02020603050405020304" pitchFamily="18" charset="0"/>
                <a:cs typeface="Times New Roman" panose="02020603050405020304" pitchFamily="18" charset="0"/>
              </a:rPr>
              <a:t>(18121A0404)</a:t>
            </a:r>
          </a:p>
          <a:p>
            <a:pPr algn="just"/>
            <a:r>
              <a:rPr lang="en-IN" dirty="0" err="1">
                <a:latin typeface="Times New Roman" panose="02020603050405020304" pitchFamily="18" charset="0"/>
                <a:cs typeface="Times New Roman" panose="02020603050405020304" pitchFamily="18" charset="0"/>
              </a:rPr>
              <a:t>A.Tagore</a:t>
            </a:r>
            <a:r>
              <a:rPr lang="en-IN" dirty="0">
                <a:latin typeface="Times New Roman" panose="02020603050405020304" pitchFamily="18" charset="0"/>
                <a:cs typeface="Times New Roman" panose="02020603050405020304" pitchFamily="18" charset="0"/>
              </a:rPr>
              <a:t> Siva Sai(18121A0402)		</a:t>
            </a:r>
            <a:r>
              <a:rPr lang="en-IN" dirty="0" err="1">
                <a:latin typeface="Times New Roman" panose="02020603050405020304" pitchFamily="18" charset="0"/>
                <a:cs typeface="Times New Roman" panose="02020603050405020304" pitchFamily="18" charset="0"/>
              </a:rPr>
              <a:t>E.Sumanth</a:t>
            </a:r>
            <a:r>
              <a:rPr lang="en-IN" dirty="0">
                <a:latin typeface="Times New Roman" panose="02020603050405020304" pitchFamily="18" charset="0"/>
                <a:cs typeface="Times New Roman" panose="02020603050405020304" pitchFamily="18" charset="0"/>
              </a:rPr>
              <a:t> Kumar(18121A0449</a:t>
            </a:r>
            <a:r>
              <a:rPr lang="en-IN" dirty="0"/>
              <a:t>)</a:t>
            </a:r>
          </a:p>
          <a:p>
            <a:endParaRPr lang="en-IN" dirty="0"/>
          </a:p>
        </p:txBody>
      </p:sp>
      <p:sp>
        <p:nvSpPr>
          <p:cNvPr id="8" name="TextBox 7">
            <a:extLst>
              <a:ext uri="{FF2B5EF4-FFF2-40B4-BE49-F238E27FC236}">
                <a16:creationId xmlns:a16="http://schemas.microsoft.com/office/drawing/2014/main" id="{DF15ACE8-53DF-4D65-868F-9D93850D0E01}"/>
              </a:ext>
            </a:extLst>
          </p:cNvPr>
          <p:cNvSpPr txBox="1"/>
          <p:nvPr/>
        </p:nvSpPr>
        <p:spPr>
          <a:xfrm>
            <a:off x="2674513" y="5444028"/>
            <a:ext cx="684297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Calibri"/>
              </a:rPr>
              <a:t>SREE VIDYANIKETHAN ENGINEERING COLLEGE (Autonomous)</a:t>
            </a:r>
            <a:endParaRPr lang="en-US" dirty="0"/>
          </a:p>
          <a:p>
            <a:pPr algn="ctr"/>
            <a:r>
              <a:rPr lang="en-US" dirty="0">
                <a:latin typeface="Times New Roman"/>
                <a:ea typeface="+mn-lt"/>
                <a:cs typeface="+mn-lt"/>
              </a:rPr>
              <a:t>Sree Sainath Nagar, A. Rangampet, </a:t>
            </a:r>
          </a:p>
          <a:p>
            <a:pPr algn="ctr"/>
            <a:r>
              <a:rPr lang="en-US" dirty="0">
                <a:latin typeface="Times New Roman"/>
                <a:ea typeface="+mn-lt"/>
                <a:cs typeface="+mn-lt"/>
              </a:rPr>
              <a:t>Tirupati-</a:t>
            </a:r>
            <a:r>
              <a:rPr lang="en-US" dirty="0">
                <a:latin typeface="Times New Roman"/>
                <a:cs typeface="Calibri"/>
              </a:rPr>
              <a:t>517102.</a:t>
            </a:r>
          </a:p>
          <a:p>
            <a:endParaRPr lang="en-US" dirty="0">
              <a:cs typeface="Calibri"/>
            </a:endParaRPr>
          </a:p>
        </p:txBody>
      </p:sp>
      <p:sp>
        <p:nvSpPr>
          <p:cNvPr id="9" name="TextBox 8">
            <a:extLst>
              <a:ext uri="{FF2B5EF4-FFF2-40B4-BE49-F238E27FC236}">
                <a16:creationId xmlns:a16="http://schemas.microsoft.com/office/drawing/2014/main" id="{526A2BE6-E630-41CD-AF00-9586E8ED14CB}"/>
              </a:ext>
            </a:extLst>
          </p:cNvPr>
          <p:cNvSpPr txBox="1"/>
          <p:nvPr/>
        </p:nvSpPr>
        <p:spPr>
          <a:xfrm>
            <a:off x="5172635" y="186749"/>
            <a:ext cx="1846730" cy="369332"/>
          </a:xfrm>
          <a:prstGeom prst="rect">
            <a:avLst/>
          </a:prstGeom>
          <a:noFill/>
        </p:spPr>
        <p:txBody>
          <a:bodyPr wrap="square">
            <a:spAutoFit/>
          </a:bodyPr>
          <a:lstStyle/>
          <a:p>
            <a:r>
              <a:rPr lang="en-US" i="1" dirty="0">
                <a:latin typeface="Times New Roman"/>
                <a:cs typeface="Calibri"/>
              </a:rPr>
              <a:t>A presentation on</a:t>
            </a:r>
          </a:p>
        </p:txBody>
      </p:sp>
      <p:pic>
        <p:nvPicPr>
          <p:cNvPr id="3" name="Picture 2">
            <a:extLst>
              <a:ext uri="{FF2B5EF4-FFF2-40B4-BE49-F238E27FC236}">
                <a16:creationId xmlns:a16="http://schemas.microsoft.com/office/drawing/2014/main" id="{6CD61E7C-E42A-AE04-7D29-C26DD3EBC98B}"/>
              </a:ext>
            </a:extLst>
          </p:cNvPr>
          <p:cNvPicPr>
            <a:picLocks noChangeAspect="1"/>
          </p:cNvPicPr>
          <p:nvPr/>
        </p:nvPicPr>
        <p:blipFill>
          <a:blip r:embed="rId2"/>
          <a:stretch>
            <a:fillRect/>
          </a:stretch>
        </p:blipFill>
        <p:spPr>
          <a:xfrm>
            <a:off x="5100566" y="4087150"/>
            <a:ext cx="1905000" cy="1009650"/>
          </a:xfrm>
          <a:prstGeom prst="rect">
            <a:avLst/>
          </a:prstGeom>
        </p:spPr>
      </p:pic>
    </p:spTree>
    <p:extLst>
      <p:ext uri="{BB962C8B-B14F-4D97-AF65-F5344CB8AC3E}">
        <p14:creationId xmlns:p14="http://schemas.microsoft.com/office/powerpoint/2010/main" val="726344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7B1CC-4531-4548-92A5-FC8A614E8DA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Overview of the Project</a:t>
            </a:r>
          </a:p>
        </p:txBody>
      </p:sp>
      <p:sp>
        <p:nvSpPr>
          <p:cNvPr id="3" name="Content Placeholder 2">
            <a:extLst>
              <a:ext uri="{FF2B5EF4-FFF2-40B4-BE49-F238E27FC236}">
                <a16:creationId xmlns:a16="http://schemas.microsoft.com/office/drawing/2014/main" id="{8E2A4F7B-A9BA-457C-9BB3-22370BF6A5AA}"/>
              </a:ext>
            </a:extLst>
          </p:cNvPr>
          <p:cNvSpPr>
            <a:spLocks noGrp="1"/>
          </p:cNvSpPr>
          <p:nvPr>
            <p:ph idx="1"/>
          </p:nvPr>
        </p:nvSpPr>
        <p:spPr>
          <a:xfrm>
            <a:off x="838200" y="1825625"/>
            <a:ext cx="10515600" cy="4667250"/>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Step7: Extraction of lung region.</a:t>
            </a:r>
          </a:p>
          <a:p>
            <a:pPr>
              <a:lnSpc>
                <a:spcPct val="150000"/>
              </a:lnSpc>
            </a:pPr>
            <a:r>
              <a:rPr lang="en-US" sz="1600" dirty="0">
                <a:latin typeface="Times New Roman" panose="02020603050405020304" pitchFamily="18" charset="0"/>
                <a:cs typeface="Times New Roman" panose="02020603050405020304" pitchFamily="18" charset="0"/>
              </a:rPr>
              <a:t>Step8: Display of ILD patterns-ROI that includes lung region and Sarcoidosis pattern.</a:t>
            </a:r>
          </a:p>
          <a:p>
            <a:pPr>
              <a:lnSpc>
                <a:spcPct val="150000"/>
              </a:lnSpc>
            </a:pPr>
            <a:r>
              <a:rPr lang="en-US" sz="1600" dirty="0">
                <a:latin typeface="Times New Roman" panose="02020603050405020304" pitchFamily="18" charset="0"/>
                <a:cs typeface="Times New Roman" panose="02020603050405020304" pitchFamily="18" charset="0"/>
              </a:rPr>
              <a:t>Step 9: Any discontinuities present are filled, so that perfect region properties like boundaries and their respective centroids are maintained which helps to evaluate the area of the abnormality accurately</a:t>
            </a:r>
          </a:p>
          <a:p>
            <a:pPr>
              <a:lnSpc>
                <a:spcPct val="150000"/>
              </a:lnSpc>
            </a:pPr>
            <a:r>
              <a:rPr lang="en-US" sz="1600" dirty="0">
                <a:latin typeface="Times New Roman" panose="02020603050405020304" pitchFamily="18" charset="0"/>
                <a:cs typeface="Times New Roman" panose="02020603050405020304" pitchFamily="18" charset="0"/>
              </a:rPr>
              <a:t>Step 10: Taking the area as a parameter to detect the abnormalities, all the possible abnormalities are annotated with areas. These quantification can be taken as secondary opinion to understand the progress of the Sarcoidosis ILD pattern. Based on this the diagnosis and prognosis of the disease can be performed.</a:t>
            </a:r>
            <a:endParaRPr lang="en-IN" sz="1600" dirty="0"/>
          </a:p>
        </p:txBody>
      </p:sp>
    </p:spTree>
    <p:extLst>
      <p:ext uri="{BB962C8B-B14F-4D97-AF65-F5344CB8AC3E}">
        <p14:creationId xmlns:p14="http://schemas.microsoft.com/office/powerpoint/2010/main" val="274567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7B1CC-4531-4548-92A5-FC8A614E8DA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2A4F7B-A9BA-457C-9BB3-22370BF6A5AA}"/>
              </a:ext>
            </a:extLst>
          </p:cNvPr>
          <p:cNvSpPr>
            <a:spLocks noGrp="1"/>
          </p:cNvSpPr>
          <p:nvPr>
            <p:ph idx="1"/>
          </p:nvPr>
        </p:nvSpPr>
        <p:spPr>
          <a:xfrm>
            <a:off x="838200" y="1825625"/>
            <a:ext cx="10515600" cy="4948399"/>
          </a:xfrm>
        </p:spPr>
        <p:txBody>
          <a:bodyPr>
            <a:noAutofit/>
          </a:bodyPr>
          <a:lstStyle/>
          <a:p>
            <a:pPr>
              <a:lnSpc>
                <a:spcPct val="150000"/>
              </a:lnSpc>
            </a:pPr>
            <a:r>
              <a:rPr lang="en-US" sz="1600" dirty="0">
                <a:latin typeface="Times New Roman" panose="02020603050405020304" pitchFamily="18" charset="0"/>
                <a:cs typeface="Times New Roman" panose="02020603050405020304" pitchFamily="18" charset="0"/>
              </a:rPr>
              <a:t>Morphological and anatomy based techniques classify insignificant three dimensional mass in the lung using size, brightness, region of interest (ROI).</a:t>
            </a:r>
          </a:p>
          <a:p>
            <a:pPr>
              <a:lnSpc>
                <a:spcPct val="150000"/>
              </a:lnSpc>
            </a:pPr>
            <a:r>
              <a:rPr lang="en-US" sz="1600" dirty="0" err="1">
                <a:latin typeface="Times New Roman" panose="02020603050405020304" pitchFamily="18" charset="0"/>
                <a:cs typeface="Times New Roman" panose="02020603050405020304" pitchFamily="18" charset="0"/>
              </a:rPr>
              <a:t>Xiaolei</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Gavrii</a:t>
            </a:r>
            <a:r>
              <a:rPr lang="en-US"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Biomedical Image Processing” </a:t>
            </a:r>
            <a:r>
              <a:rPr lang="en-US" sz="1600" dirty="0">
                <a:latin typeface="Times New Roman" panose="02020603050405020304" pitchFamily="18" charset="0"/>
                <a:cs typeface="Times New Roman" panose="02020603050405020304" pitchFamily="18" charset="0"/>
              </a:rPr>
              <a:t>consigned their theories to establish and accomplish to decoct significant features comprising of image dimensions, appearance, and irregularities in medical images.</a:t>
            </a:r>
          </a:p>
          <a:p>
            <a:pPr>
              <a:lnSpc>
                <a:spcPct val="150000"/>
              </a:lnSpc>
            </a:pPr>
            <a:r>
              <a:rPr lang="en-US" sz="1600" dirty="0" err="1">
                <a:latin typeface="Times New Roman" panose="02020603050405020304" pitchFamily="18" charset="0"/>
                <a:cs typeface="Times New Roman" panose="02020603050405020304" pitchFamily="18" charset="0"/>
              </a:rPr>
              <a:t>Rastgarpour</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Shanbehzadeh</a:t>
            </a:r>
            <a:r>
              <a:rPr lang="en-US"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Biological and Medical Physics,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Biomedical Engineering</a:t>
            </a:r>
            <a:r>
              <a:rPr lang="en-US" sz="1600" dirty="0">
                <a:latin typeface="Times New Roman" panose="02020603050405020304" pitchFamily="18" charset="0"/>
                <a:cs typeface="Times New Roman" panose="02020603050405020304" pitchFamily="18" charset="0"/>
              </a:rPr>
              <a:t>” and “</a:t>
            </a:r>
            <a:r>
              <a:rPr lang="en-US" sz="1600" dirty="0">
                <a:effectLst/>
                <a:latin typeface="Times New Roman" panose="02020603050405020304" pitchFamily="18" charset="0"/>
                <a:ea typeface="Times New Roman" panose="02020603050405020304" pitchFamily="18" charset="0"/>
              </a:rPr>
              <a:t>Digital Imaging and Communications in Medicine (DICOM)- A</a:t>
            </a:r>
            <a:r>
              <a:rPr lang="en-US" sz="1600" spc="-285"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PracticalIntroductionandSurvivalGuide</a:t>
            </a:r>
            <a:r>
              <a:rPr lang="en-US" sz="1600" dirty="0">
                <a:latin typeface="Times New Roman" panose="02020603050405020304" pitchFamily="18" charset="0"/>
                <a:cs typeface="Times New Roman" panose="02020603050405020304" pitchFamily="18" charset="0"/>
              </a:rPr>
              <a:t>” ascertained peculiar methods for segmenting the truthful image features.</a:t>
            </a:r>
          </a:p>
          <a:p>
            <a:pPr>
              <a:lnSpc>
                <a:spcPct val="150000"/>
              </a:lnSpc>
            </a:pPr>
            <a:r>
              <a:rPr lang="en-US" sz="1600" dirty="0">
                <a:latin typeface="Times New Roman" panose="02020603050405020304" pitchFamily="18" charset="0"/>
                <a:cs typeface="Times New Roman" panose="02020603050405020304" pitchFamily="18" charset="0"/>
              </a:rPr>
              <a:t>These techniques used to divide the image rely on many constraints like mass of the disease and distinguishing the structure of image. </a:t>
            </a:r>
          </a:p>
          <a:p>
            <a:pPr>
              <a:lnSpc>
                <a:spcPct val="150000"/>
              </a:lnSpc>
            </a:pPr>
            <a:r>
              <a:rPr lang="en-US" sz="1600" dirty="0">
                <a:latin typeface="Times New Roman" panose="02020603050405020304" pitchFamily="18" charset="0"/>
                <a:cs typeface="Times New Roman" panose="02020603050405020304" pitchFamily="18" charset="0"/>
              </a:rPr>
              <a:t>These results provoke a difficult task for the researchers to project on literatures dealing with image segmentation.</a:t>
            </a:r>
          </a:p>
        </p:txBody>
      </p:sp>
    </p:spTree>
    <p:extLst>
      <p:ext uri="{BB962C8B-B14F-4D97-AF65-F5344CB8AC3E}">
        <p14:creationId xmlns:p14="http://schemas.microsoft.com/office/powerpoint/2010/main" val="1149996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AA9B85-F6CC-3D20-31F3-58586DBDCDE2}"/>
              </a:ext>
            </a:extLst>
          </p:cNvPr>
          <p:cNvSpPr txBox="1"/>
          <p:nvPr/>
        </p:nvSpPr>
        <p:spPr>
          <a:xfrm>
            <a:off x="914400" y="2599159"/>
            <a:ext cx="10566400" cy="2120068"/>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program will be developed in MATLAB R2015a in Windows operating system.</a:t>
            </a:r>
          </a:p>
          <a:p>
            <a:pPr marL="457200" indent="-45720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standard functions of MATLAB and MATLAB Image Processing Toolbox are used.</a:t>
            </a:r>
          </a:p>
          <a:p>
            <a:pPr marL="457200" indent="-45720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Because of large amount of data processed a computer with at least 1GB of RAM is required.</a:t>
            </a:r>
          </a:p>
          <a:p>
            <a:pPr marL="457200" indent="-45720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Speed of the processor is not crucial.</a:t>
            </a:r>
          </a:p>
          <a:p>
            <a:pPr marL="457200" indent="-45720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CT lung images.</a:t>
            </a: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35991E0-2E6F-B462-8ECB-F02F171BE6DE}"/>
              </a:ext>
            </a:extLst>
          </p:cNvPr>
          <p:cNvSpPr txBox="1"/>
          <p:nvPr/>
        </p:nvSpPr>
        <p:spPr>
          <a:xfrm>
            <a:off x="680720" y="724654"/>
            <a:ext cx="6096000" cy="553998"/>
          </a:xfrm>
          <a:prstGeom prst="rect">
            <a:avLst/>
          </a:prstGeom>
          <a:noFill/>
        </p:spPr>
        <p:txBody>
          <a:bodyPr wrap="square">
            <a:spAutoFit/>
          </a:bodyPr>
          <a:lstStyle/>
          <a:p>
            <a:r>
              <a:rPr lang="en-IN" sz="3000" dirty="0">
                <a:latin typeface="Times New Roman" panose="02020603050405020304" pitchFamily="18" charset="0"/>
                <a:cs typeface="Times New Roman" panose="02020603050405020304" pitchFamily="18" charset="0"/>
              </a:rPr>
              <a:t>Requirements</a:t>
            </a:r>
          </a:p>
        </p:txBody>
      </p:sp>
    </p:spTree>
    <p:extLst>
      <p:ext uri="{BB962C8B-B14F-4D97-AF65-F5344CB8AC3E}">
        <p14:creationId xmlns:p14="http://schemas.microsoft.com/office/powerpoint/2010/main" val="585021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04F4-9C48-40CB-93C3-BF47F3403333}"/>
              </a:ext>
            </a:extLst>
          </p:cNvPr>
          <p:cNvSpPr>
            <a:spLocks noGrp="1"/>
          </p:cNvSpPr>
          <p:nvPr>
            <p:ph type="title"/>
          </p:nvPr>
        </p:nvSpPr>
        <p:spPr/>
        <p:txBody>
          <a:bodyPr/>
          <a:lstStyle/>
          <a:p>
            <a:r>
              <a:rPr lang="en-IN" dirty="0"/>
              <a:t>Sample input image</a:t>
            </a:r>
          </a:p>
        </p:txBody>
      </p:sp>
      <p:pic>
        <p:nvPicPr>
          <p:cNvPr id="5" name="Content Placeholder 4">
            <a:extLst>
              <a:ext uri="{FF2B5EF4-FFF2-40B4-BE49-F238E27FC236}">
                <a16:creationId xmlns:a16="http://schemas.microsoft.com/office/drawing/2014/main" id="{D66E6D65-AF5A-4341-ABA9-FD8170C21807}"/>
              </a:ext>
            </a:extLst>
          </p:cNvPr>
          <p:cNvPicPr>
            <a:picLocks noGrp="1" noChangeAspect="1"/>
          </p:cNvPicPr>
          <p:nvPr>
            <p:ph idx="1"/>
          </p:nvPr>
        </p:nvPicPr>
        <p:blipFill>
          <a:blip r:embed="rId2"/>
          <a:srcRect/>
          <a:stretch/>
        </p:blipFill>
        <p:spPr>
          <a:xfrm>
            <a:off x="4530229" y="2356192"/>
            <a:ext cx="3120894" cy="2145614"/>
          </a:xfrm>
        </p:spPr>
      </p:pic>
    </p:spTree>
    <p:extLst>
      <p:ext uri="{BB962C8B-B14F-4D97-AF65-F5344CB8AC3E}">
        <p14:creationId xmlns:p14="http://schemas.microsoft.com/office/powerpoint/2010/main" val="3786363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F16F58-9D6D-73B5-6828-35DC65EDD2F5}"/>
              </a:ext>
            </a:extLst>
          </p:cNvPr>
          <p:cNvPicPr>
            <a:picLocks noChangeAspect="1"/>
          </p:cNvPicPr>
          <p:nvPr/>
        </p:nvPicPr>
        <p:blipFill>
          <a:blip r:embed="rId2"/>
          <a:stretch>
            <a:fillRect/>
          </a:stretch>
        </p:blipFill>
        <p:spPr>
          <a:xfrm>
            <a:off x="698641" y="966835"/>
            <a:ext cx="11025537" cy="5336311"/>
          </a:xfrm>
          <a:prstGeom prst="rect">
            <a:avLst/>
          </a:prstGeom>
        </p:spPr>
      </p:pic>
      <p:sp>
        <p:nvSpPr>
          <p:cNvPr id="8" name="TextBox 7">
            <a:extLst>
              <a:ext uri="{FF2B5EF4-FFF2-40B4-BE49-F238E27FC236}">
                <a16:creationId xmlns:a16="http://schemas.microsoft.com/office/drawing/2014/main" id="{53B0C435-0499-1F5B-7FEB-C2C055FC96B9}"/>
              </a:ext>
            </a:extLst>
          </p:cNvPr>
          <p:cNvSpPr txBox="1"/>
          <p:nvPr/>
        </p:nvSpPr>
        <p:spPr>
          <a:xfrm>
            <a:off x="370167" y="277855"/>
            <a:ext cx="9368637" cy="553998"/>
          </a:xfrm>
          <a:prstGeom prst="rect">
            <a:avLst/>
          </a:prstGeom>
          <a:noFill/>
        </p:spPr>
        <p:txBody>
          <a:bodyPr wrap="square" rtlCol="0">
            <a:spAutoFit/>
          </a:bodyPr>
          <a:lstStyle/>
          <a:p>
            <a:r>
              <a:rPr lang="en-US" sz="3000" dirty="0"/>
              <a:t>GUI Template</a:t>
            </a:r>
            <a:endParaRPr lang="en-IN" sz="3000" dirty="0"/>
          </a:p>
        </p:txBody>
      </p:sp>
    </p:spTree>
    <p:extLst>
      <p:ext uri="{BB962C8B-B14F-4D97-AF65-F5344CB8AC3E}">
        <p14:creationId xmlns:p14="http://schemas.microsoft.com/office/powerpoint/2010/main" val="4151858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6BEA1E-4F86-D308-091F-1AC428D10708}"/>
              </a:ext>
            </a:extLst>
          </p:cNvPr>
          <p:cNvPicPr>
            <a:picLocks noChangeAspect="1"/>
          </p:cNvPicPr>
          <p:nvPr/>
        </p:nvPicPr>
        <p:blipFill>
          <a:blip r:embed="rId2"/>
          <a:stretch>
            <a:fillRect/>
          </a:stretch>
        </p:blipFill>
        <p:spPr>
          <a:xfrm>
            <a:off x="923277" y="967391"/>
            <a:ext cx="10150136" cy="5089080"/>
          </a:xfrm>
          <a:prstGeom prst="rect">
            <a:avLst/>
          </a:prstGeom>
        </p:spPr>
      </p:pic>
      <p:sp>
        <p:nvSpPr>
          <p:cNvPr id="6" name="TextBox 5">
            <a:extLst>
              <a:ext uri="{FF2B5EF4-FFF2-40B4-BE49-F238E27FC236}">
                <a16:creationId xmlns:a16="http://schemas.microsoft.com/office/drawing/2014/main" id="{8FCC582A-E80D-E367-B590-FFE3AF4E76B4}"/>
              </a:ext>
            </a:extLst>
          </p:cNvPr>
          <p:cNvSpPr txBox="1"/>
          <p:nvPr/>
        </p:nvSpPr>
        <p:spPr>
          <a:xfrm>
            <a:off x="550416" y="310718"/>
            <a:ext cx="7084380" cy="553998"/>
          </a:xfrm>
          <a:prstGeom prst="rect">
            <a:avLst/>
          </a:prstGeom>
          <a:noFill/>
        </p:spPr>
        <p:txBody>
          <a:bodyPr wrap="square" rtlCol="0">
            <a:spAutoFit/>
          </a:bodyPr>
          <a:lstStyle/>
          <a:p>
            <a:r>
              <a:rPr lang="en-US" sz="3000" dirty="0">
                <a:cs typeface="Times New Roman" panose="02020603050405020304" pitchFamily="18" charset="0"/>
              </a:rPr>
              <a:t>RESULTANT OUPUT WINDOW</a:t>
            </a:r>
            <a:endParaRPr lang="en-IN" sz="3000" dirty="0">
              <a:cs typeface="Times New Roman" panose="02020603050405020304" pitchFamily="18" charset="0"/>
            </a:endParaRPr>
          </a:p>
        </p:txBody>
      </p:sp>
    </p:spTree>
    <p:extLst>
      <p:ext uri="{BB962C8B-B14F-4D97-AF65-F5344CB8AC3E}">
        <p14:creationId xmlns:p14="http://schemas.microsoft.com/office/powerpoint/2010/main" val="1053661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F31317-3703-7861-F744-08213724F5F5}"/>
              </a:ext>
            </a:extLst>
          </p:cNvPr>
          <p:cNvPicPr>
            <a:picLocks noChangeAspect="1"/>
          </p:cNvPicPr>
          <p:nvPr/>
        </p:nvPicPr>
        <p:blipFill>
          <a:blip r:embed="rId2"/>
          <a:stretch>
            <a:fillRect/>
          </a:stretch>
        </p:blipFill>
        <p:spPr>
          <a:xfrm>
            <a:off x="914399" y="977030"/>
            <a:ext cx="10691674" cy="5328117"/>
          </a:xfrm>
          <a:prstGeom prst="rect">
            <a:avLst/>
          </a:prstGeom>
        </p:spPr>
      </p:pic>
      <p:sp>
        <p:nvSpPr>
          <p:cNvPr id="6" name="TextBox 5">
            <a:extLst>
              <a:ext uri="{FF2B5EF4-FFF2-40B4-BE49-F238E27FC236}">
                <a16:creationId xmlns:a16="http://schemas.microsoft.com/office/drawing/2014/main" id="{7DEBC6C7-67CC-272E-00F8-6F4503E23E4B}"/>
              </a:ext>
            </a:extLst>
          </p:cNvPr>
          <p:cNvSpPr txBox="1"/>
          <p:nvPr/>
        </p:nvSpPr>
        <p:spPr>
          <a:xfrm>
            <a:off x="559293" y="230819"/>
            <a:ext cx="6960093" cy="553998"/>
          </a:xfrm>
          <a:prstGeom prst="rect">
            <a:avLst/>
          </a:prstGeom>
          <a:noFill/>
        </p:spPr>
        <p:txBody>
          <a:bodyPr wrap="square" rtlCol="0">
            <a:spAutoFit/>
          </a:bodyPr>
          <a:lstStyle/>
          <a:p>
            <a:r>
              <a:rPr lang="en-US" sz="3000" dirty="0"/>
              <a:t>ORIGINAL IMAGE</a:t>
            </a:r>
            <a:endParaRPr lang="en-IN" sz="3000" dirty="0"/>
          </a:p>
        </p:txBody>
      </p:sp>
    </p:spTree>
    <p:extLst>
      <p:ext uri="{BB962C8B-B14F-4D97-AF65-F5344CB8AC3E}">
        <p14:creationId xmlns:p14="http://schemas.microsoft.com/office/powerpoint/2010/main" val="368018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79C40E-97B6-2098-C63D-38F42408E4E5}"/>
              </a:ext>
            </a:extLst>
          </p:cNvPr>
          <p:cNvPicPr>
            <a:picLocks noChangeAspect="1"/>
          </p:cNvPicPr>
          <p:nvPr/>
        </p:nvPicPr>
        <p:blipFill>
          <a:blip r:embed="rId2"/>
          <a:stretch>
            <a:fillRect/>
          </a:stretch>
        </p:blipFill>
        <p:spPr>
          <a:xfrm>
            <a:off x="843379" y="1090279"/>
            <a:ext cx="10203402" cy="5073545"/>
          </a:xfrm>
          <a:prstGeom prst="rect">
            <a:avLst/>
          </a:prstGeom>
        </p:spPr>
      </p:pic>
      <p:sp>
        <p:nvSpPr>
          <p:cNvPr id="6" name="TextBox 5">
            <a:extLst>
              <a:ext uri="{FF2B5EF4-FFF2-40B4-BE49-F238E27FC236}">
                <a16:creationId xmlns:a16="http://schemas.microsoft.com/office/drawing/2014/main" id="{139148D5-AD3E-5FD7-CC61-ED6D91DFFDE6}"/>
              </a:ext>
            </a:extLst>
          </p:cNvPr>
          <p:cNvSpPr txBox="1"/>
          <p:nvPr/>
        </p:nvSpPr>
        <p:spPr>
          <a:xfrm>
            <a:off x="594804" y="319596"/>
            <a:ext cx="6480699" cy="553998"/>
          </a:xfrm>
          <a:prstGeom prst="rect">
            <a:avLst/>
          </a:prstGeom>
          <a:noFill/>
        </p:spPr>
        <p:txBody>
          <a:bodyPr wrap="square" rtlCol="0">
            <a:spAutoFit/>
          </a:bodyPr>
          <a:lstStyle/>
          <a:p>
            <a:r>
              <a:rPr lang="en-US" sz="3000" dirty="0"/>
              <a:t>ORIGINAL SEGMENTED IMAGE</a:t>
            </a:r>
            <a:endParaRPr lang="en-IN" sz="3000" dirty="0"/>
          </a:p>
        </p:txBody>
      </p:sp>
    </p:spTree>
    <p:extLst>
      <p:ext uri="{BB962C8B-B14F-4D97-AF65-F5344CB8AC3E}">
        <p14:creationId xmlns:p14="http://schemas.microsoft.com/office/powerpoint/2010/main" val="502428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66BB79-F428-2023-36BC-5F488EC5BB37}"/>
              </a:ext>
            </a:extLst>
          </p:cNvPr>
          <p:cNvPicPr>
            <a:picLocks noChangeAspect="1"/>
          </p:cNvPicPr>
          <p:nvPr/>
        </p:nvPicPr>
        <p:blipFill>
          <a:blip r:embed="rId2"/>
          <a:stretch>
            <a:fillRect/>
          </a:stretch>
        </p:blipFill>
        <p:spPr>
          <a:xfrm>
            <a:off x="981708" y="1050190"/>
            <a:ext cx="10801920" cy="5394999"/>
          </a:xfrm>
          <a:prstGeom prst="rect">
            <a:avLst/>
          </a:prstGeom>
        </p:spPr>
      </p:pic>
      <p:sp>
        <p:nvSpPr>
          <p:cNvPr id="6" name="TextBox 5">
            <a:extLst>
              <a:ext uri="{FF2B5EF4-FFF2-40B4-BE49-F238E27FC236}">
                <a16:creationId xmlns:a16="http://schemas.microsoft.com/office/drawing/2014/main" id="{34538360-ADB8-0064-732C-ACD3D3E946A0}"/>
              </a:ext>
            </a:extLst>
          </p:cNvPr>
          <p:cNvSpPr txBox="1"/>
          <p:nvPr/>
        </p:nvSpPr>
        <p:spPr>
          <a:xfrm>
            <a:off x="567795" y="443882"/>
            <a:ext cx="5814873" cy="553998"/>
          </a:xfrm>
          <a:prstGeom prst="rect">
            <a:avLst/>
          </a:prstGeom>
          <a:noFill/>
        </p:spPr>
        <p:txBody>
          <a:bodyPr wrap="square" rtlCol="0">
            <a:spAutoFit/>
          </a:bodyPr>
          <a:lstStyle/>
          <a:p>
            <a:r>
              <a:rPr lang="en-US" sz="3000" dirty="0"/>
              <a:t>ORIGINAL ROI</a:t>
            </a:r>
            <a:endParaRPr lang="en-IN" sz="3000" dirty="0"/>
          </a:p>
        </p:txBody>
      </p:sp>
    </p:spTree>
    <p:extLst>
      <p:ext uri="{BB962C8B-B14F-4D97-AF65-F5344CB8AC3E}">
        <p14:creationId xmlns:p14="http://schemas.microsoft.com/office/powerpoint/2010/main" val="3279232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8690BD-7113-0FDD-4C10-5C9ABC143096}"/>
              </a:ext>
            </a:extLst>
          </p:cNvPr>
          <p:cNvPicPr>
            <a:picLocks noChangeAspect="1"/>
          </p:cNvPicPr>
          <p:nvPr/>
        </p:nvPicPr>
        <p:blipFill>
          <a:blip r:embed="rId2"/>
          <a:stretch>
            <a:fillRect/>
          </a:stretch>
        </p:blipFill>
        <p:spPr>
          <a:xfrm>
            <a:off x="879972" y="946305"/>
            <a:ext cx="10601814" cy="5321329"/>
          </a:xfrm>
          <a:prstGeom prst="rect">
            <a:avLst/>
          </a:prstGeom>
        </p:spPr>
      </p:pic>
      <p:sp>
        <p:nvSpPr>
          <p:cNvPr id="6" name="TextBox 5">
            <a:extLst>
              <a:ext uri="{FF2B5EF4-FFF2-40B4-BE49-F238E27FC236}">
                <a16:creationId xmlns:a16="http://schemas.microsoft.com/office/drawing/2014/main" id="{722CB6C5-4B98-61A8-BD7F-F0C9B0CA3655}"/>
              </a:ext>
            </a:extLst>
          </p:cNvPr>
          <p:cNvSpPr txBox="1"/>
          <p:nvPr/>
        </p:nvSpPr>
        <p:spPr>
          <a:xfrm>
            <a:off x="577049" y="230819"/>
            <a:ext cx="6090081" cy="553998"/>
          </a:xfrm>
          <a:prstGeom prst="rect">
            <a:avLst/>
          </a:prstGeom>
          <a:noFill/>
        </p:spPr>
        <p:txBody>
          <a:bodyPr wrap="square" rtlCol="0">
            <a:spAutoFit/>
          </a:bodyPr>
          <a:lstStyle/>
          <a:p>
            <a:r>
              <a:rPr lang="en-US" sz="3000" dirty="0"/>
              <a:t>Abnormalities</a:t>
            </a:r>
            <a:endParaRPr lang="en-IN" sz="3000" dirty="0"/>
          </a:p>
        </p:txBody>
      </p:sp>
    </p:spTree>
    <p:extLst>
      <p:ext uri="{BB962C8B-B14F-4D97-AF65-F5344CB8AC3E}">
        <p14:creationId xmlns:p14="http://schemas.microsoft.com/office/powerpoint/2010/main" val="211505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00D4-E83B-494B-AB4D-AFDED0C0C815}"/>
              </a:ext>
            </a:extLst>
          </p:cNvPr>
          <p:cNvSpPr>
            <a:spLocks noGrp="1"/>
          </p:cNvSpPr>
          <p:nvPr>
            <p:ph type="title"/>
          </p:nvPr>
        </p:nvSpPr>
        <p:spPr>
          <a:xfrm>
            <a:off x="913795" y="581575"/>
            <a:ext cx="10353762" cy="970450"/>
          </a:xfrm>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2FC47F9E-E8EB-4CA1-BE2D-8F4738221C9F}"/>
              </a:ext>
            </a:extLst>
          </p:cNvPr>
          <p:cNvSpPr>
            <a:spLocks noGrp="1"/>
          </p:cNvSpPr>
          <p:nvPr>
            <p:ph idx="1"/>
          </p:nvPr>
        </p:nvSpPr>
        <p:spPr>
          <a:xfrm>
            <a:off x="838200" y="1424235"/>
            <a:ext cx="10515600" cy="5154118"/>
          </a:xfrm>
        </p:spPr>
        <p:txBody>
          <a:bodyPr>
            <a:noAutofit/>
          </a:bodyPr>
          <a:lstStyle/>
          <a:p>
            <a:pPr algn="just"/>
            <a:r>
              <a:rPr lang="en-IN" sz="2000" dirty="0">
                <a:latin typeface="Times New Roman" panose="02020603050405020304" pitchFamily="18" charset="0"/>
                <a:cs typeface="Times New Roman" panose="02020603050405020304" pitchFamily="18" charset="0"/>
              </a:rPr>
              <a:t>Abstract</a:t>
            </a:r>
          </a:p>
          <a:p>
            <a:pPr algn="just"/>
            <a:r>
              <a:rPr lang="en-IN" sz="2000" dirty="0">
                <a:latin typeface="Times New Roman" panose="02020603050405020304" pitchFamily="18" charset="0"/>
                <a:cs typeface="Times New Roman" panose="02020603050405020304" pitchFamily="18" charset="0"/>
              </a:rPr>
              <a:t>Objectives</a:t>
            </a:r>
          </a:p>
          <a:p>
            <a:pPr algn="just"/>
            <a:r>
              <a:rPr lang="en-IN" sz="2000" dirty="0">
                <a:latin typeface="Times New Roman" panose="02020603050405020304" pitchFamily="18" charset="0"/>
                <a:cs typeface="Times New Roman" panose="02020603050405020304" pitchFamily="18" charset="0"/>
              </a:rPr>
              <a:t>Motivation</a:t>
            </a:r>
          </a:p>
          <a:p>
            <a:pPr algn="just"/>
            <a:r>
              <a:rPr lang="en-IN" sz="2000" dirty="0">
                <a:latin typeface="Times New Roman" panose="02020603050405020304" pitchFamily="18" charset="0"/>
                <a:cs typeface="Times New Roman" panose="02020603050405020304" pitchFamily="18" charset="0"/>
              </a:rPr>
              <a:t>Introduction</a:t>
            </a:r>
          </a:p>
          <a:p>
            <a:pPr algn="just"/>
            <a:r>
              <a:rPr lang="en-IN" sz="2000" dirty="0">
                <a:latin typeface="Times New Roman" panose="02020603050405020304" pitchFamily="18" charset="0"/>
                <a:cs typeface="Times New Roman" panose="02020603050405020304" pitchFamily="18" charset="0"/>
              </a:rPr>
              <a:t>Existing Method and it’s Limitations</a:t>
            </a:r>
          </a:p>
          <a:p>
            <a:pPr algn="just"/>
            <a:r>
              <a:rPr lang="en-IN" sz="2000" dirty="0">
                <a:latin typeface="Times New Roman" panose="02020603050405020304" pitchFamily="18" charset="0"/>
                <a:cs typeface="Times New Roman" panose="02020603050405020304" pitchFamily="18" charset="0"/>
              </a:rPr>
              <a:t>Proposed Method</a:t>
            </a:r>
          </a:p>
          <a:p>
            <a:pPr algn="just"/>
            <a:r>
              <a:rPr lang="en-IN" sz="2000" dirty="0">
                <a:latin typeface="Times New Roman" panose="02020603050405020304" pitchFamily="18" charset="0"/>
                <a:cs typeface="Times New Roman" panose="02020603050405020304" pitchFamily="18" charset="0"/>
              </a:rPr>
              <a:t>Overview of the Project</a:t>
            </a:r>
          </a:p>
          <a:p>
            <a:pPr algn="just"/>
            <a:r>
              <a:rPr lang="en-IN" sz="2000" dirty="0">
                <a:latin typeface="Times New Roman" panose="02020603050405020304" pitchFamily="18" charset="0"/>
                <a:cs typeface="Times New Roman" panose="02020603050405020304" pitchFamily="18" charset="0"/>
              </a:rPr>
              <a:t>Literature Review</a:t>
            </a:r>
          </a:p>
          <a:p>
            <a:pPr algn="just"/>
            <a:r>
              <a:rPr lang="en-IN" sz="2000" dirty="0">
                <a:latin typeface="Times New Roman" panose="02020603050405020304" pitchFamily="18" charset="0"/>
                <a:cs typeface="Times New Roman" panose="02020603050405020304" pitchFamily="18" charset="0"/>
              </a:rPr>
              <a:t>Sample input image</a:t>
            </a:r>
          </a:p>
          <a:p>
            <a:pPr algn="just"/>
            <a:r>
              <a:rPr lang="en-IN" sz="2000" dirty="0">
                <a:latin typeface="Times New Roman" panose="02020603050405020304" pitchFamily="18" charset="0"/>
                <a:cs typeface="Times New Roman" panose="02020603050405020304" pitchFamily="18" charset="0"/>
              </a:rPr>
              <a:t>Resultant Output Images</a:t>
            </a:r>
          </a:p>
          <a:p>
            <a:pPr algn="just"/>
            <a:r>
              <a:rPr lang="en-IN" sz="2000" dirty="0">
                <a:latin typeface="Times New Roman" panose="02020603050405020304" pitchFamily="18" charset="0"/>
                <a:cs typeface="Times New Roman" panose="02020603050405020304" pitchFamily="18" charset="0"/>
              </a:rPr>
              <a:t>Tools Used</a:t>
            </a:r>
          </a:p>
          <a:p>
            <a:pPr algn="just"/>
            <a:r>
              <a:rPr lang="en-IN" sz="2000" dirty="0">
                <a:latin typeface="Times New Roman" panose="02020603050405020304" pitchFamily="18" charset="0"/>
                <a:cs typeface="Times New Roman" panose="02020603050405020304" pitchFamily="18" charset="0"/>
              </a:rPr>
              <a:t>Conclusion</a:t>
            </a:r>
          </a:p>
          <a:p>
            <a:pPr algn="just"/>
            <a:r>
              <a:rPr lang="en-IN"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89962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34C3A52-BD64-FB16-2C42-4A6405DCC766}"/>
              </a:ext>
            </a:extLst>
          </p:cNvPr>
          <p:cNvSpPr txBox="1"/>
          <p:nvPr/>
        </p:nvSpPr>
        <p:spPr>
          <a:xfrm>
            <a:off x="487680" y="622161"/>
            <a:ext cx="6096000" cy="553998"/>
          </a:xfrm>
          <a:prstGeom prst="rect">
            <a:avLst/>
          </a:prstGeom>
          <a:noFill/>
        </p:spPr>
        <p:txBody>
          <a:bodyPr wrap="square">
            <a:spAutoFit/>
          </a:bodyPr>
          <a:lstStyle/>
          <a:p>
            <a:r>
              <a:rPr lang="en-US" sz="3000" dirty="0">
                <a:solidFill>
                  <a:prstClr val="black"/>
                </a:solidFill>
                <a:latin typeface="Times New Roman" panose="02020603050405020304" pitchFamily="18" charset="0"/>
                <a:cs typeface="Times New Roman" panose="02020603050405020304" pitchFamily="18" charset="0"/>
              </a:rPr>
              <a:t>C</a:t>
            </a:r>
            <a:r>
              <a:rPr lang="en-IN" sz="3000" dirty="0" err="1">
                <a:solidFill>
                  <a:prstClr val="black"/>
                </a:solidFill>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B441A44-25C1-940B-3058-17D20EDCC7CE}"/>
              </a:ext>
            </a:extLst>
          </p:cNvPr>
          <p:cNvSpPr txBox="1"/>
          <p:nvPr/>
        </p:nvSpPr>
        <p:spPr>
          <a:xfrm>
            <a:off x="762000" y="1817083"/>
            <a:ext cx="11043920" cy="3788858"/>
          </a:xfrm>
          <a:prstGeom prst="rect">
            <a:avLst/>
          </a:prstGeom>
          <a:noFill/>
        </p:spPr>
        <p:txBody>
          <a:bodyPr wrap="square">
            <a:spAutoFit/>
          </a:bodyPr>
          <a:lstStyle/>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Majority of the pulmonary diseases and their identification rely on geometric progression of lung spaces. Some of the physicians expressed the inadequacy in image parts which are known as (ROI)Region Of Interest.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Researchers convey seat focusing on ROI coding to guarantee the use of multiple and randomly shaped ROI’s in image, because depicting the importance of ROI is affected by the background regions that exhibit various levels of quality, brightness, and shapes. In this project, a GUI is designed to perform morphology-based segmentation is used to extract Sarcoidosis ILD pattern is developed and implemented.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Morphology based region of interest segmentation is implemented to extract various lung patterns by lung ROI segmentation that delineates the diseased part. The results provide a high-quality visual screening of extracted patterns of different ILD patterns such as malignant nodules, and sarcoidosis pattern.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637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63E1FA-C9AC-02F3-0BB7-F3645AD6C0E5}"/>
              </a:ext>
            </a:extLst>
          </p:cNvPr>
          <p:cNvSpPr txBox="1"/>
          <p:nvPr/>
        </p:nvSpPr>
        <p:spPr>
          <a:xfrm>
            <a:off x="1198880" y="1677038"/>
            <a:ext cx="10993120" cy="3878626"/>
          </a:xfrm>
          <a:prstGeom prst="rect">
            <a:avLst/>
          </a:prstGeom>
          <a:noFill/>
        </p:spPr>
        <p:txBody>
          <a:bodyPr wrap="square">
            <a:spAutoFit/>
          </a:bodyPr>
          <a:lstStyle/>
          <a:p>
            <a:pPr marR="604520" lvl="0">
              <a:lnSpc>
                <a:spcPct val="115000"/>
              </a:lnSpc>
              <a:spcBef>
                <a:spcPts val="810"/>
              </a:spcBef>
              <a:spcAft>
                <a:spcPts val="0"/>
              </a:spcAft>
              <a:buSzPts val="1200"/>
              <a:tabLst>
                <a:tab pos="1335405" algn="l"/>
              </a:tabLst>
            </a:pPr>
            <a:r>
              <a:rPr lang="en-US" sz="1800" spc="-5" dirty="0">
                <a:effectLst/>
                <a:latin typeface="Times New Roman" panose="02020603050405020304" pitchFamily="18" charset="0"/>
                <a:ea typeface="Times New Roman" panose="02020603050405020304" pitchFamily="18" charset="0"/>
              </a:rPr>
              <a:t>[1] Felix Ritter, Tobias </a:t>
            </a:r>
            <a:r>
              <a:rPr lang="en-US" sz="1800" spc="-5" dirty="0" err="1">
                <a:effectLst/>
                <a:latin typeface="Times New Roman" panose="02020603050405020304" pitchFamily="18" charset="0"/>
                <a:ea typeface="Times New Roman" panose="02020603050405020304" pitchFamily="18" charset="0"/>
              </a:rPr>
              <a:t>Boskamp</a:t>
            </a:r>
            <a:r>
              <a:rPr lang="en-US" sz="1800" spc="-5" dirty="0">
                <a:effectLst/>
                <a:latin typeface="Times New Roman" panose="02020603050405020304" pitchFamily="18" charset="0"/>
                <a:ea typeface="Times New Roman" panose="02020603050405020304" pitchFamily="18" charset="0"/>
              </a:rPr>
              <a:t>, André </a:t>
            </a:r>
            <a:r>
              <a:rPr lang="en-US" sz="1800" spc="-5" dirty="0" err="1">
                <a:effectLst/>
                <a:latin typeface="Times New Roman" panose="02020603050405020304" pitchFamily="18" charset="0"/>
                <a:ea typeface="Times New Roman" panose="02020603050405020304" pitchFamily="18" charset="0"/>
              </a:rPr>
              <a:t>Homeyer</a:t>
            </a:r>
            <a:r>
              <a:rPr lang="en-US" sz="1800" spc="-5" dirty="0">
                <a:effectLst/>
                <a:latin typeface="Times New Roman" panose="02020603050405020304" pitchFamily="18" charset="0"/>
                <a:ea typeface="Times New Roman" panose="02020603050405020304" pitchFamily="18" charset="0"/>
              </a:rPr>
              <a:t>, Hendrik Laue, Michael </a:t>
            </a:r>
            <a:r>
              <a:rPr lang="en-US" sz="1800" spc="-5" dirty="0" err="1">
                <a:effectLst/>
                <a:latin typeface="Times New Roman" panose="02020603050405020304" pitchFamily="18" charset="0"/>
                <a:ea typeface="Times New Roman" panose="02020603050405020304" pitchFamily="18" charset="0"/>
              </a:rPr>
              <a:t>Schwier</a:t>
            </a:r>
            <a:r>
              <a:rPr lang="en-US" sz="1800" spc="-5" dirty="0">
                <a:effectLst/>
                <a:latin typeface="Times New Roman" panose="02020603050405020304" pitchFamily="18" charset="0"/>
                <a:ea typeface="Times New Roman" panose="02020603050405020304" pitchFamily="18" charset="0"/>
              </a:rPr>
              <a:t>, Florian Link, and Heinz-Otto </a:t>
            </a:r>
            <a:r>
              <a:rPr lang="en-US" sz="1800" spc="-5" dirty="0" err="1">
                <a:effectLst/>
                <a:latin typeface="Times New Roman" panose="02020603050405020304" pitchFamily="18" charset="0"/>
                <a:ea typeface="Times New Roman" panose="02020603050405020304" pitchFamily="18" charset="0"/>
              </a:rPr>
              <a:t>Peitgen</a:t>
            </a:r>
            <a:r>
              <a:rPr lang="en-US" sz="1800" spc="-5" dirty="0">
                <a:effectLst/>
                <a:latin typeface="Times New Roman" panose="02020603050405020304" pitchFamily="18" charset="0"/>
                <a:ea typeface="Times New Roman" panose="02020603050405020304" pitchFamily="18" charset="0"/>
              </a:rPr>
              <a:t>, “Medical Image Analysis”, Proceedings of CVPR’96 IEEE PULSE, pp 2154-2287 November/December2011.</a:t>
            </a:r>
          </a:p>
          <a:p>
            <a:pPr marR="604520" lvl="0">
              <a:lnSpc>
                <a:spcPct val="115000"/>
              </a:lnSpc>
              <a:spcBef>
                <a:spcPts val="810"/>
              </a:spcBef>
              <a:spcAft>
                <a:spcPts val="0"/>
              </a:spcAft>
              <a:buSzPts val="1200"/>
              <a:tabLst>
                <a:tab pos="1335405" algn="l"/>
              </a:tabLst>
            </a:pPr>
            <a:r>
              <a:rPr lang="en-US" sz="1800" spc="-5" dirty="0">
                <a:effectLst/>
                <a:latin typeface="Times New Roman" panose="02020603050405020304" pitchFamily="18" charset="0"/>
                <a:ea typeface="Times New Roman" panose="02020603050405020304" pitchFamily="18" charset="0"/>
              </a:rPr>
              <a:t>[2] Kushal Kr. Roy, Amit </a:t>
            </a:r>
            <a:r>
              <a:rPr lang="en-US" sz="1800" spc="-5" dirty="0" err="1">
                <a:effectLst/>
                <a:latin typeface="Times New Roman" panose="02020603050405020304" pitchFamily="18" charset="0"/>
                <a:ea typeface="Times New Roman" panose="02020603050405020304" pitchFamily="18" charset="0"/>
              </a:rPr>
              <a:t>Phadikar</a:t>
            </a:r>
            <a:r>
              <a:rPr lang="en-US" sz="1800" spc="-5" dirty="0">
                <a:effectLst/>
                <a:latin typeface="Times New Roman" panose="02020603050405020304" pitchFamily="18" charset="0"/>
                <a:ea typeface="Times New Roman" panose="02020603050405020304" pitchFamily="18" charset="0"/>
              </a:rPr>
              <a:t>,”Automated Medical Image Segmentation: A Survey”, Proc. of Int. Conf. on Computing, Communication &amp; Manufacturing2014.</a:t>
            </a:r>
          </a:p>
          <a:p>
            <a:pPr marR="604520" lvl="0">
              <a:lnSpc>
                <a:spcPct val="115000"/>
              </a:lnSpc>
              <a:spcBef>
                <a:spcPts val="810"/>
              </a:spcBef>
              <a:spcAft>
                <a:spcPts val="0"/>
              </a:spcAft>
              <a:buSzPts val="1200"/>
              <a:tabLst>
                <a:tab pos="1335405" algn="l"/>
              </a:tabLst>
            </a:pPr>
            <a:r>
              <a:rPr lang="en-US" sz="1800" spc="-5" dirty="0">
                <a:effectLst/>
                <a:latin typeface="Times New Roman" panose="02020603050405020304" pitchFamily="18" charset="0"/>
                <a:ea typeface="Times New Roman" panose="02020603050405020304" pitchFamily="18" charset="0"/>
              </a:rPr>
              <a:t>[3] Ping-Lin Chang and Wei-</a:t>
            </a:r>
            <a:r>
              <a:rPr lang="en-US" sz="1800" spc="-5" dirty="0" err="1">
                <a:effectLst/>
                <a:latin typeface="Times New Roman" panose="02020603050405020304" pitchFamily="18" charset="0"/>
                <a:ea typeface="Times New Roman" panose="02020603050405020304" pitchFamily="18" charset="0"/>
              </a:rPr>
              <a:t>Guang</a:t>
            </a:r>
            <a:r>
              <a:rPr lang="en-US" sz="1800" spc="-5" dirty="0">
                <a:effectLst/>
                <a:latin typeface="Times New Roman" panose="02020603050405020304" pitchFamily="18" charset="0"/>
                <a:ea typeface="Times New Roman" panose="02020603050405020304" pitchFamily="18" charset="0"/>
              </a:rPr>
              <a:t> Teng, “Exploiting the Self-Organizing Map for Medical Image Segmentation”, IEEE International Symposium on Computer-Based Medical Systems (CBMS'07)0-7695-2905-4/07.</a:t>
            </a:r>
          </a:p>
          <a:p>
            <a:pPr marR="604520" lvl="0">
              <a:lnSpc>
                <a:spcPct val="115000"/>
              </a:lnSpc>
              <a:spcBef>
                <a:spcPts val="810"/>
              </a:spcBef>
              <a:spcAft>
                <a:spcPts val="0"/>
              </a:spcAft>
              <a:buSzPts val="1200"/>
              <a:tabLst>
                <a:tab pos="1335405" algn="l"/>
              </a:tabLst>
            </a:pPr>
            <a:r>
              <a:rPr lang="en-US" sz="1800" spc="-5" dirty="0">
                <a:effectLst/>
                <a:latin typeface="Times New Roman" panose="02020603050405020304" pitchFamily="18" charset="0"/>
                <a:ea typeface="Times New Roman" panose="02020603050405020304" pitchFamily="18" charset="0"/>
              </a:rPr>
              <a:t>[4] V. Vijaya Kishore, R V S. Satyanarayana, “Computer-Aided Diagnosis Tool for Honeycomb Detection by Using Morphology And Wavelet Transform In Lung CT Images”, IFRSA’s International Journal Of Computing|Vol2|issue 2|April2012.</a:t>
            </a:r>
          </a:p>
        </p:txBody>
      </p:sp>
      <p:sp>
        <p:nvSpPr>
          <p:cNvPr id="7" name="TextBox 6">
            <a:extLst>
              <a:ext uri="{FF2B5EF4-FFF2-40B4-BE49-F238E27FC236}">
                <a16:creationId xmlns:a16="http://schemas.microsoft.com/office/drawing/2014/main" id="{596C621D-D237-F464-038F-1C10930F0E86}"/>
              </a:ext>
            </a:extLst>
          </p:cNvPr>
          <p:cNvSpPr txBox="1"/>
          <p:nvPr/>
        </p:nvSpPr>
        <p:spPr>
          <a:xfrm>
            <a:off x="386080" y="470654"/>
            <a:ext cx="6096000" cy="553998"/>
          </a:xfrm>
          <a:prstGeom prst="rect">
            <a:avLst/>
          </a:prstGeom>
          <a:noFill/>
        </p:spPr>
        <p:txBody>
          <a:bodyPr wrap="square">
            <a:spAutoFit/>
          </a:bodyPr>
          <a:lstStyle/>
          <a:p>
            <a:r>
              <a:rPr kumimoji="0" lang="en-IN" sz="3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637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59AC01-24EF-44FC-825F-69E56717DFFB}"/>
              </a:ext>
            </a:extLst>
          </p:cNvPr>
          <p:cNvSpPr txBox="1"/>
          <p:nvPr/>
        </p:nvSpPr>
        <p:spPr>
          <a:xfrm>
            <a:off x="2191870" y="1859340"/>
            <a:ext cx="7808259" cy="1569660"/>
          </a:xfrm>
          <a:prstGeom prst="rect">
            <a:avLst/>
          </a:prstGeom>
          <a:noFill/>
        </p:spPr>
        <p:txBody>
          <a:bodyPr wrap="square" rtlCol="0">
            <a:spAutoFit/>
          </a:bodyPr>
          <a:lstStyle/>
          <a:p>
            <a:pPr algn="ctr"/>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5191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4C3A-2DE9-4FDC-8ADE-40C508935F5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C7777F3-134D-43C0-B2F2-525723353426}"/>
              </a:ext>
            </a:extLst>
          </p:cNvPr>
          <p:cNvSpPr>
            <a:spLocks noGrp="1"/>
          </p:cNvSpPr>
          <p:nvPr>
            <p:ph idx="1"/>
          </p:nvPr>
        </p:nvSpPr>
        <p:spPr/>
        <p:txBody>
          <a:bodyPr>
            <a:normAutofit fontScale="92500" lnSpcReduction="10000"/>
          </a:bodyPr>
          <a:lstStyle/>
          <a:p>
            <a:pPr algn="just">
              <a:lnSpc>
                <a:spcPct val="170000"/>
              </a:lnSpc>
            </a:pPr>
            <a:r>
              <a:rPr lang="en-US" sz="1800" dirty="0">
                <a:latin typeface="Times New Roman" panose="02020603050405020304" pitchFamily="18" charset="0"/>
                <a:cs typeface="Times New Roman" panose="02020603050405020304" pitchFamily="18" charset="0"/>
              </a:rPr>
              <a:t>Medical image segmentation is an important step for successive image analysis tasks. The goal of segmentation is to separate region of interest (ROI) for extracting lung abnormalities of Interstitial Lung Disease (ILD) patterns like Sarcoidosis, Idiopathic pulmonary fibrosis, Malignant nodules, and Honey comb.</a:t>
            </a:r>
          </a:p>
          <a:p>
            <a:pPr algn="just">
              <a:lnSpc>
                <a:spcPct val="170000"/>
              </a:lnSpc>
            </a:pPr>
            <a:endParaRPr lang="en-US" sz="1800" dirty="0">
              <a:latin typeface="Times New Roman" panose="02020603050405020304" pitchFamily="18" charset="0"/>
              <a:cs typeface="Times New Roman" panose="02020603050405020304" pitchFamily="18" charset="0"/>
            </a:endParaRPr>
          </a:p>
          <a:p>
            <a:pPr algn="just">
              <a:lnSpc>
                <a:spcPct val="170000"/>
              </a:lnSpc>
            </a:pPr>
            <a:r>
              <a:rPr lang="en-US" sz="1800" dirty="0">
                <a:latin typeface="Times New Roman" panose="02020603050405020304" pitchFamily="18" charset="0"/>
                <a:cs typeface="Times New Roman" panose="02020603050405020304" pitchFamily="18" charset="0"/>
              </a:rPr>
              <a:t>In this project morphology-based segmentation is used to extract sarcoidosis patterns that are used for diagnosis and prognosis of pulmonary disease. The performance of the proposed method is operated with watershed algorithm.</a:t>
            </a:r>
          </a:p>
          <a:p>
            <a:pPr algn="just">
              <a:lnSpc>
                <a:spcPct val="170000"/>
              </a:lnSpc>
            </a:pPr>
            <a:endParaRPr lang="en-US" sz="1800" dirty="0">
              <a:latin typeface="Times New Roman" panose="02020603050405020304" pitchFamily="18" charset="0"/>
              <a:cs typeface="Times New Roman" panose="02020603050405020304" pitchFamily="18" charset="0"/>
            </a:endParaRPr>
          </a:p>
          <a:p>
            <a:pPr algn="just">
              <a:lnSpc>
                <a:spcPct val="170000"/>
              </a:lnSpc>
            </a:pPr>
            <a:r>
              <a:rPr lang="en-US" sz="1800" dirty="0">
                <a:latin typeface="Times New Roman" panose="02020603050405020304" pitchFamily="18" charset="0"/>
                <a:cs typeface="Times New Roman" panose="02020603050405020304" pitchFamily="18" charset="0"/>
              </a:rPr>
              <a:t>The image is filled with holes and performed the computation where the resultant value should be greater than threshold value and observed the possible and annotated abnormalities.</a:t>
            </a:r>
          </a:p>
          <a:p>
            <a:endParaRPr lang="en-IN" dirty="0"/>
          </a:p>
        </p:txBody>
      </p:sp>
    </p:spTree>
    <p:extLst>
      <p:ext uri="{BB962C8B-B14F-4D97-AF65-F5344CB8AC3E}">
        <p14:creationId xmlns:p14="http://schemas.microsoft.com/office/powerpoint/2010/main" val="198550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70DE-333B-4085-ABE2-DB81F713D46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77D8AF27-2167-4F64-AE2A-D2032EFAE12A}"/>
              </a:ext>
            </a:extLst>
          </p:cNvPr>
          <p:cNvSpPr>
            <a:spLocks noGrp="1"/>
          </p:cNvSpPr>
          <p:nvPr>
            <p:ph idx="1"/>
          </p:nvPr>
        </p:nvSpPr>
        <p:spPr>
          <a:xfrm>
            <a:off x="913795" y="2087186"/>
            <a:ext cx="10353762" cy="3921728"/>
          </a:xfrm>
        </p:spPr>
        <p:txBody>
          <a:bodyPr>
            <a:normAutofit fontScale="47500" lnSpcReduction="20000"/>
          </a:bodyPr>
          <a:lstStyle/>
          <a:p>
            <a:pPr algn="just"/>
            <a:r>
              <a:rPr lang="en-US" sz="5000" dirty="0">
                <a:latin typeface="Times New Roman" panose="02020603050405020304" pitchFamily="18" charset="0"/>
                <a:cs typeface="Times New Roman" panose="02020603050405020304" pitchFamily="18" charset="0"/>
              </a:rPr>
              <a:t>To design and develop a computer assisted graphical user interface (GUI) tool for identification of lung </a:t>
            </a:r>
            <a:r>
              <a:rPr lang="en-US" sz="5000" dirty="0" err="1">
                <a:latin typeface="Times New Roman" panose="02020603050405020304" pitchFamily="18" charset="0"/>
                <a:cs typeface="Times New Roman" panose="02020603050405020304" pitchFamily="18" charset="0"/>
              </a:rPr>
              <a:t>sarcodoisis</a:t>
            </a:r>
            <a:r>
              <a:rPr lang="en-US" sz="5000" dirty="0">
                <a:latin typeface="Times New Roman" panose="02020603050405020304" pitchFamily="18" charset="0"/>
                <a:cs typeface="Times New Roman" panose="02020603050405020304" pitchFamily="18" charset="0"/>
              </a:rPr>
              <a:t> in CT images.</a:t>
            </a:r>
          </a:p>
          <a:p>
            <a:pPr algn="just"/>
            <a:endParaRPr lang="en-IN" sz="5000" dirty="0">
              <a:latin typeface="Times New Roman" panose="02020603050405020304" pitchFamily="18" charset="0"/>
              <a:cs typeface="Times New Roman" panose="02020603050405020304" pitchFamily="18" charset="0"/>
            </a:endParaRPr>
          </a:p>
          <a:p>
            <a:pPr algn="just"/>
            <a:r>
              <a:rPr lang="en-US" sz="5000" dirty="0">
                <a:latin typeface="Times New Roman" panose="02020603050405020304" pitchFamily="18" charset="0"/>
                <a:cs typeface="Times New Roman" panose="02020603050405020304" pitchFamily="18" charset="0"/>
              </a:rPr>
              <a:t>Graphical User Interface-user friendly allowing the users for easy computation of the </a:t>
            </a:r>
            <a:r>
              <a:rPr lang="en-US" sz="5000" dirty="0" err="1">
                <a:latin typeface="Times New Roman" panose="02020603050405020304" pitchFamily="18" charset="0"/>
                <a:cs typeface="Times New Roman" panose="02020603050405020304" pitchFamily="18" charset="0"/>
              </a:rPr>
              <a:t>sarcodoisis</a:t>
            </a:r>
            <a:r>
              <a:rPr lang="en-US" sz="5000" dirty="0">
                <a:latin typeface="Times New Roman" panose="02020603050405020304" pitchFamily="18" charset="0"/>
                <a:cs typeface="Times New Roman" panose="02020603050405020304" pitchFamily="18" charset="0"/>
              </a:rPr>
              <a:t> details in the DICOM images.</a:t>
            </a:r>
          </a:p>
          <a:p>
            <a:pPr algn="just"/>
            <a:endParaRPr lang="en-IN" sz="5000" dirty="0">
              <a:latin typeface="Times New Roman" panose="02020603050405020304" pitchFamily="18" charset="0"/>
              <a:cs typeface="Times New Roman" panose="02020603050405020304" pitchFamily="18" charset="0"/>
            </a:endParaRPr>
          </a:p>
          <a:p>
            <a:pPr algn="just"/>
            <a:r>
              <a:rPr lang="en-US" sz="5000" dirty="0">
                <a:latin typeface="Times New Roman" panose="02020603050405020304" pitchFamily="18" charset="0"/>
                <a:cs typeface="Times New Roman" panose="02020603050405020304" pitchFamily="18" charset="0"/>
              </a:rPr>
              <a:t>Reducing the computational complexity to a great extent and making the system suitable for real time applications.</a:t>
            </a:r>
          </a:p>
          <a:p>
            <a:pPr algn="just"/>
            <a:endParaRPr lang="en-US" sz="5000" dirty="0">
              <a:latin typeface="Times New Roman" panose="02020603050405020304" pitchFamily="18" charset="0"/>
              <a:cs typeface="Times New Roman" panose="02020603050405020304" pitchFamily="18" charset="0"/>
            </a:endParaRPr>
          </a:p>
          <a:p>
            <a:pPr algn="just"/>
            <a:r>
              <a:rPr lang="en-US" sz="5000" dirty="0">
                <a:latin typeface="Times New Roman" panose="02020603050405020304" pitchFamily="18" charset="0"/>
                <a:cs typeface="Times New Roman" panose="02020603050405020304" pitchFamily="18" charset="0"/>
              </a:rPr>
              <a:t>To improve diagnosis accuracy of the clinician by providing secondary opinion.</a:t>
            </a:r>
          </a:p>
          <a:p>
            <a:pPr algn="just"/>
            <a:endParaRPr lang="en-US" sz="62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12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8CEE-F415-459A-905A-85B2F902FA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DF1D9AD4-2491-46B0-8FAF-C04338B0F215}"/>
              </a:ext>
            </a:extLst>
          </p:cNvPr>
          <p:cNvSpPr>
            <a:spLocks noGrp="1"/>
          </p:cNvSpPr>
          <p:nvPr>
            <p:ph idx="1"/>
          </p:nvPr>
        </p:nvSpPr>
        <p:spPr/>
        <p:txBody>
          <a:bodyPr>
            <a:normAutofit fontScale="25000" lnSpcReduction="20000"/>
          </a:bodyPr>
          <a:lstStyle/>
          <a:p>
            <a:pPr marL="342900" indent="-342900" algn="just">
              <a:lnSpc>
                <a:spcPct val="170000"/>
              </a:lnSpc>
              <a:buFont typeface="Arial" panose="020B0604020202020204" pitchFamily="34" charset="0"/>
              <a:buChar char="•"/>
            </a:pPr>
            <a:r>
              <a:rPr lang="en-US" sz="6200" dirty="0">
                <a:latin typeface="Times New Roman" panose="02020603050405020304" pitchFamily="18" charset="0"/>
                <a:cs typeface="Times New Roman" panose="02020603050405020304" pitchFamily="18" charset="0"/>
              </a:rPr>
              <a:t>The amount of quantitative information available on medical images is enormous. Computerized quantification may hold more potential than computerized detection.</a:t>
            </a:r>
          </a:p>
          <a:p>
            <a:pPr marL="342900" indent="-342900" algn="just">
              <a:lnSpc>
                <a:spcPct val="170000"/>
              </a:lnSpc>
              <a:buFont typeface="Arial" panose="020B0604020202020204" pitchFamily="34" charset="0"/>
              <a:buChar char="•"/>
            </a:pPr>
            <a:r>
              <a:rPr lang="en-US" sz="6200" dirty="0">
                <a:latin typeface="Times New Roman" panose="02020603050405020304" pitchFamily="18" charset="0"/>
                <a:cs typeface="Times New Roman" panose="02020603050405020304" pitchFamily="18" charset="0"/>
              </a:rPr>
              <a:t>When radiologists are asked to name aspects of their work that are common, time consuming, and could be automated, they usually do not mention detection but rather documentation and quantification.</a:t>
            </a:r>
          </a:p>
          <a:p>
            <a:pPr marL="342900" indent="-342900" algn="just">
              <a:lnSpc>
                <a:spcPct val="170000"/>
              </a:lnSpc>
              <a:buFont typeface="Arial" panose="020B0604020202020204" pitchFamily="34" charset="0"/>
              <a:buChar char="•"/>
            </a:pPr>
            <a:r>
              <a:rPr lang="en-US" sz="6200" dirty="0">
                <a:latin typeface="Times New Roman" panose="02020603050405020304" pitchFamily="18" charset="0"/>
                <a:cs typeface="Times New Roman" panose="02020603050405020304" pitchFamily="18" charset="0"/>
              </a:rPr>
              <a:t>With the increase of image data along with the expanding volume of thoracic CT studies emphasizes the need for Computer Aided Diagnosis (CAD) schemes to assist the radiologists (clinicians) performing their daily diagnostic task to detect abnormalities which may represent lung cancers at an early and potentially more curable stage.</a:t>
            </a:r>
          </a:p>
          <a:p>
            <a:pPr marL="342900" indent="-342900" algn="just">
              <a:lnSpc>
                <a:spcPct val="170000"/>
              </a:lnSpc>
              <a:buFont typeface="Arial" panose="020B0604020202020204" pitchFamily="34" charset="0"/>
              <a:buChar char="•"/>
            </a:pPr>
            <a:r>
              <a:rPr lang="en-US" sz="6200" dirty="0">
                <a:latin typeface="Times New Roman" panose="02020603050405020304" pitchFamily="18" charset="0"/>
                <a:cs typeface="Times New Roman" panose="02020603050405020304" pitchFamily="18" charset="0"/>
              </a:rPr>
              <a:t>Current systems for computer-aided detection have been introduced as complementary tools that draw the radiologist's attention to certain image areas that need further evaluation.</a:t>
            </a:r>
          </a:p>
          <a:p>
            <a:endParaRPr lang="en-IN" dirty="0"/>
          </a:p>
        </p:txBody>
      </p:sp>
    </p:spTree>
    <p:extLst>
      <p:ext uri="{BB962C8B-B14F-4D97-AF65-F5344CB8AC3E}">
        <p14:creationId xmlns:p14="http://schemas.microsoft.com/office/powerpoint/2010/main" val="3566812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2EAD-177C-443D-9634-38187985B32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92B6FFF-67AB-4B7E-B49C-6A81748C561B}"/>
              </a:ext>
            </a:extLst>
          </p:cNvPr>
          <p:cNvSpPr>
            <a:spLocks noGrp="1"/>
          </p:cNvSpPr>
          <p:nvPr>
            <p:ph idx="1"/>
          </p:nvPr>
        </p:nvSpPr>
        <p:spPr/>
        <p:txBody>
          <a:bodyPr/>
          <a:lstStyle/>
          <a:p>
            <a:pPr marL="28575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examination of patient data is gained by image modalities such as CT, MRI, PET and US. Medical image analysis need image processing techniques</a:t>
            </a:r>
            <a:r>
              <a:rPr lang="en-US" altLang="en-IN"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 pulmonary lung sarcoidosis is any space occupying lesion either solitary or multiple on the lung that is 7mm in diameter or less and if larger considered as Lung mass, are cancerous.</a:t>
            </a:r>
          </a:p>
          <a:p>
            <a:pPr marL="285750" indent="-285750" algn="just">
              <a:lnSpc>
                <a:spcPct val="150000"/>
              </a:lnSpc>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solidFill>
                  <a:srgbClr val="111111"/>
                </a:solidFill>
                <a:effectLst/>
                <a:latin typeface="Times New Roman" panose="02020603050405020304" pitchFamily="18" charset="0"/>
                <a:ea typeface="Times New Roman" panose="02020603050405020304" pitchFamily="18" charset="0"/>
              </a:rPr>
              <a:t>The</a:t>
            </a:r>
            <a:r>
              <a:rPr lang="en-US" sz="1800" spc="-28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principal</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objectives</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of</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this</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course</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are</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to</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provide</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an</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introduction</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to</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basic</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concepts</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and </a:t>
            </a:r>
            <a:r>
              <a:rPr lang="en-US" sz="1800" spc="-28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techniques</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for</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medical</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image</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processing</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and</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to</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promote</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interests</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for</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further</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study</a:t>
            </a:r>
            <a:r>
              <a:rPr lang="en-US" sz="1800" spc="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and</a:t>
            </a:r>
            <a:r>
              <a:rPr lang="en-US" sz="1800" spc="-285" dirty="0">
                <a:solidFill>
                  <a:srgbClr val="111111"/>
                </a:solidFill>
                <a:effectLst/>
                <a:latin typeface="Times New Roman" panose="02020603050405020304" pitchFamily="18" charset="0"/>
                <a:ea typeface="Times New Roman" panose="02020603050405020304" pitchFamily="18" charset="0"/>
              </a:rPr>
              <a:t> </a:t>
            </a:r>
            <a:r>
              <a:rPr lang="en-US" sz="1800" dirty="0">
                <a:solidFill>
                  <a:srgbClr val="111111"/>
                </a:solidFill>
                <a:effectLst/>
                <a:latin typeface="Times New Roman" panose="02020603050405020304" pitchFamily="18" charset="0"/>
                <a:ea typeface="Times New Roman" panose="02020603050405020304" pitchFamily="18" charset="0"/>
              </a:rPr>
              <a:t>research in medical imaging processing. </a:t>
            </a:r>
            <a:endParaRPr lang="en-IN" sz="18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248029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C12F-9245-4373-861E-E59A4F217D2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Method and it’s Limitations</a:t>
            </a:r>
          </a:p>
        </p:txBody>
      </p:sp>
      <p:sp>
        <p:nvSpPr>
          <p:cNvPr id="3" name="Content Placeholder 2">
            <a:extLst>
              <a:ext uri="{FF2B5EF4-FFF2-40B4-BE49-F238E27FC236}">
                <a16:creationId xmlns:a16="http://schemas.microsoft.com/office/drawing/2014/main" id="{6B1F81CF-B4C6-4F68-AC02-DD56A0913689}"/>
              </a:ext>
            </a:extLst>
          </p:cNvPr>
          <p:cNvSpPr>
            <a:spLocks noGrp="1"/>
          </p:cNvSpPr>
          <p:nvPr>
            <p:ph idx="1"/>
          </p:nvPr>
        </p:nvSpPr>
        <p:spPr>
          <a:xfrm>
            <a:off x="763480" y="2096064"/>
            <a:ext cx="10504077" cy="3695136"/>
          </a:xfrm>
        </p:spPr>
        <p:txBody>
          <a:bodyPr>
            <a:normAutofit/>
          </a:bodyPr>
          <a:lstStyle/>
          <a:p>
            <a:pPr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Existing methods are Texture Based Methods For detecting ILD Patterns</a:t>
            </a:r>
          </a:p>
          <a:p>
            <a:pPr marL="342900" indent="-342900" algn="just" latinLnBrk="0">
              <a:lnSpc>
                <a:spcPct val="150000"/>
              </a:lnSpc>
              <a:spcBef>
                <a:spcPts val="0"/>
              </a:spcBef>
              <a:buFont typeface="Arial" panose="020B0604020202020204" pitchFamily="34" charset="0"/>
              <a:buChar char="•"/>
            </a:pPr>
            <a:r>
              <a:rPr lang="en-US" sz="1800" dirty="0">
                <a:solidFill>
                  <a:schemeClr val="tx1"/>
                </a:solidFill>
                <a:uFillTx/>
                <a:latin typeface="Times New Roman" panose="02020603050405020304" pitchFamily="18" charset="0"/>
                <a:cs typeface="Times New Roman" panose="02020603050405020304" pitchFamily="18" charset="0"/>
              </a:rPr>
              <a:t>Large range of lung texture patterns of disease can be observed in CT scan images. </a:t>
            </a:r>
          </a:p>
          <a:p>
            <a:pPr marL="342900" indent="-342900" algn="just" latinLnBrk="0">
              <a:lnSpc>
                <a:spcPct val="150000"/>
              </a:lnSpc>
              <a:spcBef>
                <a:spcPts val="0"/>
              </a:spcBef>
              <a:buFont typeface="Arial" panose="020B0604020202020204" pitchFamily="34" charset="0"/>
              <a:buChar char="•"/>
            </a:pPr>
            <a:r>
              <a:rPr lang="en-US" sz="1800" dirty="0">
                <a:solidFill>
                  <a:schemeClr val="tx1"/>
                </a:solidFill>
                <a:uFillTx/>
                <a:latin typeface="Times New Roman" panose="02020603050405020304" pitchFamily="18" charset="0"/>
                <a:cs typeface="Times New Roman" panose="02020603050405020304" pitchFamily="18" charset="0"/>
              </a:rPr>
              <a:t>These images are the intermixed of various patterns and hence it becomes very difficult for Radiologist to differentiate between them and diagnose the disease</a:t>
            </a:r>
            <a:r>
              <a:rPr lang="en-US" sz="1800" dirty="0">
                <a:solidFill>
                  <a:schemeClr val="tx1"/>
                </a:solidFill>
                <a:latin typeface="Times New Roman" panose="02020603050405020304" pitchFamily="18" charset="0"/>
                <a:cs typeface="Times New Roman" panose="02020603050405020304" pitchFamily="18" charset="0"/>
              </a:rPr>
              <a:t>.</a:t>
            </a:r>
          </a:p>
          <a:p>
            <a:pPr marL="0" indent="0" algn="just" latinLnBrk="0">
              <a:lnSpc>
                <a:spcPct val="100000"/>
              </a:lnSpc>
              <a:spcBef>
                <a:spcPts val="0"/>
              </a:spcBef>
              <a:buNone/>
            </a:pPr>
            <a:endParaRPr lang="en-US" sz="1800" dirty="0">
              <a:solidFill>
                <a:schemeClr val="tx1"/>
              </a:solidFill>
              <a:latin typeface="Times New Roman" panose="02020603050405020304" pitchFamily="18" charset="0"/>
              <a:cs typeface="Times New Roman" panose="02020603050405020304" pitchFamily="18" charset="0"/>
            </a:endParaRPr>
          </a:p>
          <a:p>
            <a:pPr algn="just" latinLnBrk="0">
              <a:lnSpc>
                <a:spcPct val="100000"/>
              </a:lnSpc>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Drawbacks:</a:t>
            </a:r>
          </a:p>
          <a:p>
            <a:pPr marL="342900" indent="-342900" algn="just" latinLnBrk="0">
              <a:lnSpc>
                <a:spcPct val="10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Prone to low interpretability.</a:t>
            </a:r>
          </a:p>
          <a:p>
            <a:pPr marL="342900" indent="-342900" algn="just" latinLnBrk="0">
              <a:lnSpc>
                <a:spcPct val="10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Heavily influenced by CT dose.</a:t>
            </a:r>
          </a:p>
          <a:p>
            <a:endParaRPr lang="en-IN" dirty="0"/>
          </a:p>
        </p:txBody>
      </p:sp>
    </p:spTree>
    <p:extLst>
      <p:ext uri="{BB962C8B-B14F-4D97-AF65-F5344CB8AC3E}">
        <p14:creationId xmlns:p14="http://schemas.microsoft.com/office/powerpoint/2010/main" val="295003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A389-54AF-4259-AD93-B640339AFF5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Method</a:t>
            </a:r>
          </a:p>
        </p:txBody>
      </p:sp>
      <p:sp>
        <p:nvSpPr>
          <p:cNvPr id="3" name="Content Placeholder 2">
            <a:extLst>
              <a:ext uri="{FF2B5EF4-FFF2-40B4-BE49-F238E27FC236}">
                <a16:creationId xmlns:a16="http://schemas.microsoft.com/office/drawing/2014/main" id="{246B9CC2-0EC6-469B-8E01-83570F80EE02}"/>
              </a:ext>
            </a:extLst>
          </p:cNvPr>
          <p:cNvSpPr>
            <a:spLocks noGrp="1"/>
          </p:cNvSpPr>
          <p:nvPr>
            <p:ph idx="1"/>
          </p:nvPr>
        </p:nvSpPr>
        <p:spPr>
          <a:xfrm>
            <a:off x="924444" y="1803101"/>
            <a:ext cx="10353762" cy="4280458"/>
          </a:xfrm>
        </p:spPr>
        <p:txBody>
          <a:bodyPr>
            <a:normAutofit fontScale="25000" lnSpcReduction="20000"/>
          </a:bodyPr>
          <a:lstStyle/>
          <a:p>
            <a:pPr marL="285750" indent="-285750" algn="just">
              <a:lnSpc>
                <a:spcPct val="170000"/>
              </a:lnSpc>
              <a:buFont typeface="Wingdings" panose="05000000000000000000" pitchFamily="2" charset="2"/>
              <a:buChar char="§"/>
            </a:pPr>
            <a:r>
              <a:rPr lang="en-IN" sz="6400" dirty="0">
                <a:latin typeface="Times New Roman" panose="02020603050405020304" pitchFamily="18" charset="0"/>
                <a:cs typeface="Times New Roman" panose="02020603050405020304" pitchFamily="18" charset="0"/>
              </a:rPr>
              <a:t>This project is modelled with morphology based reconstruction to segment the lung as ROI and ILD pattern sarcoidosis. </a:t>
            </a:r>
          </a:p>
          <a:p>
            <a:pPr marL="285750" indent="-285750" algn="just">
              <a:lnSpc>
                <a:spcPct val="170000"/>
              </a:lnSpc>
              <a:buFont typeface="Wingdings" panose="05000000000000000000" pitchFamily="2" charset="2"/>
              <a:buChar char="§"/>
            </a:pPr>
            <a:r>
              <a:rPr lang="en-IN" sz="6400" dirty="0">
                <a:latin typeface="Times New Roman" panose="02020603050405020304" pitchFamily="18" charset="0"/>
                <a:cs typeface="Times New Roman" panose="02020603050405020304" pitchFamily="18" charset="0"/>
              </a:rPr>
              <a:t>The Original Image is segmented using Watershed algorithm and processed further to evaluate the Original Region of Interest (ROI)</a:t>
            </a:r>
          </a:p>
          <a:p>
            <a:pPr marL="285750" indent="-285750" algn="just">
              <a:lnSpc>
                <a:spcPct val="170000"/>
              </a:lnSpc>
              <a:buFont typeface="Wingdings" panose="05000000000000000000" pitchFamily="2" charset="2"/>
              <a:buChar char="§"/>
            </a:pPr>
            <a:r>
              <a:rPr lang="en-IN" sz="6400" dirty="0">
                <a:latin typeface="Times New Roman" panose="02020603050405020304" pitchFamily="18" charset="0"/>
                <a:cs typeface="Times New Roman" panose="02020603050405020304" pitchFamily="18" charset="0"/>
              </a:rPr>
              <a:t>The Original ROI is further processed to the image filling and then the image is been identified with the sarcoidosis pattern for the Original ROI image.</a:t>
            </a:r>
          </a:p>
          <a:p>
            <a:pPr marL="285750" indent="-285750" algn="just">
              <a:lnSpc>
                <a:spcPct val="170000"/>
              </a:lnSpc>
              <a:buFont typeface="Wingdings" panose="05000000000000000000" pitchFamily="2" charset="2"/>
              <a:buChar char="§"/>
            </a:pPr>
            <a:r>
              <a:rPr lang="en-IN" sz="6400" dirty="0">
                <a:latin typeface="Times New Roman" panose="02020603050405020304" pitchFamily="18" charset="0"/>
                <a:cs typeface="Times New Roman" panose="02020603050405020304" pitchFamily="18" charset="0"/>
              </a:rPr>
              <a:t>The evaluation of both possible abnormalities and annotated abnormalities based on the threshold value.</a:t>
            </a:r>
          </a:p>
          <a:p>
            <a:pPr marL="285750" indent="-285750" algn="just">
              <a:lnSpc>
                <a:spcPct val="170000"/>
              </a:lnSpc>
              <a:buFont typeface="Wingdings" panose="05000000000000000000" pitchFamily="2" charset="2"/>
              <a:buChar char="§"/>
            </a:pPr>
            <a:r>
              <a:rPr lang="en-US" altLang="zh-CN" sz="6400" dirty="0">
                <a:latin typeface="Times New Roman" panose="02020603050405020304" pitchFamily="18" charset="0"/>
                <a:cs typeface="Times New Roman" panose="02020603050405020304" pitchFamily="18" charset="0"/>
                <a:sym typeface="+mn-ea"/>
              </a:rPr>
              <a:t>The project is implemented by designing and developing a CAD-GUI tool which can help the clinicians in decision making of diagnosis and prognosis.</a:t>
            </a:r>
            <a:endParaRPr lang="en-US" sz="64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44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B098-5AE1-4CFD-A1FA-896BF152079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Overview of the Project</a:t>
            </a:r>
          </a:p>
        </p:txBody>
      </p:sp>
      <p:sp>
        <p:nvSpPr>
          <p:cNvPr id="3" name="Content Placeholder 2">
            <a:extLst>
              <a:ext uri="{FF2B5EF4-FFF2-40B4-BE49-F238E27FC236}">
                <a16:creationId xmlns:a16="http://schemas.microsoft.com/office/drawing/2014/main" id="{67AD7EDE-D539-4475-9D98-5ABEC900B8C9}"/>
              </a:ext>
            </a:extLst>
          </p:cNvPr>
          <p:cNvSpPr>
            <a:spLocks noGrp="1"/>
          </p:cNvSpPr>
          <p:nvPr>
            <p:ph idx="1"/>
          </p:nvPr>
        </p:nvSpPr>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Step1: Collecting the DICOM Lung CT images.</a:t>
            </a:r>
          </a:p>
          <a:p>
            <a:pPr>
              <a:lnSpc>
                <a:spcPct val="150000"/>
              </a:lnSpc>
            </a:pPr>
            <a:r>
              <a:rPr lang="en-US" sz="1600" dirty="0">
                <a:latin typeface="Times New Roman" panose="02020603050405020304" pitchFamily="18" charset="0"/>
                <a:cs typeface="Times New Roman" panose="02020603050405020304" pitchFamily="18" charset="0"/>
              </a:rPr>
              <a:t>Step2: Convert the CT image into gray image.</a:t>
            </a:r>
          </a:p>
          <a:p>
            <a:pPr>
              <a:lnSpc>
                <a:spcPct val="150000"/>
              </a:lnSpc>
            </a:pPr>
            <a:r>
              <a:rPr lang="en-US" sz="1600" dirty="0">
                <a:latin typeface="Times New Roman" panose="02020603050405020304" pitchFamily="18" charset="0"/>
                <a:cs typeface="Times New Roman" panose="02020603050405020304" pitchFamily="18" charset="0"/>
              </a:rPr>
              <a:t>Step3: Develop gradient images using appropriate edge detection function. </a:t>
            </a:r>
          </a:p>
          <a:p>
            <a:pPr>
              <a:lnSpc>
                <a:spcPct val="150000"/>
              </a:lnSpc>
            </a:pPr>
            <a:r>
              <a:rPr lang="en-US" sz="1600" dirty="0">
                <a:latin typeface="Times New Roman" panose="02020603050405020304" pitchFamily="18" charset="0"/>
                <a:cs typeface="Times New Roman" panose="02020603050405020304" pitchFamily="18" charset="0"/>
              </a:rPr>
              <a:t>Step4: Mark the Foreground Objects using morphological operation.</a:t>
            </a:r>
          </a:p>
          <a:p>
            <a:pPr>
              <a:lnSpc>
                <a:spcPct val="150000"/>
              </a:lnSpc>
            </a:pPr>
            <a:r>
              <a:rPr lang="en-US" sz="1600" dirty="0">
                <a:latin typeface="Times New Roman" panose="02020603050405020304" pitchFamily="18" charset="0"/>
                <a:cs typeface="Times New Roman" panose="02020603050405020304" pitchFamily="18" charset="0"/>
              </a:rPr>
              <a:t>Step5: Compute Background Markers.</a:t>
            </a:r>
          </a:p>
          <a:p>
            <a:pPr>
              <a:lnSpc>
                <a:spcPct val="150000"/>
              </a:lnSpc>
            </a:pPr>
            <a:r>
              <a:rPr lang="en-US" sz="1600" dirty="0">
                <a:latin typeface="Times New Roman" panose="02020603050405020304" pitchFamily="18" charset="0"/>
                <a:cs typeface="Times New Roman" panose="02020603050405020304" pitchFamily="18" charset="0"/>
              </a:rPr>
              <a:t>Step6: Compute the Watershed Transform of the Segmentation Function.</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865381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574</TotalTime>
  <Words>1400</Words>
  <Application>Microsoft Office PowerPoint</Application>
  <PresentationFormat>Widescreen</PresentationFormat>
  <Paragraphs>107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Times New Roman</vt:lpstr>
      <vt:lpstr>Verdana</vt:lpstr>
      <vt:lpstr>Wingdings</vt:lpstr>
      <vt:lpstr>Office Theme</vt:lpstr>
      <vt:lpstr>PowerPoint Presentation</vt:lpstr>
      <vt:lpstr>Contents</vt:lpstr>
      <vt:lpstr>Abstract</vt:lpstr>
      <vt:lpstr>Objectives</vt:lpstr>
      <vt:lpstr>Motivation</vt:lpstr>
      <vt:lpstr>Introduction</vt:lpstr>
      <vt:lpstr>Existing Method and it’s Limitations</vt:lpstr>
      <vt:lpstr>Proposed Method</vt:lpstr>
      <vt:lpstr>Overview of the Project</vt:lpstr>
      <vt:lpstr>Overview of the Project</vt:lpstr>
      <vt:lpstr>Literature review</vt:lpstr>
      <vt:lpstr>PowerPoint Presentation</vt:lpstr>
      <vt:lpstr>Sample input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Shahul Shaik</dc:creator>
  <cp:lastModifiedBy>sumanth eduri</cp:lastModifiedBy>
  <cp:revision>34</cp:revision>
  <dcterms:created xsi:type="dcterms:W3CDTF">2022-03-16T15:37:11Z</dcterms:created>
  <dcterms:modified xsi:type="dcterms:W3CDTF">2022-05-09T05:39:02Z</dcterms:modified>
</cp:coreProperties>
</file>