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4" r:id="rId2"/>
    <p:sldId id="256" r:id="rId3"/>
    <p:sldId id="258" r:id="rId4"/>
    <p:sldId id="259" r:id="rId5"/>
    <p:sldId id="260" r:id="rId6"/>
    <p:sldId id="261" r:id="rId7"/>
    <p:sldId id="262" r:id="rId8"/>
    <p:sldId id="270"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850F"/>
    <a:srgbClr val="035D2C"/>
    <a:srgbClr val="206DEA"/>
    <a:srgbClr val="1F0E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196"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0CD0EE-0EF3-4307-AE75-AF9B30ABF886}" type="datetimeFigureOut">
              <a:rPr lang="en-IN" smtClean="0"/>
              <a:t>29-06-2025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5BD81-E13B-408E-90A2-9BA78137C768}" type="slidenum">
              <a:rPr lang="en-IN" smtClean="0"/>
              <a:t>‹#›</a:t>
            </a:fld>
            <a:endParaRPr lang="en-IN"/>
          </a:p>
        </p:txBody>
      </p:sp>
    </p:spTree>
    <p:extLst>
      <p:ext uri="{BB962C8B-B14F-4D97-AF65-F5344CB8AC3E}">
        <p14:creationId xmlns:p14="http://schemas.microsoft.com/office/powerpoint/2010/main" val="4142605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0CD0EE-0EF3-4307-AE75-AF9B30ABF886}" type="datetimeFigureOut">
              <a:rPr lang="en-IN" smtClean="0"/>
              <a:t>29-06-2025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5BD81-E13B-408E-90A2-9BA78137C768}" type="slidenum">
              <a:rPr lang="en-IN" smtClean="0"/>
              <a:t>‹#›</a:t>
            </a:fld>
            <a:endParaRPr lang="en-IN"/>
          </a:p>
        </p:txBody>
      </p:sp>
    </p:spTree>
    <p:extLst>
      <p:ext uri="{BB962C8B-B14F-4D97-AF65-F5344CB8AC3E}">
        <p14:creationId xmlns:p14="http://schemas.microsoft.com/office/powerpoint/2010/main" val="632344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0CD0EE-0EF3-4307-AE75-AF9B30ABF886}" type="datetimeFigureOut">
              <a:rPr lang="en-IN" smtClean="0"/>
              <a:t>29-06-2025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5BD81-E13B-408E-90A2-9BA78137C76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802428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0CD0EE-0EF3-4307-AE75-AF9B30ABF886}" type="datetimeFigureOut">
              <a:rPr lang="en-IN" smtClean="0"/>
              <a:t>29-06-2025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5BD81-E13B-408E-90A2-9BA78137C768}" type="slidenum">
              <a:rPr lang="en-IN" smtClean="0"/>
              <a:t>‹#›</a:t>
            </a:fld>
            <a:endParaRPr lang="en-IN"/>
          </a:p>
        </p:txBody>
      </p:sp>
    </p:spTree>
    <p:extLst>
      <p:ext uri="{BB962C8B-B14F-4D97-AF65-F5344CB8AC3E}">
        <p14:creationId xmlns:p14="http://schemas.microsoft.com/office/powerpoint/2010/main" val="3122585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0CD0EE-0EF3-4307-AE75-AF9B30ABF886}" type="datetimeFigureOut">
              <a:rPr lang="en-IN" smtClean="0"/>
              <a:t>29-06-2025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5BD81-E13B-408E-90A2-9BA78137C76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50039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0CD0EE-0EF3-4307-AE75-AF9B30ABF886}" type="datetimeFigureOut">
              <a:rPr lang="en-IN" smtClean="0"/>
              <a:t>29-06-2025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5BD81-E13B-408E-90A2-9BA78137C768}" type="slidenum">
              <a:rPr lang="en-IN" smtClean="0"/>
              <a:t>‹#›</a:t>
            </a:fld>
            <a:endParaRPr lang="en-IN"/>
          </a:p>
        </p:txBody>
      </p:sp>
    </p:spTree>
    <p:extLst>
      <p:ext uri="{BB962C8B-B14F-4D97-AF65-F5344CB8AC3E}">
        <p14:creationId xmlns:p14="http://schemas.microsoft.com/office/powerpoint/2010/main" val="2203845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0CD0EE-0EF3-4307-AE75-AF9B30ABF886}" type="datetimeFigureOut">
              <a:rPr lang="en-IN" smtClean="0"/>
              <a:t>29-06-2025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5BD81-E13B-408E-90A2-9BA78137C768}" type="slidenum">
              <a:rPr lang="en-IN" smtClean="0"/>
              <a:t>‹#›</a:t>
            </a:fld>
            <a:endParaRPr lang="en-IN"/>
          </a:p>
        </p:txBody>
      </p:sp>
    </p:spTree>
    <p:extLst>
      <p:ext uri="{BB962C8B-B14F-4D97-AF65-F5344CB8AC3E}">
        <p14:creationId xmlns:p14="http://schemas.microsoft.com/office/powerpoint/2010/main" val="1162078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0CD0EE-0EF3-4307-AE75-AF9B30ABF886}" type="datetimeFigureOut">
              <a:rPr lang="en-IN" smtClean="0"/>
              <a:t>29-06-2025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5BD81-E13B-408E-90A2-9BA78137C768}" type="slidenum">
              <a:rPr lang="en-IN" smtClean="0"/>
              <a:t>‹#›</a:t>
            </a:fld>
            <a:endParaRPr lang="en-IN"/>
          </a:p>
        </p:txBody>
      </p:sp>
    </p:spTree>
    <p:extLst>
      <p:ext uri="{BB962C8B-B14F-4D97-AF65-F5344CB8AC3E}">
        <p14:creationId xmlns:p14="http://schemas.microsoft.com/office/powerpoint/2010/main" val="3768492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0CD0EE-0EF3-4307-AE75-AF9B30ABF886}" type="datetimeFigureOut">
              <a:rPr lang="en-IN" smtClean="0"/>
              <a:t>29-06-2025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5BD81-E13B-408E-90A2-9BA78137C768}" type="slidenum">
              <a:rPr lang="en-IN" smtClean="0"/>
              <a:t>‹#›</a:t>
            </a:fld>
            <a:endParaRPr lang="en-IN"/>
          </a:p>
        </p:txBody>
      </p:sp>
    </p:spTree>
    <p:extLst>
      <p:ext uri="{BB962C8B-B14F-4D97-AF65-F5344CB8AC3E}">
        <p14:creationId xmlns:p14="http://schemas.microsoft.com/office/powerpoint/2010/main" val="621489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0CD0EE-0EF3-4307-AE75-AF9B30ABF886}" type="datetimeFigureOut">
              <a:rPr lang="en-IN" smtClean="0"/>
              <a:t>29-06-2025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5BD81-E13B-408E-90A2-9BA78137C768}" type="slidenum">
              <a:rPr lang="en-IN" smtClean="0"/>
              <a:t>‹#›</a:t>
            </a:fld>
            <a:endParaRPr lang="en-IN"/>
          </a:p>
        </p:txBody>
      </p:sp>
    </p:spTree>
    <p:extLst>
      <p:ext uri="{BB962C8B-B14F-4D97-AF65-F5344CB8AC3E}">
        <p14:creationId xmlns:p14="http://schemas.microsoft.com/office/powerpoint/2010/main" val="2153190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0CD0EE-0EF3-4307-AE75-AF9B30ABF886}" type="datetimeFigureOut">
              <a:rPr lang="en-IN" smtClean="0"/>
              <a:t>29-06-2025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85BD81-E13B-408E-90A2-9BA78137C768}" type="slidenum">
              <a:rPr lang="en-IN" smtClean="0"/>
              <a:t>‹#›</a:t>
            </a:fld>
            <a:endParaRPr lang="en-IN"/>
          </a:p>
        </p:txBody>
      </p:sp>
    </p:spTree>
    <p:extLst>
      <p:ext uri="{BB962C8B-B14F-4D97-AF65-F5344CB8AC3E}">
        <p14:creationId xmlns:p14="http://schemas.microsoft.com/office/powerpoint/2010/main" val="2164889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0CD0EE-0EF3-4307-AE75-AF9B30ABF886}" type="datetimeFigureOut">
              <a:rPr lang="en-IN" smtClean="0"/>
              <a:t>29-06-2025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85BD81-E13B-408E-90A2-9BA78137C768}" type="slidenum">
              <a:rPr lang="en-IN" smtClean="0"/>
              <a:t>‹#›</a:t>
            </a:fld>
            <a:endParaRPr lang="en-IN"/>
          </a:p>
        </p:txBody>
      </p:sp>
    </p:spTree>
    <p:extLst>
      <p:ext uri="{BB962C8B-B14F-4D97-AF65-F5344CB8AC3E}">
        <p14:creationId xmlns:p14="http://schemas.microsoft.com/office/powerpoint/2010/main" val="737317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0CD0EE-0EF3-4307-AE75-AF9B30ABF886}" type="datetimeFigureOut">
              <a:rPr lang="en-IN" smtClean="0"/>
              <a:t>29-06-2025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85BD81-E13B-408E-90A2-9BA78137C768}" type="slidenum">
              <a:rPr lang="en-IN" smtClean="0"/>
              <a:t>‹#›</a:t>
            </a:fld>
            <a:endParaRPr lang="en-IN"/>
          </a:p>
        </p:txBody>
      </p:sp>
    </p:spTree>
    <p:extLst>
      <p:ext uri="{BB962C8B-B14F-4D97-AF65-F5344CB8AC3E}">
        <p14:creationId xmlns:p14="http://schemas.microsoft.com/office/powerpoint/2010/main" val="4164183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0CD0EE-0EF3-4307-AE75-AF9B30ABF886}" type="datetimeFigureOut">
              <a:rPr lang="en-IN" smtClean="0"/>
              <a:t>29-06-2025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85BD81-E13B-408E-90A2-9BA78137C768}" type="slidenum">
              <a:rPr lang="en-IN" smtClean="0"/>
              <a:t>‹#›</a:t>
            </a:fld>
            <a:endParaRPr lang="en-IN"/>
          </a:p>
        </p:txBody>
      </p:sp>
    </p:spTree>
    <p:extLst>
      <p:ext uri="{BB962C8B-B14F-4D97-AF65-F5344CB8AC3E}">
        <p14:creationId xmlns:p14="http://schemas.microsoft.com/office/powerpoint/2010/main" val="2747355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0CD0EE-0EF3-4307-AE75-AF9B30ABF886}" type="datetimeFigureOut">
              <a:rPr lang="en-IN" smtClean="0"/>
              <a:t>29-06-2025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85BD81-E13B-408E-90A2-9BA78137C768}" type="slidenum">
              <a:rPr lang="en-IN" smtClean="0"/>
              <a:t>‹#›</a:t>
            </a:fld>
            <a:endParaRPr lang="en-IN"/>
          </a:p>
        </p:txBody>
      </p:sp>
    </p:spTree>
    <p:extLst>
      <p:ext uri="{BB962C8B-B14F-4D97-AF65-F5344CB8AC3E}">
        <p14:creationId xmlns:p14="http://schemas.microsoft.com/office/powerpoint/2010/main" val="3458709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0CD0EE-0EF3-4307-AE75-AF9B30ABF886}" type="datetimeFigureOut">
              <a:rPr lang="en-IN" smtClean="0"/>
              <a:t>29-06-2025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85BD81-E13B-408E-90A2-9BA78137C768}" type="slidenum">
              <a:rPr lang="en-IN" smtClean="0"/>
              <a:t>‹#›</a:t>
            </a:fld>
            <a:endParaRPr lang="en-IN"/>
          </a:p>
        </p:txBody>
      </p:sp>
    </p:spTree>
    <p:extLst>
      <p:ext uri="{BB962C8B-B14F-4D97-AF65-F5344CB8AC3E}">
        <p14:creationId xmlns:p14="http://schemas.microsoft.com/office/powerpoint/2010/main" val="3378570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10CD0EE-0EF3-4307-AE75-AF9B30ABF886}" type="datetimeFigureOut">
              <a:rPr lang="en-IN" smtClean="0"/>
              <a:t>29-06-2025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B85BD81-E13B-408E-90A2-9BA78137C768}" type="slidenum">
              <a:rPr lang="en-IN" smtClean="0"/>
              <a:t>‹#›</a:t>
            </a:fld>
            <a:endParaRPr lang="en-IN"/>
          </a:p>
        </p:txBody>
      </p:sp>
    </p:spTree>
    <p:extLst>
      <p:ext uri="{BB962C8B-B14F-4D97-AF65-F5344CB8AC3E}">
        <p14:creationId xmlns:p14="http://schemas.microsoft.com/office/powerpoint/2010/main" val="5747213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2133600" y="1600201"/>
            <a:ext cx="8229600" cy="4525963"/>
          </a:xfrm>
        </p:spPr>
        <p:txBody>
          <a:bodyPr/>
          <a:lstStyle/>
          <a:p>
            <a:pPr algn="ctr">
              <a:buNone/>
            </a:pPr>
            <a:r>
              <a:rPr lang="en-US" dirty="0"/>
              <a:t> </a:t>
            </a:r>
          </a:p>
        </p:txBody>
      </p:sp>
      <p:sp>
        <p:nvSpPr>
          <p:cNvPr id="5" name="Footer Placeholder 4"/>
          <p:cNvSpPr>
            <a:spLocks noGrp="1"/>
          </p:cNvSpPr>
          <p:nvPr>
            <p:ph type="ftr" sz="quarter" idx="11"/>
          </p:nvPr>
        </p:nvSpPr>
        <p:spPr/>
        <p:txBody>
          <a:bodyPr/>
          <a:lstStyle/>
          <a:p>
            <a:r>
              <a:rPr lang="en-US" sz="1600" b="1" dirty="0"/>
              <a:t>Department of CSE – AI&amp;ML</a:t>
            </a:r>
          </a:p>
        </p:txBody>
      </p:sp>
      <p:sp>
        <p:nvSpPr>
          <p:cNvPr id="7" name="Rectangle 6"/>
          <p:cNvSpPr/>
          <p:nvPr/>
        </p:nvSpPr>
        <p:spPr>
          <a:xfrm>
            <a:off x="2819401" y="1905000"/>
            <a:ext cx="6518845" cy="584775"/>
          </a:xfrm>
          <a:prstGeom prst="rect">
            <a:avLst/>
          </a:prstGeom>
        </p:spPr>
        <p:txBody>
          <a:bodyPr wrap="square">
            <a:spAutoFit/>
          </a:bodyPr>
          <a:lstStyle/>
          <a:p>
            <a:pPr algn="ctr"/>
            <a:r>
              <a:rPr lang="en-US" sz="3200" dirty="0"/>
              <a:t>TRAFFIC VOLUME ESTIMATION</a:t>
            </a:r>
          </a:p>
        </p:txBody>
      </p:sp>
      <p:sp>
        <p:nvSpPr>
          <p:cNvPr id="8" name="Rectangle 7"/>
          <p:cNvSpPr/>
          <p:nvPr/>
        </p:nvSpPr>
        <p:spPr>
          <a:xfrm>
            <a:off x="1399592" y="3047999"/>
            <a:ext cx="10590245" cy="2308324"/>
          </a:xfrm>
          <a:prstGeom prst="rect">
            <a:avLst/>
          </a:prstGeom>
        </p:spPr>
        <p:txBody>
          <a:bodyPr wrap="square">
            <a:spAutoFit/>
          </a:bodyPr>
          <a:lstStyle/>
          <a:p>
            <a:endParaRPr lang="en-US" sz="2800" b="1" dirty="0">
              <a:latin typeface="Arial" pitchFamily="34" charset="0"/>
              <a:cs typeface="Arial" pitchFamily="34" charset="0"/>
            </a:endParaRPr>
          </a:p>
          <a:p>
            <a:r>
              <a:rPr lang="en-US" sz="2800" b="1" dirty="0">
                <a:latin typeface="Arial" pitchFamily="34" charset="0"/>
                <a:cs typeface="Arial" pitchFamily="34" charset="0"/>
              </a:rPr>
              <a:t>Name of the </a:t>
            </a:r>
            <a:r>
              <a:rPr lang="en-US" sz="2800" b="1" dirty="0" err="1">
                <a:latin typeface="Arial" pitchFamily="34" charset="0"/>
                <a:cs typeface="Arial" pitchFamily="34" charset="0"/>
              </a:rPr>
              <a:t>Students:</a:t>
            </a:r>
            <a:r>
              <a:rPr lang="en-US" sz="2000" b="1" dirty="0" err="1">
                <a:latin typeface="Arial" pitchFamily="34" charset="0"/>
                <a:cs typeface="Arial" pitchFamily="34" charset="0"/>
              </a:rPr>
              <a:t>Meesala</a:t>
            </a:r>
            <a:r>
              <a:rPr lang="en-US" sz="2000" b="1" dirty="0">
                <a:latin typeface="Arial" pitchFamily="34" charset="0"/>
                <a:cs typeface="Arial" pitchFamily="34" charset="0"/>
              </a:rPr>
              <a:t> Pavan Kumar (22F01A4235)</a:t>
            </a:r>
          </a:p>
          <a:p>
            <a:r>
              <a:rPr lang="en-US" sz="2000" b="1" dirty="0">
                <a:latin typeface="Arial" pitchFamily="34" charset="0"/>
                <a:cs typeface="Arial" pitchFamily="34" charset="0"/>
              </a:rPr>
              <a:t>								  </a:t>
            </a:r>
            <a:r>
              <a:rPr lang="fi-FI" sz="2000" b="1" dirty="0">
                <a:latin typeface="Arial" pitchFamily="34" charset="0"/>
                <a:cs typeface="Arial" pitchFamily="34" charset="0"/>
              </a:rPr>
              <a:t>Sanka Doli Naga Sai Anantha Kowshik </a:t>
            </a:r>
            <a:r>
              <a:rPr lang="en-US" sz="2000" b="1" dirty="0">
                <a:latin typeface="Arial" pitchFamily="34" charset="0"/>
                <a:cs typeface="Arial" pitchFamily="34" charset="0"/>
              </a:rPr>
              <a:t>(22F01A4251)</a:t>
            </a:r>
          </a:p>
          <a:p>
            <a:r>
              <a:rPr lang="en-US" sz="2000" b="1" dirty="0">
                <a:latin typeface="Arial" pitchFamily="34" charset="0"/>
                <a:cs typeface="Arial" pitchFamily="34" charset="0"/>
              </a:rPr>
              <a:t>								  Shaik Adil Basha (22F01A4253)</a:t>
            </a:r>
          </a:p>
          <a:p>
            <a:r>
              <a:rPr lang="en-US" sz="2000" b="1" dirty="0">
                <a:latin typeface="Arial" pitchFamily="34" charset="0"/>
                <a:cs typeface="Arial" pitchFamily="34" charset="0"/>
              </a:rPr>
              <a:t>								  </a:t>
            </a:r>
            <a:r>
              <a:rPr lang="en-US" sz="2000" b="1" dirty="0" err="1">
                <a:latin typeface="Arial" pitchFamily="34" charset="0"/>
                <a:cs typeface="Arial" pitchFamily="34" charset="0"/>
              </a:rPr>
              <a:t>Undrakonda</a:t>
            </a:r>
            <a:r>
              <a:rPr lang="en-US" sz="2000" b="1" dirty="0">
                <a:latin typeface="Arial" pitchFamily="34" charset="0"/>
                <a:cs typeface="Arial" pitchFamily="34" charset="0"/>
              </a:rPr>
              <a:t> Nandakumar </a:t>
            </a:r>
            <a:r>
              <a:rPr lang="en-US" sz="2000" b="1">
                <a:latin typeface="Arial" pitchFamily="34" charset="0"/>
                <a:cs typeface="Arial" pitchFamily="34" charset="0"/>
              </a:rPr>
              <a:t>(22F01A4262)</a:t>
            </a:r>
            <a:endParaRPr lang="en-US" sz="2000" b="1" dirty="0">
              <a:latin typeface="Arial" pitchFamily="34" charset="0"/>
              <a:cs typeface="Arial" pitchFamily="34" charset="0"/>
            </a:endParaRPr>
          </a:p>
          <a:p>
            <a:r>
              <a:rPr lang="en-IN" sz="2800" b="1" i="0" dirty="0">
                <a:solidFill>
                  <a:srgbClr val="242424"/>
                </a:solidFill>
                <a:effectLst/>
                <a:latin typeface="verdana" panose="020B0604030504040204" pitchFamily="34" charset="0"/>
              </a:rPr>
              <a:t>Team ID :</a:t>
            </a:r>
            <a:r>
              <a:rPr lang="en-IN" sz="2800" dirty="0">
                <a:solidFill>
                  <a:srgbClr val="242424"/>
                </a:solidFill>
                <a:latin typeface="verdana" panose="020B0604030504040204" pitchFamily="34" charset="0"/>
              </a:rPr>
              <a:t>  LTVIP2025TMID40691</a:t>
            </a:r>
            <a:endParaRPr lang="en-US" sz="2000" b="1" dirty="0">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A6C48-596E-7B38-6C8E-6D9751E2A6EE}"/>
              </a:ext>
            </a:extLst>
          </p:cNvPr>
          <p:cNvSpPr>
            <a:spLocks noGrp="1"/>
          </p:cNvSpPr>
          <p:nvPr>
            <p:ph type="title"/>
          </p:nvPr>
        </p:nvSpPr>
        <p:spPr>
          <a:xfrm>
            <a:off x="399429" y="340658"/>
            <a:ext cx="8596668" cy="717176"/>
          </a:xfrm>
        </p:spPr>
        <p:txBody>
          <a:bodyPr>
            <a:normAutofit/>
          </a:bodyPr>
          <a:lstStyle/>
          <a:p>
            <a:r>
              <a:rPr lang="en-IN" sz="2800" b="1" dirty="0">
                <a:solidFill>
                  <a:schemeClr val="accent3">
                    <a:lumMod val="75000"/>
                  </a:schemeClr>
                </a:solidFill>
                <a:latin typeface="Open Sans" panose="020B0606030504020204" pitchFamily="34" charset="0"/>
                <a:ea typeface="Open Sans" panose="020B0606030504020204" pitchFamily="34" charset="0"/>
                <a:cs typeface="Open Sans" panose="020B0606030504020204" pitchFamily="34" charset="0"/>
              </a:rPr>
              <a:t>  Importing the Dataset and Analysing the Data</a:t>
            </a:r>
          </a:p>
        </p:txBody>
      </p:sp>
      <p:sp>
        <p:nvSpPr>
          <p:cNvPr id="3" name="Content Placeholder 2">
            <a:extLst>
              <a:ext uri="{FF2B5EF4-FFF2-40B4-BE49-F238E27FC236}">
                <a16:creationId xmlns:a16="http://schemas.microsoft.com/office/drawing/2014/main" id="{A8FC766C-AD02-9D0F-143C-6A9FEA6EAF26}"/>
              </a:ext>
            </a:extLst>
          </p:cNvPr>
          <p:cNvSpPr>
            <a:spLocks noGrp="1"/>
          </p:cNvSpPr>
          <p:nvPr>
            <p:ph idx="1"/>
          </p:nvPr>
        </p:nvSpPr>
        <p:spPr>
          <a:xfrm>
            <a:off x="677334" y="869577"/>
            <a:ext cx="8596668" cy="5171786"/>
          </a:xfrm>
        </p:spPr>
        <p:txBody>
          <a:bodyPr>
            <a:normAutofit/>
          </a:bodyPr>
          <a:lstStyle/>
          <a:p>
            <a:pPr algn="just"/>
            <a:r>
              <a:rPr lang="en-US" b="0" i="0" dirty="0">
                <a:solidFill>
                  <a:schemeClr val="tx1"/>
                </a:solidFill>
                <a:effectLst/>
                <a:latin typeface="Arial" panose="020B0604020202020204" pitchFamily="34" charset="0"/>
                <a:cs typeface="Arial" panose="020B0604020202020204" pitchFamily="34" charset="0"/>
              </a:rPr>
              <a:t>You might have your data in .csv files, .excel files</a:t>
            </a:r>
          </a:p>
          <a:p>
            <a:pPr algn="just"/>
            <a:r>
              <a:rPr lang="en-US" b="0" i="0" dirty="0">
                <a:solidFill>
                  <a:schemeClr val="tx1"/>
                </a:solidFill>
                <a:effectLst/>
                <a:latin typeface="Arial" panose="020B0604020202020204" pitchFamily="34" charset="0"/>
                <a:cs typeface="Arial" panose="020B0604020202020204" pitchFamily="34" charset="0"/>
              </a:rPr>
              <a:t>Let’s load a .csv data file into pandas using </a:t>
            </a:r>
            <a:r>
              <a:rPr lang="en-US" b="0" i="0" dirty="0" err="1">
                <a:solidFill>
                  <a:schemeClr val="tx1"/>
                </a:solidFill>
                <a:effectLst/>
                <a:latin typeface="Arial" panose="020B0604020202020204" pitchFamily="34" charset="0"/>
                <a:cs typeface="Arial" panose="020B0604020202020204" pitchFamily="34" charset="0"/>
              </a:rPr>
              <a:t>read_csv</a:t>
            </a:r>
            <a:r>
              <a:rPr lang="en-US" b="0" i="0" dirty="0">
                <a:solidFill>
                  <a:schemeClr val="tx1"/>
                </a:solidFill>
                <a:effectLst/>
                <a:latin typeface="Arial" panose="020B0604020202020204" pitchFamily="34" charset="0"/>
                <a:cs typeface="Arial" panose="020B0604020202020204" pitchFamily="34" charset="0"/>
              </a:rPr>
              <a:t>() </a:t>
            </a:r>
            <a:r>
              <a:rPr lang="en-US" b="0" i="0" dirty="0" err="1">
                <a:solidFill>
                  <a:schemeClr val="tx1"/>
                </a:solidFill>
                <a:effectLst/>
                <a:latin typeface="Arial" panose="020B0604020202020204" pitchFamily="34" charset="0"/>
                <a:cs typeface="Arial" panose="020B0604020202020204" pitchFamily="34" charset="0"/>
              </a:rPr>
              <a:t>function.We</a:t>
            </a:r>
            <a:r>
              <a:rPr lang="en-US" b="0" i="0" dirty="0">
                <a:solidFill>
                  <a:schemeClr val="tx1"/>
                </a:solidFill>
                <a:effectLst/>
                <a:latin typeface="Arial" panose="020B0604020202020204" pitchFamily="34" charset="0"/>
                <a:cs typeface="Arial" panose="020B0604020202020204" pitchFamily="34" charset="0"/>
              </a:rPr>
              <a:t> will need to locate the directory of the CSV file at first (it’s more efficient to keep the dataset in the same directory as your program).</a:t>
            </a:r>
          </a:p>
          <a:p>
            <a:pPr algn="just"/>
            <a:r>
              <a:rPr lang="en-US" b="0" i="0" dirty="0">
                <a:solidFill>
                  <a:schemeClr val="tx1"/>
                </a:solidFill>
                <a:effectLst/>
                <a:latin typeface="Arial" panose="020B0604020202020204" pitchFamily="34" charset="0"/>
                <a:cs typeface="Arial" panose="020B0604020202020204" pitchFamily="34" charset="0"/>
              </a:rPr>
              <a:t>If your dataset is in some other location, Then</a:t>
            </a:r>
          </a:p>
          <a:p>
            <a:pPr marL="0" indent="0" algn="just">
              <a:buNone/>
            </a:pPr>
            <a:r>
              <a:rPr lang="en-US" b="1" i="0" dirty="0">
                <a:solidFill>
                  <a:schemeClr val="tx1"/>
                </a:solidFill>
                <a:effectLst/>
                <a:latin typeface="Arial" panose="020B0604020202020204" pitchFamily="34" charset="0"/>
                <a:cs typeface="Arial" panose="020B0604020202020204" pitchFamily="34" charset="0"/>
              </a:rPr>
              <a:t>     Data=</a:t>
            </a:r>
            <a:r>
              <a:rPr lang="en-US" b="1" i="0" dirty="0" err="1">
                <a:solidFill>
                  <a:schemeClr val="tx1"/>
                </a:solidFill>
                <a:effectLst/>
                <a:latin typeface="Arial" panose="020B0604020202020204" pitchFamily="34" charset="0"/>
                <a:cs typeface="Arial" panose="020B0604020202020204" pitchFamily="34" charset="0"/>
              </a:rPr>
              <a:t>pd.read_csv</a:t>
            </a:r>
            <a:r>
              <a:rPr lang="en-US" b="1" i="0" dirty="0">
                <a:solidFill>
                  <a:schemeClr val="tx1"/>
                </a:solidFill>
                <a:effectLst/>
                <a:latin typeface="Arial" panose="020B0604020202020204" pitchFamily="34" charset="0"/>
                <a:cs typeface="Arial" panose="020B0604020202020204" pitchFamily="34" charset="0"/>
              </a:rPr>
              <a:t>(</a:t>
            </a:r>
            <a:r>
              <a:rPr lang="en-US" b="1" i="0" dirty="0" err="1">
                <a:solidFill>
                  <a:schemeClr val="tx1"/>
                </a:solidFill>
                <a:effectLst/>
                <a:latin typeface="Arial" panose="020B0604020202020204" pitchFamily="34" charset="0"/>
                <a:cs typeface="Arial" panose="020B0604020202020204" pitchFamily="34" charset="0"/>
              </a:rPr>
              <a:t>r”File_location</a:t>
            </a:r>
            <a:r>
              <a:rPr lang="en-US" b="1" i="0" dirty="0">
                <a:solidFill>
                  <a:schemeClr val="tx1"/>
                </a:solidFill>
                <a:effectLst/>
                <a:latin typeface="Arial" panose="020B0604020202020204" pitchFamily="34" charset="0"/>
                <a:cs typeface="Arial" panose="020B0604020202020204" pitchFamily="34" charset="0"/>
              </a:rPr>
              <a:t>/datasetname.csv”)</a:t>
            </a:r>
          </a:p>
          <a:p>
            <a:pPr marL="0" indent="0" algn="just">
              <a:buNone/>
            </a:pPr>
            <a:r>
              <a:rPr lang="en-US" b="1" dirty="0">
                <a:solidFill>
                  <a:schemeClr val="tx1"/>
                </a:solidFill>
                <a:latin typeface="Arial" panose="020B0604020202020204" pitchFamily="34" charset="0"/>
                <a:cs typeface="Arial" panose="020B0604020202020204" pitchFamily="34" charset="0"/>
              </a:rPr>
              <a:t>      </a:t>
            </a:r>
            <a:r>
              <a:rPr lang="en-US" b="1" i="0" dirty="0">
                <a:solidFill>
                  <a:schemeClr val="tx1"/>
                </a:solidFill>
                <a:effectLst/>
                <a:latin typeface="Arial" panose="020B0604020202020204" pitchFamily="34" charset="0"/>
                <a:cs typeface="Arial" panose="020B0604020202020204" pitchFamily="34" charset="0"/>
              </a:rPr>
              <a:t>     </a:t>
            </a:r>
            <a:r>
              <a:rPr lang="en-US" sz="1800" b="1" i="0" dirty="0">
                <a:solidFill>
                  <a:schemeClr val="tx1"/>
                </a:solidFill>
                <a:effectLst/>
                <a:latin typeface="Arial" panose="020B0604020202020204" pitchFamily="34" charset="0"/>
                <a:cs typeface="Arial" panose="020B0604020202020204" pitchFamily="34" charset="0"/>
              </a:rPr>
              <a:t> </a:t>
            </a:r>
            <a:endParaRPr lang="en-US" b="0" i="0" dirty="0">
              <a:solidFill>
                <a:schemeClr val="tx1"/>
              </a:solidFill>
              <a:effectLst/>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a:p>
            <a:pPr algn="just"/>
            <a:endParaRPr lang="en-IN" dirty="0">
              <a:solidFill>
                <a:schemeClr val="tx1"/>
              </a:solidFill>
              <a:latin typeface="Arial" panose="020B0604020202020204" pitchFamily="34" charset="0"/>
              <a:cs typeface="Arial" panose="020B0604020202020204" pitchFamily="34" charset="0"/>
            </a:endParaRPr>
          </a:p>
          <a:p>
            <a:pPr algn="just"/>
            <a:r>
              <a:rPr lang="en-US" b="1" i="0" dirty="0">
                <a:solidFill>
                  <a:schemeClr val="tx1"/>
                </a:solidFill>
                <a:effectLst/>
                <a:latin typeface="Arial" panose="020B0604020202020204" pitchFamily="34" charset="0"/>
                <a:cs typeface="Arial" panose="020B0604020202020204" pitchFamily="34" charset="0"/>
              </a:rPr>
              <a:t>Note:</a:t>
            </a:r>
            <a:r>
              <a:rPr lang="en-US" b="0" i="0" dirty="0">
                <a:solidFill>
                  <a:schemeClr val="tx1"/>
                </a:solidFill>
                <a:effectLst/>
                <a:latin typeface="Arial" panose="020B0604020202020204" pitchFamily="34" charset="0"/>
                <a:cs typeface="Arial" panose="020B0604020202020204" pitchFamily="34" charset="0"/>
              </a:rPr>
              <a:t> r stands for "raw" and will cause backslashes in the string to be interpreted as actual backslashes rather than special characters.</a:t>
            </a:r>
            <a:br>
              <a:rPr lang="en-US" dirty="0"/>
            </a:b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3023DA4-CABC-CC2B-8B21-6885363F5E70}"/>
              </a:ext>
            </a:extLst>
          </p:cNvPr>
          <p:cNvPicPr>
            <a:picLocks noChangeAspect="1"/>
          </p:cNvPicPr>
          <p:nvPr/>
        </p:nvPicPr>
        <p:blipFill>
          <a:blip r:embed="rId2"/>
          <a:stretch>
            <a:fillRect/>
          </a:stretch>
        </p:blipFill>
        <p:spPr>
          <a:xfrm>
            <a:off x="1284921" y="3071611"/>
            <a:ext cx="4623852" cy="1407475"/>
          </a:xfrm>
          <a:prstGeom prst="rect">
            <a:avLst/>
          </a:prstGeom>
        </p:spPr>
      </p:pic>
    </p:spTree>
    <p:extLst>
      <p:ext uri="{BB962C8B-B14F-4D97-AF65-F5344CB8AC3E}">
        <p14:creationId xmlns:p14="http://schemas.microsoft.com/office/powerpoint/2010/main" val="1603622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43AA1D-7485-BE0C-58FC-126DC323B06C}"/>
              </a:ext>
            </a:extLst>
          </p:cNvPr>
          <p:cNvSpPr>
            <a:spLocks noGrp="1"/>
          </p:cNvSpPr>
          <p:nvPr>
            <p:ph idx="1"/>
          </p:nvPr>
        </p:nvSpPr>
        <p:spPr>
          <a:xfrm>
            <a:off x="677334" y="170329"/>
            <a:ext cx="8596668" cy="6329083"/>
          </a:xfrm>
        </p:spPr>
        <p:txBody>
          <a:bodyPr>
            <a:normAutofit/>
          </a:bodyPr>
          <a:lstStyle/>
          <a:p>
            <a:pPr lvl="1" algn="just">
              <a:buFont typeface="Wingdings" panose="05000000000000000000" pitchFamily="2" charset="2"/>
              <a:buChar char="v"/>
            </a:pPr>
            <a:r>
              <a:rPr lang="en-US" sz="1800" b="0" i="0" dirty="0">
                <a:solidFill>
                  <a:schemeClr val="tx1"/>
                </a:solidFill>
                <a:effectLst/>
                <a:latin typeface="Arial" panose="020B0604020202020204" pitchFamily="34" charset="0"/>
                <a:cs typeface="Arial" panose="020B0604020202020204" pitchFamily="34" charset="0"/>
              </a:rPr>
              <a:t>If the dataset is in the same directory of your program, you can directly read it, without giving raw as r.</a:t>
            </a:r>
          </a:p>
          <a:p>
            <a:pPr lvl="1" algn="just">
              <a:buFont typeface="Wingdings" panose="05000000000000000000" pitchFamily="2" charset="2"/>
              <a:buChar char="v"/>
            </a:pPr>
            <a:r>
              <a:rPr lang="en-US" sz="1800" b="0" i="0" dirty="0">
                <a:solidFill>
                  <a:schemeClr val="tx1"/>
                </a:solidFill>
                <a:effectLst/>
                <a:latin typeface="Arial" panose="020B0604020202020204" pitchFamily="34" charset="0"/>
                <a:cs typeface="Arial" panose="020B0604020202020204" pitchFamily="34" charset="0"/>
              </a:rPr>
              <a:t>Our Dataset weatherAus.csv  contains the following Columns</a:t>
            </a:r>
          </a:p>
          <a:p>
            <a:pPr lvl="1" algn="just">
              <a:buFont typeface="Wingdings" panose="05000000000000000000" pitchFamily="2" charset="2"/>
              <a:buChar char="v"/>
            </a:pPr>
            <a:r>
              <a:rPr lang="en-US" sz="1800" b="0" i="0" dirty="0">
                <a:solidFill>
                  <a:schemeClr val="tx1"/>
                </a:solidFill>
                <a:effectLst/>
                <a:latin typeface="Arial" panose="020B0604020202020204" pitchFamily="34" charset="0"/>
                <a:cs typeface="Arial" panose="020B0604020202020204" pitchFamily="34" charset="0"/>
              </a:rPr>
              <a:t>Holiday -  working day or holiday</a:t>
            </a:r>
          </a:p>
          <a:p>
            <a:pPr lvl="1" algn="just">
              <a:buFont typeface="Wingdings" panose="05000000000000000000" pitchFamily="2" charset="2"/>
              <a:buChar char="v"/>
            </a:pPr>
            <a:r>
              <a:rPr lang="en-US" sz="1800" b="0" i="0" dirty="0">
                <a:solidFill>
                  <a:schemeClr val="tx1"/>
                </a:solidFill>
                <a:effectLst/>
                <a:latin typeface="Arial" panose="020B0604020202020204" pitchFamily="34" charset="0"/>
                <a:cs typeface="Arial" panose="020B0604020202020204" pitchFamily="34" charset="0"/>
              </a:rPr>
              <a:t>Temp- temperature of the day</a:t>
            </a:r>
          </a:p>
          <a:p>
            <a:pPr lvl="1" algn="just">
              <a:buFont typeface="Wingdings" panose="05000000000000000000" pitchFamily="2" charset="2"/>
              <a:buChar char="v"/>
            </a:pPr>
            <a:r>
              <a:rPr lang="en-US" sz="1800" b="0" i="0" dirty="0">
                <a:solidFill>
                  <a:schemeClr val="tx1"/>
                </a:solidFill>
                <a:effectLst/>
                <a:latin typeface="Arial" panose="020B0604020202020204" pitchFamily="34" charset="0"/>
                <a:cs typeface="Arial" panose="020B0604020202020204" pitchFamily="34" charset="0"/>
              </a:rPr>
              <a:t>Rain and snow – whether it is raining or snowing on that day or not</a:t>
            </a:r>
          </a:p>
          <a:p>
            <a:pPr lvl="1" algn="just">
              <a:buFont typeface="Wingdings" panose="05000000000000000000" pitchFamily="2" charset="2"/>
              <a:buChar char="v"/>
            </a:pPr>
            <a:r>
              <a:rPr lang="en-US" sz="1800" b="0" i="0" dirty="0">
                <a:solidFill>
                  <a:schemeClr val="tx1"/>
                </a:solidFill>
                <a:effectLst/>
                <a:latin typeface="Arial" panose="020B0604020202020204" pitchFamily="34" charset="0"/>
                <a:cs typeface="Arial" panose="020B0604020202020204" pitchFamily="34" charset="0"/>
              </a:rPr>
              <a:t>Weather = describes the weather conditions of the day</a:t>
            </a:r>
          </a:p>
          <a:p>
            <a:pPr lvl="1" algn="just">
              <a:buFont typeface="Wingdings" panose="05000000000000000000" pitchFamily="2" charset="2"/>
              <a:buChar char="v"/>
            </a:pPr>
            <a:r>
              <a:rPr lang="en-US" sz="1800" b="0" i="0" dirty="0">
                <a:solidFill>
                  <a:schemeClr val="tx1"/>
                </a:solidFill>
                <a:effectLst/>
                <a:latin typeface="Arial" panose="020B0604020202020204" pitchFamily="34" charset="0"/>
                <a:cs typeface="Arial" panose="020B0604020202020204" pitchFamily="34" charset="0"/>
              </a:rPr>
              <a:t>Date and time = represents the exact date and time of the day</a:t>
            </a:r>
          </a:p>
          <a:p>
            <a:pPr lvl="1" algn="just">
              <a:buFont typeface="Wingdings" panose="05000000000000000000" pitchFamily="2" charset="2"/>
              <a:buChar char="v"/>
            </a:pPr>
            <a:r>
              <a:rPr lang="en-US" sz="1800" b="0" i="0" dirty="0">
                <a:solidFill>
                  <a:schemeClr val="tx1"/>
                </a:solidFill>
                <a:effectLst/>
                <a:latin typeface="Arial" panose="020B0604020202020204" pitchFamily="34" charset="0"/>
                <a:cs typeface="Arial" panose="020B0604020202020204" pitchFamily="34" charset="0"/>
              </a:rPr>
              <a:t>Traffic volume – output column</a:t>
            </a:r>
          </a:p>
          <a:p>
            <a:pPr algn="just"/>
            <a:r>
              <a:rPr lang="en-US" b="0" i="0" dirty="0">
                <a:solidFill>
                  <a:schemeClr val="tx1"/>
                </a:solidFill>
                <a:effectLst/>
                <a:latin typeface="Arial" panose="020B0604020202020204" pitchFamily="34" charset="0"/>
                <a:cs typeface="Arial" panose="020B0604020202020204" pitchFamily="34" charset="0"/>
              </a:rPr>
              <a:t>The output column to be predicted is Traffic </a:t>
            </a:r>
            <a:r>
              <a:rPr lang="en-US" b="0" i="0" dirty="0" err="1">
                <a:solidFill>
                  <a:schemeClr val="tx1"/>
                </a:solidFill>
                <a:effectLst/>
                <a:latin typeface="Arial" panose="020B0604020202020204" pitchFamily="34" charset="0"/>
                <a:cs typeface="Arial" panose="020B0604020202020204" pitchFamily="34" charset="0"/>
              </a:rPr>
              <a:t>volume.Based</a:t>
            </a:r>
            <a:r>
              <a:rPr lang="en-US" b="0" i="0" dirty="0">
                <a:solidFill>
                  <a:schemeClr val="tx1"/>
                </a:solidFill>
                <a:effectLst/>
                <a:latin typeface="Arial" panose="020B0604020202020204" pitchFamily="34" charset="0"/>
                <a:cs typeface="Arial" panose="020B0604020202020204" pitchFamily="34" charset="0"/>
              </a:rPr>
              <a:t> on the input variables we predict the volume of the traffic. The predicted output gives them a fair idea of the count of traffic</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1853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69F67-7AD3-20C2-B03B-5B9E2DBDA26F}"/>
              </a:ext>
            </a:extLst>
          </p:cNvPr>
          <p:cNvSpPr>
            <a:spLocks noGrp="1"/>
          </p:cNvSpPr>
          <p:nvPr>
            <p:ph type="title"/>
          </p:nvPr>
        </p:nvSpPr>
        <p:spPr>
          <a:xfrm>
            <a:off x="677334" y="411390"/>
            <a:ext cx="8596668" cy="547834"/>
          </a:xfrm>
        </p:spPr>
        <p:txBody>
          <a:bodyPr>
            <a:normAutofit fontScale="90000"/>
          </a:bodyPr>
          <a:lstStyle/>
          <a:p>
            <a:r>
              <a:rPr lang="en-IN" b="1" i="0" dirty="0">
                <a:solidFill>
                  <a:schemeClr val="accent3">
                    <a:lumMod val="75000"/>
                  </a:schemeClr>
                </a:solidFill>
                <a:effectLst/>
                <a:latin typeface="Open Sans" panose="020B0606030504020204" pitchFamily="34" charset="0"/>
              </a:rPr>
              <a:t>Analyse The Data</a:t>
            </a:r>
            <a:br>
              <a:rPr lang="en-IN" b="1" i="0" dirty="0">
                <a:solidFill>
                  <a:srgbClr val="2D2828"/>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20C856D1-CB1C-52D1-F1AC-76F22BF5BBA1}"/>
              </a:ext>
            </a:extLst>
          </p:cNvPr>
          <p:cNvSpPr>
            <a:spLocks noGrp="1"/>
          </p:cNvSpPr>
          <p:nvPr>
            <p:ph idx="1"/>
          </p:nvPr>
        </p:nvSpPr>
        <p:spPr>
          <a:xfrm>
            <a:off x="677334" y="1093694"/>
            <a:ext cx="8596668" cy="5629835"/>
          </a:xfrm>
        </p:spPr>
        <p:txBody>
          <a:bodyPr/>
          <a:lstStyle/>
          <a:p>
            <a:pPr algn="just"/>
            <a:r>
              <a:rPr lang="en-US" b="1" i="0" dirty="0">
                <a:solidFill>
                  <a:schemeClr val="tx1"/>
                </a:solidFill>
                <a:effectLst/>
                <a:latin typeface="Arial" panose="020B0604020202020204" pitchFamily="34" charset="0"/>
                <a:cs typeface="Arial" panose="020B0604020202020204" pitchFamily="34" charset="0"/>
              </a:rPr>
              <a:t>head() </a:t>
            </a:r>
            <a:r>
              <a:rPr lang="en-US" b="0" i="0" dirty="0">
                <a:solidFill>
                  <a:schemeClr val="tx1"/>
                </a:solidFill>
                <a:effectLst/>
                <a:latin typeface="Arial" panose="020B0604020202020204" pitchFamily="34" charset="0"/>
                <a:cs typeface="Arial" panose="020B0604020202020204" pitchFamily="34" charset="0"/>
              </a:rPr>
              <a:t>method is used to return top n (5 by default) rows of a </a:t>
            </a:r>
            <a:r>
              <a:rPr lang="en-US" b="0" i="0" dirty="0" err="1">
                <a:solidFill>
                  <a:schemeClr val="tx1"/>
                </a:solidFill>
                <a:effectLst/>
                <a:latin typeface="Arial" panose="020B0604020202020204" pitchFamily="34" charset="0"/>
                <a:cs typeface="Arial" panose="020B0604020202020204" pitchFamily="34" charset="0"/>
              </a:rPr>
              <a:t>DataFrame</a:t>
            </a:r>
            <a:r>
              <a:rPr lang="en-US" b="0" i="0" dirty="0">
                <a:solidFill>
                  <a:schemeClr val="tx1"/>
                </a:solidFill>
                <a:effectLst/>
                <a:latin typeface="Arial" panose="020B0604020202020204" pitchFamily="34" charset="0"/>
                <a:cs typeface="Arial" panose="020B0604020202020204" pitchFamily="34" charset="0"/>
              </a:rPr>
              <a:t> or series.</a:t>
            </a:r>
          </a:p>
          <a:p>
            <a:pPr marL="0" indent="0" algn="just">
              <a:buNone/>
            </a:pPr>
            <a:r>
              <a:rPr lang="en-US" dirty="0">
                <a:latin typeface="Arial" panose="020B0604020202020204" pitchFamily="34" charset="0"/>
                <a:cs typeface="Arial" panose="020B0604020202020204" pitchFamily="34" charset="0"/>
              </a:rPr>
              <a:t> </a:t>
            </a: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a:p>
            <a:pPr algn="just"/>
            <a:r>
              <a:rPr lang="en-US" b="1" i="0" dirty="0">
                <a:solidFill>
                  <a:schemeClr val="tx1"/>
                </a:solidFill>
                <a:effectLst/>
                <a:latin typeface="Arial" panose="020B0604020202020204" pitchFamily="34" charset="0"/>
                <a:cs typeface="Arial" panose="020B0604020202020204" pitchFamily="34" charset="0"/>
              </a:rPr>
              <a:t>describe()</a:t>
            </a:r>
            <a:r>
              <a:rPr lang="en-US" b="0" i="0" dirty="0">
                <a:solidFill>
                  <a:schemeClr val="tx1"/>
                </a:solidFill>
                <a:effectLst/>
                <a:latin typeface="Arial" panose="020B0604020202020204" pitchFamily="34" charset="0"/>
                <a:cs typeface="Arial" panose="020B0604020202020204" pitchFamily="34" charset="0"/>
              </a:rPr>
              <a:t> method computes a summary of statistics like count, mean, standard deviation, min, max, and quartile values.</a:t>
            </a:r>
          </a:p>
          <a:p>
            <a:pPr marL="0" indent="0">
              <a:buNone/>
            </a:pPr>
            <a:endParaRPr lang="en-US"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797D2C1-C94A-A5E1-EFF6-F2E0407F5863}"/>
              </a:ext>
            </a:extLst>
          </p:cNvPr>
          <p:cNvPicPr>
            <a:picLocks noChangeAspect="1"/>
          </p:cNvPicPr>
          <p:nvPr/>
        </p:nvPicPr>
        <p:blipFill>
          <a:blip r:embed="rId2"/>
          <a:stretch>
            <a:fillRect/>
          </a:stretch>
        </p:blipFill>
        <p:spPr>
          <a:xfrm>
            <a:off x="1230407" y="1728710"/>
            <a:ext cx="5607419" cy="1892539"/>
          </a:xfrm>
          <a:prstGeom prst="rect">
            <a:avLst/>
          </a:prstGeom>
        </p:spPr>
      </p:pic>
      <p:pic>
        <p:nvPicPr>
          <p:cNvPr id="7" name="Picture 6">
            <a:extLst>
              <a:ext uri="{FF2B5EF4-FFF2-40B4-BE49-F238E27FC236}">
                <a16:creationId xmlns:a16="http://schemas.microsoft.com/office/drawing/2014/main" id="{34459BD2-FD64-B0D0-1D92-6AE71EABA979}"/>
              </a:ext>
            </a:extLst>
          </p:cNvPr>
          <p:cNvPicPr>
            <a:picLocks noChangeAspect="1"/>
          </p:cNvPicPr>
          <p:nvPr/>
        </p:nvPicPr>
        <p:blipFill>
          <a:blip r:embed="rId3"/>
          <a:stretch>
            <a:fillRect/>
          </a:stretch>
        </p:blipFill>
        <p:spPr>
          <a:xfrm>
            <a:off x="1299882" y="4437529"/>
            <a:ext cx="5468470" cy="2259105"/>
          </a:xfrm>
          <a:prstGeom prst="rect">
            <a:avLst/>
          </a:prstGeom>
        </p:spPr>
      </p:pic>
    </p:spTree>
    <p:extLst>
      <p:ext uri="{BB962C8B-B14F-4D97-AF65-F5344CB8AC3E}">
        <p14:creationId xmlns:p14="http://schemas.microsoft.com/office/powerpoint/2010/main" val="806465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537E5B-6242-51D4-BB26-72AC3ADB8232}"/>
              </a:ext>
            </a:extLst>
          </p:cNvPr>
          <p:cNvSpPr>
            <a:spLocks noGrp="1"/>
          </p:cNvSpPr>
          <p:nvPr>
            <p:ph idx="1"/>
          </p:nvPr>
        </p:nvSpPr>
        <p:spPr>
          <a:xfrm>
            <a:off x="677334" y="304801"/>
            <a:ext cx="8596668" cy="5736562"/>
          </a:xfrm>
        </p:spPr>
        <p:txBody>
          <a:bodyPr/>
          <a:lstStyle/>
          <a:p>
            <a:r>
              <a:rPr lang="en-US" sz="2000" b="0" i="0" dirty="0">
                <a:solidFill>
                  <a:schemeClr val="tx1"/>
                </a:solidFill>
                <a:effectLst/>
                <a:latin typeface="Arial" panose="020B0604020202020204" pitchFamily="34" charset="0"/>
                <a:cs typeface="Arial" panose="020B0604020202020204" pitchFamily="34" charset="0"/>
              </a:rPr>
              <a:t>From the data, we infer that there are only decimal values and no categorical values.</a:t>
            </a:r>
            <a:br>
              <a:rPr lang="en-US" sz="2000" b="0" i="0" dirty="0">
                <a:solidFill>
                  <a:schemeClr val="tx1"/>
                </a:solidFill>
                <a:effectLst/>
                <a:latin typeface="Arial" panose="020B0604020202020204" pitchFamily="34" charset="0"/>
                <a:cs typeface="Arial" panose="020B0604020202020204" pitchFamily="34" charset="0"/>
              </a:rPr>
            </a:br>
            <a:r>
              <a:rPr lang="en-US" sz="2000" b="1" i="0" dirty="0">
                <a:solidFill>
                  <a:schemeClr val="tx1"/>
                </a:solidFill>
                <a:effectLst/>
                <a:latin typeface="Arial" panose="020B0604020202020204" pitchFamily="34" charset="0"/>
                <a:cs typeface="Arial" panose="020B0604020202020204" pitchFamily="34" charset="0"/>
              </a:rPr>
              <a:t>info() </a:t>
            </a:r>
            <a:r>
              <a:rPr lang="en-US" sz="2000" b="0" i="0" dirty="0">
                <a:solidFill>
                  <a:schemeClr val="tx1"/>
                </a:solidFill>
                <a:effectLst/>
                <a:latin typeface="Arial" panose="020B0604020202020204" pitchFamily="34" charset="0"/>
                <a:cs typeface="Arial" panose="020B0604020202020204" pitchFamily="34" charset="0"/>
              </a:rPr>
              <a:t>gives information about the data - paste the image here.</a:t>
            </a:r>
          </a:p>
          <a:p>
            <a:endParaRPr lang="en-US" b="0" i="0" dirty="0">
              <a:effectLst/>
              <a:latin typeface="Montserrat" panose="00000500000000000000" pitchFamily="2" charset="0"/>
            </a:endParaRPr>
          </a:p>
          <a:p>
            <a:endParaRPr lang="en-IN" dirty="0"/>
          </a:p>
        </p:txBody>
      </p:sp>
      <p:pic>
        <p:nvPicPr>
          <p:cNvPr id="6" name="Picture 5">
            <a:extLst>
              <a:ext uri="{FF2B5EF4-FFF2-40B4-BE49-F238E27FC236}">
                <a16:creationId xmlns:a16="http://schemas.microsoft.com/office/drawing/2014/main" id="{24E13AF0-7142-C921-B263-D83A77C754DC}"/>
              </a:ext>
            </a:extLst>
          </p:cNvPr>
          <p:cNvPicPr>
            <a:picLocks noChangeAspect="1"/>
          </p:cNvPicPr>
          <p:nvPr/>
        </p:nvPicPr>
        <p:blipFill>
          <a:blip r:embed="rId2"/>
          <a:stretch>
            <a:fillRect/>
          </a:stretch>
        </p:blipFill>
        <p:spPr>
          <a:xfrm>
            <a:off x="1237642" y="1505945"/>
            <a:ext cx="3807928" cy="3281208"/>
          </a:xfrm>
          <a:prstGeom prst="rect">
            <a:avLst/>
          </a:prstGeom>
        </p:spPr>
      </p:pic>
    </p:spTree>
    <p:extLst>
      <p:ext uri="{BB962C8B-B14F-4D97-AF65-F5344CB8AC3E}">
        <p14:creationId xmlns:p14="http://schemas.microsoft.com/office/powerpoint/2010/main" val="4165937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F61BD-1EE7-AE33-4891-BB5A4D3E029F}"/>
              </a:ext>
            </a:extLst>
          </p:cNvPr>
          <p:cNvSpPr>
            <a:spLocks noGrp="1"/>
          </p:cNvSpPr>
          <p:nvPr>
            <p:ph type="title"/>
          </p:nvPr>
        </p:nvSpPr>
        <p:spPr>
          <a:xfrm>
            <a:off x="677334" y="609600"/>
            <a:ext cx="8596668" cy="493059"/>
          </a:xfrm>
        </p:spPr>
        <p:txBody>
          <a:bodyPr>
            <a:normAutofit fontScale="90000"/>
          </a:bodyPr>
          <a:lstStyle/>
          <a:p>
            <a:r>
              <a:rPr kumimoji="0" lang="en-US" altLang="en-US" sz="2700" b="1" i="0" u="none" strike="noStrike" cap="none" normalizeH="0" baseline="0" dirty="0">
                <a:ln>
                  <a:noFill/>
                </a:ln>
                <a:solidFill>
                  <a:schemeClr val="accent3">
                    <a:lumMod val="75000"/>
                  </a:schemeClr>
                </a:solidFill>
                <a:effectLst/>
                <a:latin typeface="Open Sans" panose="020B0606030504020204" pitchFamily="34" charset="0"/>
                <a:ea typeface="Open Sans" panose="020B0606030504020204" pitchFamily="34" charset="0"/>
                <a:cs typeface="Open Sans" panose="020B0606030504020204" pitchFamily="34" charset="0"/>
              </a:rPr>
              <a:t>Checking for Null Values /</a:t>
            </a:r>
            <a:r>
              <a:rPr lang="en-IN" sz="2700" b="1" i="0" dirty="0">
                <a:solidFill>
                  <a:schemeClr val="accent3">
                    <a:lumMod val="75000"/>
                  </a:schemeClr>
                </a:solidFill>
                <a:effectLst/>
                <a:latin typeface="Open Sans" panose="020B0606030504020204" pitchFamily="34" charset="0"/>
                <a:ea typeface="Open Sans" panose="020B0606030504020204" pitchFamily="34" charset="0"/>
                <a:cs typeface="Open Sans" panose="020B0606030504020204" pitchFamily="34" charset="0"/>
              </a:rPr>
              <a:t>Handling Missing Values</a:t>
            </a:r>
            <a:br>
              <a:rPr lang="en-IN" b="1" i="0" dirty="0">
                <a:solidFill>
                  <a:srgbClr val="2D2828"/>
                </a:solidFill>
                <a:effectLst/>
                <a:latin typeface="Open Sans" panose="020B0606030504020204" pitchFamily="34" charset="0"/>
              </a:rPr>
            </a:br>
            <a:br>
              <a:rPr kumimoji="0" lang="en-US" altLang="en-US" b="0" i="0" u="none" strike="noStrike" cap="none" normalizeH="0" baseline="0" dirty="0">
                <a:ln>
                  <a:noFill/>
                </a:ln>
                <a:solidFill>
                  <a:schemeClr val="tx1"/>
                </a:solidFill>
                <a:effectLst/>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0006BAC1-ED7B-5B05-7FFE-81FC0E929FED}"/>
              </a:ext>
            </a:extLst>
          </p:cNvPr>
          <p:cNvSpPr>
            <a:spLocks noGrp="1"/>
          </p:cNvSpPr>
          <p:nvPr>
            <p:ph idx="1"/>
          </p:nvPr>
        </p:nvSpPr>
        <p:spPr>
          <a:xfrm>
            <a:off x="677334" y="1192306"/>
            <a:ext cx="8596668" cy="5468469"/>
          </a:xfrm>
        </p:spPr>
        <p:txBody>
          <a:bodyPr>
            <a:normAutofit/>
          </a:bodyPr>
          <a:lstStyle/>
          <a:p>
            <a:pPr algn="just" defTabSz="914400" eaLnBrk="0" fontAlgn="base" hangingPunct="0">
              <a:spcBef>
                <a:spcPct val="0"/>
              </a:spcBef>
              <a:spcAft>
                <a:spcPct val="0"/>
              </a:spcAft>
              <a:buSzTx/>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Most important step in data pre-processing is dealing with missing data, the presence of missing data in the dataset can lead to low accuracy.</a:t>
            </a:r>
          </a:p>
          <a:p>
            <a:pPr algn="just" defTabSz="914400" eaLnBrk="0" fontAlgn="base" hangingPunct="0">
              <a:spcBef>
                <a:spcPct val="0"/>
              </a:spcBef>
              <a:spcAft>
                <a:spcPct val="0"/>
              </a:spcAft>
              <a:buSzTx/>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Check whether any null values are there or not. if it is present then the following can be done.</a:t>
            </a:r>
          </a:p>
          <a:p>
            <a:pPr algn="just"/>
            <a:endParaRPr lang="en-IN" dirty="0">
              <a:solidFill>
                <a:schemeClr val="tx1"/>
              </a:solidFill>
            </a:endParaRPr>
          </a:p>
          <a:p>
            <a:pPr algn="just"/>
            <a:endParaRPr lang="en-IN" dirty="0">
              <a:solidFill>
                <a:schemeClr val="tx1"/>
              </a:solidFill>
            </a:endParaRPr>
          </a:p>
          <a:p>
            <a:pPr algn="just"/>
            <a:endParaRPr lang="en-IN" dirty="0">
              <a:solidFill>
                <a:schemeClr val="tx1"/>
              </a:solidFill>
            </a:endParaRPr>
          </a:p>
          <a:p>
            <a:pPr algn="just"/>
            <a:endParaRPr lang="en-IN" dirty="0">
              <a:solidFill>
                <a:schemeClr val="tx1"/>
              </a:solidFill>
            </a:endParaRPr>
          </a:p>
          <a:p>
            <a:pPr algn="just"/>
            <a:endParaRPr lang="en-IN" dirty="0">
              <a:solidFill>
                <a:schemeClr val="tx1"/>
              </a:solidFill>
            </a:endParaRPr>
          </a:p>
          <a:p>
            <a:pPr algn="just"/>
            <a:endParaRPr lang="en-IN" dirty="0">
              <a:solidFill>
                <a:schemeClr val="tx1"/>
              </a:solidFill>
            </a:endParaRPr>
          </a:p>
          <a:p>
            <a:pPr marL="0" indent="0" algn="just">
              <a:buNone/>
            </a:pPr>
            <a:r>
              <a:rPr lang="en-US" b="0" i="0" dirty="0">
                <a:solidFill>
                  <a:schemeClr val="tx1"/>
                </a:solidFill>
                <a:effectLst/>
                <a:latin typeface="Montserrat" panose="00000500000000000000" pitchFamily="2" charset="0"/>
              </a:rPr>
              <a:t>   </a:t>
            </a:r>
            <a:r>
              <a:rPr lang="en-US" sz="2400" b="0" i="0" dirty="0">
                <a:solidFill>
                  <a:schemeClr val="tx1"/>
                </a:solidFill>
                <a:effectLst/>
                <a:latin typeface="Arial" panose="020B0604020202020204" pitchFamily="34" charset="0"/>
                <a:cs typeface="Arial" panose="020B0604020202020204" pitchFamily="34" charset="0"/>
              </a:rPr>
              <a:t>There are missing values in the dataset, we will fill the</a:t>
            </a:r>
          </a:p>
          <a:p>
            <a:pPr marL="0" indent="0" algn="just">
              <a:buNone/>
            </a:pPr>
            <a:r>
              <a:rPr lang="en-US" sz="2400" dirty="0">
                <a:solidFill>
                  <a:schemeClr val="tx1"/>
                </a:solidFill>
                <a:latin typeface="Arial" panose="020B0604020202020204" pitchFamily="34" charset="0"/>
                <a:cs typeface="Arial" panose="020B0604020202020204" pitchFamily="34" charset="0"/>
              </a:rPr>
              <a:t>   </a:t>
            </a:r>
            <a:r>
              <a:rPr lang="en-US" sz="2400" b="0" i="0" dirty="0">
                <a:solidFill>
                  <a:schemeClr val="tx1"/>
                </a:solidFill>
                <a:effectLst/>
                <a:latin typeface="Arial" panose="020B0604020202020204" pitchFamily="34" charset="0"/>
                <a:cs typeface="Arial" panose="020B0604020202020204" pitchFamily="34" charset="0"/>
              </a:rPr>
              <a:t>missing values in the columns.</a:t>
            </a:r>
          </a:p>
          <a:p>
            <a:pPr marL="0" indent="0">
              <a:buNone/>
            </a:pPr>
            <a:endParaRPr lang="en-IN" sz="24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EEB2269-773C-B2FF-7F2B-1371BCFBB779}"/>
              </a:ext>
            </a:extLst>
          </p:cNvPr>
          <p:cNvPicPr>
            <a:picLocks noChangeAspect="1"/>
          </p:cNvPicPr>
          <p:nvPr/>
        </p:nvPicPr>
        <p:blipFill>
          <a:blip r:embed="rId2"/>
          <a:stretch>
            <a:fillRect/>
          </a:stretch>
        </p:blipFill>
        <p:spPr>
          <a:xfrm>
            <a:off x="1739153" y="3133307"/>
            <a:ext cx="3397623" cy="2263447"/>
          </a:xfrm>
          <a:prstGeom prst="rect">
            <a:avLst/>
          </a:prstGeom>
        </p:spPr>
      </p:pic>
    </p:spTree>
    <p:extLst>
      <p:ext uri="{BB962C8B-B14F-4D97-AF65-F5344CB8AC3E}">
        <p14:creationId xmlns:p14="http://schemas.microsoft.com/office/powerpoint/2010/main" val="822436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3F5712-22D9-2F33-46EE-86436818D655}"/>
              </a:ext>
            </a:extLst>
          </p:cNvPr>
          <p:cNvSpPr>
            <a:spLocks noGrp="1"/>
          </p:cNvSpPr>
          <p:nvPr>
            <p:ph idx="1"/>
          </p:nvPr>
        </p:nvSpPr>
        <p:spPr>
          <a:xfrm>
            <a:off x="677334" y="277907"/>
            <a:ext cx="8596668" cy="6078070"/>
          </a:xfrm>
        </p:spPr>
        <p:txBody>
          <a:bodyPr/>
          <a:lstStyle/>
          <a:p>
            <a:pPr algn="just"/>
            <a:r>
              <a:rPr lang="en-US" sz="2000" b="0" i="0" dirty="0">
                <a:solidFill>
                  <a:schemeClr val="tx1"/>
                </a:solidFill>
                <a:effectLst/>
                <a:latin typeface="Arial" panose="020B0604020202020204" pitchFamily="34" charset="0"/>
                <a:cs typeface="Arial" panose="020B0604020202020204" pitchFamily="34" charset="0"/>
              </a:rPr>
              <a:t>We are using mean and mode methods for filling the missing values</a:t>
            </a:r>
          </a:p>
          <a:p>
            <a:pPr lvl="1" algn="just">
              <a:buFont typeface="Wingdings" panose="05000000000000000000" pitchFamily="2" charset="2"/>
              <a:buChar char="v"/>
            </a:pPr>
            <a:r>
              <a:rPr lang="en-US" sz="1800" b="0" i="0" dirty="0">
                <a:solidFill>
                  <a:schemeClr val="tx1"/>
                </a:solidFill>
                <a:effectLst/>
                <a:latin typeface="Arial" panose="020B0604020202020204" pitchFamily="34" charset="0"/>
                <a:cs typeface="Arial" panose="020B0604020202020204" pitchFamily="34" charset="0"/>
              </a:rPr>
              <a:t>Columns such as temp, rain, and snow are the numeric columns, when there is a numeric column you should fill the missing values with the mean/median method. so here we are using the mean method to fill the missing values.</a:t>
            </a:r>
          </a:p>
          <a:p>
            <a:pPr lvl="1" algn="just">
              <a:buFont typeface="Wingdings" panose="05000000000000000000" pitchFamily="2" charset="2"/>
              <a:buChar char="v"/>
            </a:pPr>
            <a:r>
              <a:rPr lang="en-US" sz="1800" b="0" i="0" dirty="0">
                <a:solidFill>
                  <a:schemeClr val="tx1"/>
                </a:solidFill>
                <a:effectLst/>
                <a:latin typeface="Arial" panose="020B0604020202020204" pitchFamily="34" charset="0"/>
                <a:cs typeface="Arial" panose="020B0604020202020204" pitchFamily="34" charset="0"/>
              </a:rPr>
              <a:t>Weather column has a categorical data type, in such case missing data needs to be filled with the most repeated/ frequent value. Clouds are the most repeated value in the column, so imputing with clouds value.</a:t>
            </a:r>
          </a:p>
          <a:p>
            <a:endParaRPr lang="en-IN" dirty="0"/>
          </a:p>
        </p:txBody>
      </p:sp>
      <p:pic>
        <p:nvPicPr>
          <p:cNvPr id="6" name="Picture 5">
            <a:extLst>
              <a:ext uri="{FF2B5EF4-FFF2-40B4-BE49-F238E27FC236}">
                <a16:creationId xmlns:a16="http://schemas.microsoft.com/office/drawing/2014/main" id="{A41C64A6-1EFE-EA3C-D68B-F0FB10333C08}"/>
              </a:ext>
            </a:extLst>
          </p:cNvPr>
          <p:cNvPicPr>
            <a:picLocks noChangeAspect="1"/>
          </p:cNvPicPr>
          <p:nvPr/>
        </p:nvPicPr>
        <p:blipFill>
          <a:blip r:embed="rId2"/>
          <a:stretch>
            <a:fillRect/>
          </a:stretch>
        </p:blipFill>
        <p:spPr>
          <a:xfrm>
            <a:off x="1030941" y="3086938"/>
            <a:ext cx="7835153" cy="3269039"/>
          </a:xfrm>
          <a:prstGeom prst="rect">
            <a:avLst/>
          </a:prstGeom>
        </p:spPr>
      </p:pic>
    </p:spTree>
    <p:extLst>
      <p:ext uri="{BB962C8B-B14F-4D97-AF65-F5344CB8AC3E}">
        <p14:creationId xmlns:p14="http://schemas.microsoft.com/office/powerpoint/2010/main" val="3207297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A4EEC-E898-9D13-6BDE-9FAE7F288F79}"/>
              </a:ext>
            </a:extLst>
          </p:cNvPr>
          <p:cNvSpPr>
            <a:spLocks noGrp="1"/>
          </p:cNvSpPr>
          <p:nvPr>
            <p:ph type="title"/>
          </p:nvPr>
        </p:nvSpPr>
        <p:spPr>
          <a:xfrm>
            <a:off x="677334" y="609600"/>
            <a:ext cx="8596668" cy="663388"/>
          </a:xfrm>
        </p:spPr>
        <p:txBody>
          <a:bodyPr>
            <a:normAutofit/>
          </a:bodyPr>
          <a:lstStyle/>
          <a:p>
            <a:r>
              <a:rPr lang="en-IN" sz="2400" b="1" dirty="0">
                <a:solidFill>
                  <a:schemeClr val="accent3">
                    <a:lumMod val="75000"/>
                  </a:schemeClr>
                </a:solidFill>
                <a:latin typeface="Open Sans" panose="020B0606030504020204" pitchFamily="34" charset="0"/>
                <a:ea typeface="Open Sans" panose="020B0606030504020204" pitchFamily="34" charset="0"/>
                <a:cs typeface="Open Sans" panose="020B0606030504020204" pitchFamily="34" charset="0"/>
              </a:rPr>
              <a:t>Data</a:t>
            </a:r>
            <a:r>
              <a:rPr lang="en-IN" sz="2400" b="1" dirty="0">
                <a:solidFill>
                  <a:schemeClr val="accent3">
                    <a:lumMod val="75000"/>
                  </a:schemeClr>
                </a:solidFill>
              </a:rPr>
              <a:t> </a:t>
            </a:r>
            <a:r>
              <a:rPr lang="en-IN" sz="2400" b="1" dirty="0">
                <a:solidFill>
                  <a:schemeClr val="accent3">
                    <a:lumMod val="75000"/>
                  </a:schemeClr>
                </a:solidFill>
                <a:latin typeface="Open Sans" panose="020B0606030504020204" pitchFamily="34" charset="0"/>
                <a:ea typeface="Open Sans" panose="020B0606030504020204" pitchFamily="34" charset="0"/>
                <a:cs typeface="Open Sans" panose="020B0606030504020204" pitchFamily="34" charset="0"/>
              </a:rPr>
              <a:t>Visualization</a:t>
            </a:r>
          </a:p>
        </p:txBody>
      </p:sp>
      <p:sp>
        <p:nvSpPr>
          <p:cNvPr id="3" name="Content Placeholder 2">
            <a:extLst>
              <a:ext uri="{FF2B5EF4-FFF2-40B4-BE49-F238E27FC236}">
                <a16:creationId xmlns:a16="http://schemas.microsoft.com/office/drawing/2014/main" id="{01259A23-6C5B-9DF8-2BC6-4A2DD58CB49B}"/>
              </a:ext>
            </a:extLst>
          </p:cNvPr>
          <p:cNvSpPr>
            <a:spLocks noGrp="1"/>
          </p:cNvSpPr>
          <p:nvPr>
            <p:ph idx="1"/>
          </p:nvPr>
        </p:nvSpPr>
        <p:spPr>
          <a:xfrm>
            <a:off x="677334" y="1272988"/>
            <a:ext cx="8596668" cy="5423647"/>
          </a:xfrm>
        </p:spPr>
        <p:txBody>
          <a:bodyPr/>
          <a:lstStyle/>
          <a:p>
            <a:pPr algn="just"/>
            <a:r>
              <a:rPr lang="en-US" b="0" i="0" spc="-5" dirty="0">
                <a:solidFill>
                  <a:schemeClr val="tx1"/>
                </a:solidFill>
                <a:effectLst/>
                <a:latin typeface="Arial" panose="020B0604020202020204" pitchFamily="34" charset="0"/>
                <a:cs typeface="Arial" panose="020B0604020202020204" pitchFamily="34" charset="0"/>
              </a:rPr>
              <a:t>Data visualization is where a given data set is presented in a graphical format. It helps the detection of patterns, trends and correlations that might go undetected in text-based data.</a:t>
            </a:r>
            <a:endParaRPr lang="en-US" spc="-5" dirty="0">
              <a:solidFill>
                <a:schemeClr val="tx1"/>
              </a:solidFill>
              <a:latin typeface="Arial" panose="020B0604020202020204" pitchFamily="34" charset="0"/>
              <a:cs typeface="Arial" panose="020B0604020202020204" pitchFamily="34" charset="0"/>
            </a:endParaRPr>
          </a:p>
          <a:p>
            <a:pPr algn="just"/>
            <a:r>
              <a:rPr lang="en-US" b="0" i="0" spc="-5" dirty="0">
                <a:solidFill>
                  <a:schemeClr val="tx1"/>
                </a:solidFill>
                <a:effectLst/>
                <a:latin typeface="Arial" panose="020B0604020202020204" pitchFamily="34" charset="0"/>
                <a:cs typeface="Arial" panose="020B0604020202020204" pitchFamily="34" charset="0"/>
              </a:rPr>
              <a:t>Understanding your data and the relationship present within it is just as important as any algorithm used to train your machine learning model. In fact, even the most sophisticated machine learning models will perform poorly on data that wasn’t visualized and understood properly.</a:t>
            </a:r>
          </a:p>
          <a:p>
            <a:pPr lvl="1" algn="just">
              <a:buFont typeface="Wingdings" panose="05000000000000000000" pitchFamily="2" charset="2"/>
              <a:buChar char="§"/>
            </a:pPr>
            <a:r>
              <a:rPr lang="en-US" b="0" i="0" spc="-5" dirty="0">
                <a:solidFill>
                  <a:schemeClr val="tx1"/>
                </a:solidFill>
                <a:effectLst/>
                <a:latin typeface="Arial" panose="020B0604020202020204" pitchFamily="34" charset="0"/>
                <a:cs typeface="Arial" panose="020B0604020202020204" pitchFamily="34" charset="0"/>
              </a:rPr>
              <a:t> </a:t>
            </a:r>
            <a:r>
              <a:rPr lang="en-US" sz="1800" b="0" i="0" dirty="0">
                <a:solidFill>
                  <a:schemeClr val="tx1"/>
                </a:solidFill>
                <a:effectLst/>
                <a:latin typeface="Arial" panose="020B0604020202020204" pitchFamily="34" charset="0"/>
                <a:cs typeface="Arial" panose="020B0604020202020204" pitchFamily="34" charset="0"/>
              </a:rPr>
              <a:t>To visualize the dataset we need libraries called Matplotlib and Seaborn.</a:t>
            </a:r>
          </a:p>
          <a:p>
            <a:pPr lvl="1" algn="just">
              <a:buFont typeface="Wingdings" panose="05000000000000000000" pitchFamily="2" charset="2"/>
              <a:buChar char="§"/>
            </a:pPr>
            <a:r>
              <a:rPr lang="en-US" sz="1800" b="0" i="0" spc="-5" dirty="0">
                <a:solidFill>
                  <a:schemeClr val="tx1"/>
                </a:solidFill>
                <a:effectLst/>
                <a:latin typeface="Arial" panose="020B0604020202020204" pitchFamily="34" charset="0"/>
                <a:cs typeface="Arial" panose="020B0604020202020204" pitchFamily="34" charset="0"/>
              </a:rPr>
              <a:t>The  Matplotlib library is a Python 2D plotting library that allows you to generate plots, scatter plots, histograms, bar charts etc. </a:t>
            </a:r>
          </a:p>
          <a:p>
            <a:pPr algn="just">
              <a:buFont typeface="Wingdings 3" panose="05040102010807070707" pitchFamily="18" charset="2"/>
              <a:buChar char="u"/>
            </a:pPr>
            <a:r>
              <a:rPr lang="en-US" b="0" i="0" dirty="0">
                <a:solidFill>
                  <a:schemeClr val="tx1"/>
                </a:solidFill>
                <a:effectLst/>
                <a:latin typeface="Arial" panose="020B0604020202020204" pitchFamily="34" charset="0"/>
                <a:cs typeface="Arial" panose="020B0604020202020204" pitchFamily="34" charset="0"/>
              </a:rPr>
              <a:t>Let’s visualize our data using Matplotlib and seaborn library.</a:t>
            </a:r>
            <a:endParaRPr lang="en-US" spc="-5" dirty="0">
              <a:solidFill>
                <a:schemeClr val="tx1"/>
              </a:solidFill>
              <a:latin typeface="Arial" panose="020B0604020202020204" pitchFamily="34" charset="0"/>
              <a:cs typeface="Arial" panose="020B0604020202020204" pitchFamily="34" charset="0"/>
            </a:endParaRPr>
          </a:p>
          <a:p>
            <a:pPr marL="0" marR="0" lvl="0" indent="0" algn="just" defTabSz="914400" rtl="0" eaLnBrk="0" fontAlgn="base" latinLnBrk="0" hangingPunct="0">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Before diving into the code, let's look at some of the basic properties we will be</a:t>
            </a:r>
          </a:p>
          <a:p>
            <a:pPr marL="0" indent="0" algn="just" defTabSz="914400" eaLnBrk="0" fontAlgn="base" hangingPunct="0">
              <a:spcBef>
                <a:spcPct val="0"/>
              </a:spcBef>
              <a:spcAft>
                <a:spcPct val="0"/>
              </a:spcAft>
              <a:buClrTx/>
              <a:buSzTx/>
              <a:buNone/>
            </a:pPr>
            <a:r>
              <a:rPr lang="en-US" altLang="en-US" dirty="0">
                <a:solidFill>
                  <a:schemeClr val="tx1"/>
                </a:solidFill>
                <a:latin typeface="Arial" panose="020B0604020202020204" pitchFamily="34" charset="0"/>
                <a:cs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using when plotting.</a:t>
            </a: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xlabel</a:t>
            </a: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Set the label for the x-axis.</a:t>
            </a: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ylabel</a:t>
            </a: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Set the label for the y-axis.</a:t>
            </a:r>
            <a:endParaRPr kumimoji="0" lang="en-US" altLang="en-US" sz="1800" u="none" strike="noStrike" cap="none" spc="-5" normalizeH="0" baseline="0" dirty="0">
              <a:ln>
                <a:noFill/>
              </a:ln>
              <a:solidFill>
                <a:schemeClr val="tx1"/>
              </a:solidFill>
              <a:latin typeface="Arial" panose="020B0604020202020204" pitchFamily="34" charset="0"/>
              <a:cs typeface="Arial" panose="020B0604020202020204" pitchFamily="34" charset="0"/>
            </a:endParaRPr>
          </a:p>
          <a:p>
            <a:pPr marL="0" marR="0" lvl="0" indent="0" algn="just" defTabSz="914400" rtl="0" eaLnBrk="0" fontAlgn="base" latinLnBrk="0" hangingPunct="0">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      title:</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Set a title for the axes.</a:t>
            </a:r>
          </a:p>
          <a:p>
            <a:pPr marL="0" marR="0" lvl="0" indent="0" algn="just" defTabSz="914400" rtl="0" eaLnBrk="0" fontAlgn="base" latinLnBrk="0" hangingPunct="0">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Legend:</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Place a legend on the axes.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026453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180533-4875-0A8B-7C86-97876A7585B8}"/>
              </a:ext>
            </a:extLst>
          </p:cNvPr>
          <p:cNvSpPr>
            <a:spLocks noGrp="1"/>
          </p:cNvSpPr>
          <p:nvPr>
            <p:ph idx="1"/>
          </p:nvPr>
        </p:nvSpPr>
        <p:spPr>
          <a:xfrm>
            <a:off x="677334" y="259976"/>
            <a:ext cx="8596668" cy="6364941"/>
          </a:xfrm>
        </p:spPr>
        <p:txBody>
          <a:bodyPr/>
          <a:lstStyle/>
          <a:p>
            <a:pPr algn="just">
              <a:buAutoNum type="arabicPeriod"/>
            </a:pPr>
            <a:r>
              <a:rPr lang="en-US" b="1" i="0" dirty="0" err="1">
                <a:solidFill>
                  <a:schemeClr val="tx1"/>
                </a:solidFill>
                <a:effectLst/>
                <a:latin typeface="Arial" panose="020B0604020202020204" pitchFamily="34" charset="0"/>
                <a:cs typeface="Arial" panose="020B0604020202020204" pitchFamily="34" charset="0"/>
              </a:rPr>
              <a:t>data.corr</a:t>
            </a:r>
            <a:r>
              <a:rPr lang="en-US" b="1" i="0" dirty="0">
                <a:solidFill>
                  <a:schemeClr val="tx1"/>
                </a:solidFill>
                <a:effectLst/>
                <a:latin typeface="Arial" panose="020B0604020202020204" pitchFamily="34" charset="0"/>
                <a:cs typeface="Arial" panose="020B0604020202020204" pitchFamily="34" charset="0"/>
              </a:rPr>
              <a:t>()</a:t>
            </a:r>
            <a:r>
              <a:rPr lang="en-US" b="0" i="0" dirty="0">
                <a:solidFill>
                  <a:schemeClr val="tx1"/>
                </a:solidFill>
                <a:effectLst/>
                <a:latin typeface="Arial" panose="020B0604020202020204" pitchFamily="34" charset="0"/>
                <a:cs typeface="Arial" panose="020B0604020202020204" pitchFamily="34" charset="0"/>
              </a:rPr>
              <a:t> gives the correlation between the columns</a:t>
            </a:r>
          </a:p>
          <a:p>
            <a:pPr marL="0" indent="0" algn="just">
              <a:buNone/>
            </a:pPr>
            <a:r>
              <a:rPr lang="en-US" dirty="0">
                <a:solidFill>
                  <a:schemeClr val="tx1"/>
                </a:solidFill>
                <a:latin typeface="Arial" panose="020B0604020202020204" pitchFamily="34" charset="0"/>
                <a:cs typeface="Arial" panose="020B0604020202020204" pitchFamily="34" charset="0"/>
              </a:rPr>
              <a:t>       Correlation is a statistical term describing the degree to which two variables                                                                   	move in coordination with one another. If the two variables move in the same 	direction, then those variables are said to have a positive correlation. If they 	move in opposite directions, then they have a negative correlation.</a:t>
            </a:r>
          </a:p>
          <a:p>
            <a:pPr marL="0" indent="0" algn="just">
              <a:buNone/>
            </a:pPr>
            <a:endParaRPr lang="en-US" dirty="0">
              <a:solidFill>
                <a:schemeClr val="tx1"/>
              </a:solidFill>
              <a:latin typeface="Arial" panose="020B0604020202020204" pitchFamily="34" charset="0"/>
              <a:cs typeface="Arial" panose="020B0604020202020204" pitchFamily="34" charset="0"/>
            </a:endParaRPr>
          </a:p>
          <a:p>
            <a:pPr marL="0" indent="0" algn="just">
              <a:buNone/>
            </a:pPr>
            <a:endParaRPr lang="en-US" dirty="0">
              <a:solidFill>
                <a:schemeClr val="tx1"/>
              </a:solidFill>
              <a:latin typeface="Arial" panose="020B0604020202020204" pitchFamily="34" charset="0"/>
              <a:cs typeface="Arial" panose="020B0604020202020204" pitchFamily="34" charset="0"/>
            </a:endParaRPr>
          </a:p>
          <a:p>
            <a:pPr marL="0" indent="0" algn="just">
              <a:buNone/>
            </a:pPr>
            <a:endParaRPr lang="en-US" dirty="0">
              <a:solidFill>
                <a:schemeClr val="tx1"/>
              </a:solidFill>
              <a:latin typeface="Arial" panose="020B0604020202020204" pitchFamily="34" charset="0"/>
              <a:cs typeface="Arial" panose="020B0604020202020204" pitchFamily="34" charset="0"/>
            </a:endParaRPr>
          </a:p>
          <a:p>
            <a:pPr marL="0" indent="0" algn="just">
              <a:buNone/>
            </a:pPr>
            <a:endParaRPr lang="en-US" dirty="0">
              <a:solidFill>
                <a:schemeClr val="tx1"/>
              </a:solidFill>
              <a:latin typeface="Arial" panose="020B0604020202020204" pitchFamily="34" charset="0"/>
              <a:cs typeface="Arial" panose="020B0604020202020204" pitchFamily="34" charset="0"/>
            </a:endParaRPr>
          </a:p>
          <a:p>
            <a:pPr marL="0" indent="0" algn="just">
              <a:buNone/>
            </a:pPr>
            <a:endParaRPr lang="en-US" dirty="0">
              <a:solidFill>
                <a:schemeClr val="tx1"/>
              </a:solidFill>
              <a:latin typeface="Arial" panose="020B0604020202020204" pitchFamily="34" charset="0"/>
              <a:cs typeface="Arial" panose="020B0604020202020204" pitchFamily="34" charset="0"/>
            </a:endParaRPr>
          </a:p>
          <a:p>
            <a:pPr marL="0" indent="0" algn="just">
              <a:buNone/>
            </a:pPr>
            <a:endParaRPr lang="en-US" dirty="0">
              <a:solidFill>
                <a:schemeClr val="tx1"/>
              </a:solidFill>
              <a:latin typeface="Arial" panose="020B0604020202020204" pitchFamily="34" charset="0"/>
              <a:cs typeface="Arial" panose="020B0604020202020204" pitchFamily="34" charset="0"/>
            </a:endParaRPr>
          </a:p>
          <a:p>
            <a:pPr marL="0" indent="0" algn="just">
              <a:buNone/>
            </a:pPr>
            <a:endParaRPr lang="en-US" dirty="0">
              <a:solidFill>
                <a:schemeClr val="tx1"/>
              </a:solidFill>
              <a:latin typeface="Arial" panose="020B0604020202020204" pitchFamily="34" charset="0"/>
              <a:cs typeface="Arial" panose="020B0604020202020204" pitchFamily="34" charset="0"/>
            </a:endParaRPr>
          </a:p>
          <a:p>
            <a:pPr marL="0" indent="0" algn="just">
              <a:buNone/>
            </a:pPr>
            <a:endParaRPr lang="en-US" dirty="0">
              <a:solidFill>
                <a:schemeClr val="tx1"/>
              </a:solidFill>
              <a:latin typeface="Arial" panose="020B0604020202020204" pitchFamily="34" charset="0"/>
              <a:cs typeface="Arial" panose="020B0604020202020204" pitchFamily="34" charset="0"/>
            </a:endParaRPr>
          </a:p>
          <a:p>
            <a:pPr lvl="1" algn="just">
              <a:buFont typeface="Wingdings" panose="05000000000000000000" pitchFamily="2" charset="2"/>
              <a:buChar char="§"/>
            </a:pPr>
            <a:r>
              <a:rPr lang="en-US" sz="1800" dirty="0">
                <a:solidFill>
                  <a:schemeClr val="tx1"/>
                </a:solidFill>
                <a:latin typeface="Arial" panose="020B0604020202020204" pitchFamily="34" charset="0"/>
                <a:cs typeface="Arial" panose="020B0604020202020204" pitchFamily="34" charset="0"/>
              </a:rPr>
              <a:t>Correlation strength varies based on </a:t>
            </a:r>
            <a:r>
              <a:rPr lang="en-US" sz="1800" dirty="0" err="1">
                <a:solidFill>
                  <a:schemeClr val="tx1"/>
                </a:solidFill>
                <a:latin typeface="Arial" panose="020B0604020202020204" pitchFamily="34" charset="0"/>
                <a:cs typeface="Arial" panose="020B0604020202020204" pitchFamily="34" charset="0"/>
              </a:rPr>
              <a:t>colour</a:t>
            </a:r>
            <a:r>
              <a:rPr lang="en-US" sz="1800" dirty="0">
                <a:solidFill>
                  <a:schemeClr val="tx1"/>
                </a:solidFill>
                <a:latin typeface="Arial" panose="020B0604020202020204" pitchFamily="34" charset="0"/>
                <a:cs typeface="Arial" panose="020B0604020202020204" pitchFamily="34" charset="0"/>
              </a:rPr>
              <a:t>, lighter the </a:t>
            </a:r>
            <a:r>
              <a:rPr lang="en-US" sz="1800" dirty="0" err="1">
                <a:solidFill>
                  <a:schemeClr val="tx1"/>
                </a:solidFill>
                <a:latin typeface="Arial" panose="020B0604020202020204" pitchFamily="34" charset="0"/>
                <a:cs typeface="Arial" panose="020B0604020202020204" pitchFamily="34" charset="0"/>
              </a:rPr>
              <a:t>colour</a:t>
            </a:r>
            <a:r>
              <a:rPr lang="en-US" sz="1800" dirty="0">
                <a:solidFill>
                  <a:schemeClr val="tx1"/>
                </a:solidFill>
                <a:latin typeface="Arial" panose="020B0604020202020204" pitchFamily="34" charset="0"/>
                <a:cs typeface="Arial" panose="020B0604020202020204" pitchFamily="34" charset="0"/>
              </a:rPr>
              <a:t> between two variables, more the strength between the variables, darker the </a:t>
            </a:r>
            <a:r>
              <a:rPr lang="en-US" sz="1800" dirty="0" err="1">
                <a:solidFill>
                  <a:schemeClr val="tx1"/>
                </a:solidFill>
                <a:latin typeface="Arial" panose="020B0604020202020204" pitchFamily="34" charset="0"/>
                <a:cs typeface="Arial" panose="020B0604020202020204" pitchFamily="34" charset="0"/>
              </a:rPr>
              <a:t>colour</a:t>
            </a:r>
            <a:r>
              <a:rPr lang="en-US" sz="1800" dirty="0">
                <a:solidFill>
                  <a:schemeClr val="tx1"/>
                </a:solidFill>
                <a:latin typeface="Arial" panose="020B0604020202020204" pitchFamily="34" charset="0"/>
                <a:cs typeface="Arial" panose="020B0604020202020204" pitchFamily="34" charset="0"/>
              </a:rPr>
              <a:t> displays the weaker correlation</a:t>
            </a:r>
          </a:p>
          <a:p>
            <a:pPr lvl="1" algn="just">
              <a:buFont typeface="Wingdings" panose="05000000000000000000" pitchFamily="2" charset="2"/>
              <a:buChar char="§"/>
            </a:pPr>
            <a:r>
              <a:rPr lang="en-US" sz="1800" dirty="0">
                <a:solidFill>
                  <a:schemeClr val="tx1"/>
                </a:solidFill>
                <a:latin typeface="Arial" panose="020B0604020202020204" pitchFamily="34" charset="0"/>
                <a:cs typeface="Arial" panose="020B0604020202020204" pitchFamily="34" charset="0"/>
              </a:rPr>
              <a:t>We can see the correlation scale values on the left side of the above image</a:t>
            </a:r>
            <a:endParaRPr lang="en-IN" sz="1800" dirty="0">
              <a:solidFill>
                <a:schemeClr val="tx1"/>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4B36667A-B4A8-05DE-5C90-90F0C15F3EF7}"/>
              </a:ext>
            </a:extLst>
          </p:cNvPr>
          <p:cNvPicPr>
            <a:picLocks noChangeAspect="1"/>
          </p:cNvPicPr>
          <p:nvPr/>
        </p:nvPicPr>
        <p:blipFill>
          <a:blip r:embed="rId2"/>
          <a:stretch>
            <a:fillRect/>
          </a:stretch>
        </p:blipFill>
        <p:spPr>
          <a:xfrm>
            <a:off x="2917998" y="1846728"/>
            <a:ext cx="4549534" cy="3191435"/>
          </a:xfrm>
          <a:prstGeom prst="rect">
            <a:avLst/>
          </a:prstGeom>
        </p:spPr>
      </p:pic>
    </p:spTree>
    <p:extLst>
      <p:ext uri="{BB962C8B-B14F-4D97-AF65-F5344CB8AC3E}">
        <p14:creationId xmlns:p14="http://schemas.microsoft.com/office/powerpoint/2010/main" val="954304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BB4549-6C96-36B8-1275-1231CD0BEE89}"/>
              </a:ext>
            </a:extLst>
          </p:cNvPr>
          <p:cNvSpPr>
            <a:spLocks noGrp="1"/>
          </p:cNvSpPr>
          <p:nvPr>
            <p:ph idx="1"/>
          </p:nvPr>
        </p:nvSpPr>
        <p:spPr>
          <a:xfrm>
            <a:off x="677334" y="233083"/>
            <a:ext cx="8596668" cy="6257364"/>
          </a:xfrm>
        </p:spPr>
        <p:txBody>
          <a:bodyPr/>
          <a:lstStyle/>
          <a:p>
            <a:pPr algn="just">
              <a:lnSpc>
                <a:spcPct val="150000"/>
              </a:lnSpc>
            </a:pPr>
            <a:r>
              <a:rPr lang="en-US" b="1" dirty="0">
                <a:solidFill>
                  <a:schemeClr val="tx1"/>
                </a:solidFill>
                <a:latin typeface="Arial" panose="020B0604020202020204" pitchFamily="34" charset="0"/>
                <a:cs typeface="Arial" panose="020B0604020202020204" pitchFamily="34" charset="0"/>
              </a:rPr>
              <a:t>2. Pair Plot</a:t>
            </a:r>
            <a:r>
              <a:rPr lang="en-US" dirty="0">
                <a:solidFill>
                  <a:schemeClr val="tx1"/>
                </a:solidFill>
                <a:latin typeface="Arial" panose="020B0604020202020204" pitchFamily="34" charset="0"/>
                <a:cs typeface="Arial" panose="020B0604020202020204" pitchFamily="34" charset="0"/>
              </a:rPr>
              <a:t>: Plot pairwise relationships in a dataset.</a:t>
            </a:r>
          </a:p>
          <a:p>
            <a:pPr marL="0" indent="0" algn="just">
              <a:lnSpc>
                <a:spcPct val="150000"/>
              </a:lnSpc>
              <a:buNone/>
            </a:pPr>
            <a:r>
              <a:rPr lang="en-US" dirty="0">
                <a:solidFill>
                  <a:schemeClr val="tx1"/>
                </a:solidFill>
                <a:latin typeface="Arial" panose="020B0604020202020204" pitchFamily="34" charset="0"/>
                <a:cs typeface="Arial" panose="020B0604020202020204" pitchFamily="34" charset="0"/>
              </a:rPr>
              <a:t>	A pair plot is used to understand the best set of features to explain a relationship between two variables or to form the most separated clusters. It also helps to form some simple classification models by drawing some simple lines or making a linear separation in our data-set.</a:t>
            </a:r>
          </a:p>
          <a:p>
            <a:pPr lvl="1" algn="just">
              <a:lnSpc>
                <a:spcPct val="150000"/>
              </a:lnSpc>
              <a:buFont typeface="Wingdings" panose="05000000000000000000" pitchFamily="2" charset="2"/>
              <a:buChar char="§"/>
            </a:pPr>
            <a:r>
              <a:rPr lang="en-US" sz="1800" dirty="0">
                <a:solidFill>
                  <a:schemeClr val="tx1"/>
                </a:solidFill>
                <a:latin typeface="Arial" panose="020B0604020202020204" pitchFamily="34" charset="0"/>
                <a:cs typeface="Arial" panose="020B0604020202020204" pitchFamily="34" charset="0"/>
              </a:rPr>
              <a:t>By default, this function will create a grid of Axes such that each numeric variable in data will be shared across the y-axes across a single row and the x-axes across a single column. The diagonal plots are treated differently: a univariate distribution plot is drawn to show the marginal distribution of the data in each column.</a:t>
            </a:r>
          </a:p>
          <a:p>
            <a:pPr lvl="1" algn="just">
              <a:lnSpc>
                <a:spcPct val="150000"/>
              </a:lnSpc>
              <a:buFont typeface="Wingdings" panose="05000000000000000000" pitchFamily="2" charset="2"/>
              <a:buChar char="§"/>
            </a:pPr>
            <a:r>
              <a:rPr lang="en-US" sz="1800" dirty="0">
                <a:solidFill>
                  <a:schemeClr val="tx1"/>
                </a:solidFill>
                <a:latin typeface="Arial" panose="020B0604020202020204" pitchFamily="34" charset="0"/>
                <a:cs typeface="Arial" panose="020B0604020202020204" pitchFamily="34" charset="0"/>
              </a:rPr>
              <a:t>We implement this using the below code.</a:t>
            </a:r>
          </a:p>
          <a:p>
            <a:pPr marL="0" indent="0" algn="just">
              <a:lnSpc>
                <a:spcPct val="150000"/>
              </a:lnSpc>
              <a:buNone/>
            </a:pPr>
            <a:r>
              <a:rPr lang="en-US" b="1" dirty="0">
                <a:solidFill>
                  <a:schemeClr val="tx1"/>
                </a:solidFill>
                <a:latin typeface="Arial" panose="020B0604020202020204" pitchFamily="34" charset="0"/>
                <a:cs typeface="Arial" panose="020B0604020202020204" pitchFamily="34" charset="0"/>
              </a:rPr>
              <a:t>     Code</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sns.pairplot</a:t>
            </a:r>
            <a:r>
              <a:rPr lang="en-US" dirty="0">
                <a:solidFill>
                  <a:schemeClr val="tx1"/>
                </a:solidFill>
                <a:latin typeface="Arial" panose="020B0604020202020204" pitchFamily="34" charset="0"/>
                <a:cs typeface="Arial" panose="020B0604020202020204" pitchFamily="34" charset="0"/>
              </a:rPr>
              <a:t>(data)</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3750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B9829DB8-4BC0-CECA-BFED-89D7429CA60B}"/>
              </a:ext>
            </a:extLst>
          </p:cNvPr>
          <p:cNvSpPr>
            <a:spLocks noGrp="1"/>
          </p:cNvSpPr>
          <p:nvPr>
            <p:ph idx="1"/>
          </p:nvPr>
        </p:nvSpPr>
        <p:spPr>
          <a:xfrm>
            <a:off x="677334" y="161364"/>
            <a:ext cx="8596668" cy="6436659"/>
          </a:xfrm>
        </p:spPr>
        <p:txBody>
          <a:bodyPr>
            <a:normAutofit lnSpcReduction="10000"/>
          </a:bodyPr>
          <a:lstStyle/>
          <a:p>
            <a:pPr lvl="1" algn="just">
              <a:buFont typeface="Wingdings" panose="05000000000000000000" pitchFamily="2" charset="2"/>
              <a:buChar char="§"/>
            </a:pPr>
            <a:r>
              <a:rPr lang="en-US" sz="1800" dirty="0">
                <a:solidFill>
                  <a:schemeClr val="tx1"/>
                </a:solidFill>
                <a:latin typeface="Arial" panose="020B0604020202020204" pitchFamily="34" charset="0"/>
                <a:cs typeface="Arial" panose="020B0604020202020204" pitchFamily="34" charset="0"/>
              </a:rPr>
              <a:t>Pair plot usually gives pairwise relationships of the columns in the dataset</a:t>
            </a:r>
          </a:p>
          <a:p>
            <a:pPr algn="just"/>
            <a:endParaRPr lang="en-US" dirty="0">
              <a:solidFill>
                <a:schemeClr val="tx1"/>
              </a:solidFill>
              <a:latin typeface="Arial" panose="020B0604020202020204" pitchFamily="34" charset="0"/>
              <a:cs typeface="Arial" panose="020B0604020202020204" pitchFamily="34" charset="0"/>
            </a:endParaRPr>
          </a:p>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latin typeface="Arial" panose="020B0604020202020204" pitchFamily="34" charset="0"/>
              <a:cs typeface="Arial" panose="020B0604020202020204" pitchFamily="34" charset="0"/>
            </a:endParaRPr>
          </a:p>
          <a:p>
            <a:pPr algn="just">
              <a:buFont typeface="Wingdings" panose="05000000000000000000" pitchFamily="2" charset="2"/>
              <a:buChar char="§"/>
            </a:pPr>
            <a:endParaRPr lang="en-US" dirty="0">
              <a:solidFill>
                <a:schemeClr val="tx1"/>
              </a:solidFill>
              <a:latin typeface="Arial" panose="020B0604020202020204" pitchFamily="34" charset="0"/>
              <a:cs typeface="Arial" panose="020B0604020202020204" pitchFamily="34" charset="0"/>
            </a:endParaRPr>
          </a:p>
          <a:p>
            <a:pPr algn="just">
              <a:buFont typeface="Wingdings" panose="05000000000000000000" pitchFamily="2" charset="2"/>
              <a:buChar char="§"/>
            </a:pPr>
            <a:endParaRPr lang="en-US" dirty="0">
              <a:solidFill>
                <a:schemeClr val="tx1"/>
              </a:solidFill>
              <a:latin typeface="Arial" panose="020B0604020202020204" pitchFamily="34" charset="0"/>
              <a:cs typeface="Arial" panose="020B0604020202020204" pitchFamily="34" charset="0"/>
            </a:endParaRPr>
          </a:p>
          <a:p>
            <a:pPr lvl="1" algn="just">
              <a:buFont typeface="Wingdings" panose="05000000000000000000" pitchFamily="2" charset="2"/>
              <a:buChar char="§"/>
            </a:pPr>
            <a:r>
              <a:rPr lang="en-US" sz="1800" dirty="0">
                <a:solidFill>
                  <a:schemeClr val="tx1"/>
                </a:solidFill>
                <a:latin typeface="Arial" panose="020B0604020202020204" pitchFamily="34" charset="0"/>
                <a:cs typeface="Arial" panose="020B0604020202020204" pitchFamily="34" charset="0"/>
              </a:rPr>
              <a:t>From the above pair plot, we infer that</a:t>
            </a:r>
          </a:p>
          <a:p>
            <a:pPr lvl="1" algn="just">
              <a:buFont typeface="Wingdings" panose="05000000000000000000" pitchFamily="2" charset="2"/>
              <a:buChar char="§"/>
            </a:pPr>
            <a:r>
              <a:rPr lang="en-US" sz="1800" dirty="0">
                <a:solidFill>
                  <a:schemeClr val="tx1"/>
                </a:solidFill>
                <a:latin typeface="Arial" panose="020B0604020202020204" pitchFamily="34" charset="0"/>
                <a:cs typeface="Arial" panose="020B0604020202020204" pitchFamily="34" charset="0"/>
              </a:rPr>
              <a:t>1.From the above plot we can draw inferences such as linearity and strength between the variables. how features are correlated(positive, neutral and negative)</a:t>
            </a:r>
            <a:endParaRPr lang="en-IN" sz="1800" dirty="0">
              <a:solidFill>
                <a:schemeClr val="tx1"/>
              </a:solidFill>
              <a:latin typeface="Arial" panose="020B0604020202020204" pitchFamily="34" charset="0"/>
              <a:cs typeface="Arial" panose="020B0604020202020204" pitchFamily="34" charset="0"/>
            </a:endParaRPr>
          </a:p>
        </p:txBody>
      </p:sp>
      <p:pic>
        <p:nvPicPr>
          <p:cNvPr id="20" name="Picture 19">
            <a:extLst>
              <a:ext uri="{FF2B5EF4-FFF2-40B4-BE49-F238E27FC236}">
                <a16:creationId xmlns:a16="http://schemas.microsoft.com/office/drawing/2014/main" id="{D6D850CC-BD96-F26C-5A36-A578021A7220}"/>
              </a:ext>
            </a:extLst>
          </p:cNvPr>
          <p:cNvPicPr>
            <a:picLocks noChangeAspect="1"/>
          </p:cNvPicPr>
          <p:nvPr/>
        </p:nvPicPr>
        <p:blipFill>
          <a:blip r:embed="rId2"/>
          <a:stretch>
            <a:fillRect/>
          </a:stretch>
        </p:blipFill>
        <p:spPr>
          <a:xfrm>
            <a:off x="1643342" y="510988"/>
            <a:ext cx="6000750" cy="4410636"/>
          </a:xfrm>
          <a:prstGeom prst="rect">
            <a:avLst/>
          </a:prstGeom>
        </p:spPr>
      </p:pic>
    </p:spTree>
    <p:extLst>
      <p:ext uri="{BB962C8B-B14F-4D97-AF65-F5344CB8AC3E}">
        <p14:creationId xmlns:p14="http://schemas.microsoft.com/office/powerpoint/2010/main" val="1373269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E6688-5AC9-2426-F053-E5964B7E7C68}"/>
              </a:ext>
            </a:extLst>
          </p:cNvPr>
          <p:cNvSpPr>
            <a:spLocks noGrp="1"/>
          </p:cNvSpPr>
          <p:nvPr>
            <p:ph type="ctrTitle"/>
          </p:nvPr>
        </p:nvSpPr>
        <p:spPr>
          <a:xfrm>
            <a:off x="870574" y="1768473"/>
            <a:ext cx="7766936" cy="856973"/>
          </a:xfrm>
        </p:spPr>
        <p:txBody>
          <a:bodyPr/>
          <a:lstStyle/>
          <a:p>
            <a:r>
              <a:rPr lang="en-IN" sz="2800" dirty="0">
                <a:solidFill>
                  <a:srgbClr val="206DEA"/>
                </a:solidFill>
                <a:latin typeface="Arial Black" panose="020B0A04020102020204" pitchFamily="34" charset="0"/>
              </a:rPr>
              <a:t>TRAFFIC VOLUME ESTIMATION</a:t>
            </a:r>
          </a:p>
        </p:txBody>
      </p:sp>
      <p:sp>
        <p:nvSpPr>
          <p:cNvPr id="3" name="Subtitle 2">
            <a:extLst>
              <a:ext uri="{FF2B5EF4-FFF2-40B4-BE49-F238E27FC236}">
                <a16:creationId xmlns:a16="http://schemas.microsoft.com/office/drawing/2014/main" id="{C3094D96-3798-1C07-2AE7-F02E2656B412}"/>
              </a:ext>
            </a:extLst>
          </p:cNvPr>
          <p:cNvSpPr>
            <a:spLocks noGrp="1"/>
          </p:cNvSpPr>
          <p:nvPr>
            <p:ph type="subTitle" idx="1"/>
          </p:nvPr>
        </p:nvSpPr>
        <p:spPr>
          <a:xfrm>
            <a:off x="807820" y="2572264"/>
            <a:ext cx="7766936" cy="1561074"/>
          </a:xfrm>
        </p:spPr>
        <p:txBody>
          <a:bodyPr/>
          <a:lstStyle/>
          <a:p>
            <a:r>
              <a:rPr lang="en-IN" dirty="0">
                <a:solidFill>
                  <a:schemeClr val="tx1">
                    <a:lumMod val="95000"/>
                    <a:lumOff val="5000"/>
                  </a:schemeClr>
                </a:solidFill>
              </a:rPr>
              <a:t>USING MACHINE LEARNING</a:t>
            </a:r>
          </a:p>
        </p:txBody>
      </p:sp>
      <p:pic>
        <p:nvPicPr>
          <p:cNvPr id="3080" name="Picture 8" descr="4,303 Traffic Jam Illustrations &amp; Clip Art - iStock">
            <a:extLst>
              <a:ext uri="{FF2B5EF4-FFF2-40B4-BE49-F238E27FC236}">
                <a16:creationId xmlns:a16="http://schemas.microsoft.com/office/drawing/2014/main" id="{1565B66C-B2AE-6CFA-E6B8-1FFE5CC12C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066" y="3429000"/>
            <a:ext cx="5829300" cy="267652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957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AD293E4-CEE3-28F9-FE45-C840872BE1FD}"/>
              </a:ext>
            </a:extLst>
          </p:cNvPr>
          <p:cNvSpPr>
            <a:spLocks noGrp="1"/>
          </p:cNvSpPr>
          <p:nvPr>
            <p:ph idx="1"/>
          </p:nvPr>
        </p:nvSpPr>
        <p:spPr>
          <a:xfrm>
            <a:off x="677863" y="223838"/>
            <a:ext cx="8596312" cy="6392115"/>
          </a:xfrm>
        </p:spPr>
        <p:txBody>
          <a:bodyPr>
            <a:noAutofit/>
          </a:bodyPr>
          <a:lstStyle/>
          <a:p>
            <a:pPr algn="just"/>
            <a:r>
              <a:rPr lang="en-US" b="1" dirty="0">
                <a:solidFill>
                  <a:schemeClr val="tx1"/>
                </a:solidFill>
                <a:latin typeface="Arial" panose="020B0604020202020204" pitchFamily="34" charset="0"/>
                <a:cs typeface="Arial" panose="020B0604020202020204" pitchFamily="34" charset="0"/>
              </a:rPr>
              <a:t>3. Box Plot:</a:t>
            </a:r>
          </a:p>
          <a:p>
            <a:pPr lvl="1" algn="just">
              <a:buFont typeface="Wingdings" panose="05000000000000000000" pitchFamily="2" charset="2"/>
              <a:buChar char="§"/>
            </a:pPr>
            <a:r>
              <a:rPr lang="en-US" sz="1800" dirty="0">
                <a:solidFill>
                  <a:schemeClr val="tx1"/>
                </a:solidFill>
                <a:latin typeface="Arial" panose="020B0604020202020204" pitchFamily="34" charset="0"/>
                <a:cs typeface="Arial" panose="020B0604020202020204" pitchFamily="34" charset="0"/>
              </a:rPr>
              <a:t>Box-plot is a type of chart often used in explanatory data analysis. Box plots visually show the distribution of numerical data and skewness through displaying the data quartiles (or percentiles) and averages.</a:t>
            </a:r>
          </a:p>
          <a:p>
            <a:pPr lvl="1" algn="just">
              <a:buFont typeface="Wingdings" panose="05000000000000000000" pitchFamily="2" charset="2"/>
              <a:buChar char="§"/>
            </a:pPr>
            <a:r>
              <a:rPr lang="en-US" sz="1800" dirty="0">
                <a:solidFill>
                  <a:schemeClr val="tx1"/>
                </a:solidFill>
                <a:latin typeface="Arial" panose="020B0604020202020204" pitchFamily="34" charset="0"/>
                <a:cs typeface="Arial" panose="020B0604020202020204" pitchFamily="34" charset="0"/>
              </a:rPr>
              <a:t>Box plots are useful as they show the average score of a data set. The median is the average value from a set of data and is shown by the line that divides the box into two parts. Half the scores are greater than or equal to this value and half are less. </a:t>
            </a:r>
            <a:r>
              <a:rPr lang="en-US" sz="1800" dirty="0" err="1">
                <a:solidFill>
                  <a:schemeClr val="tx1"/>
                </a:solidFill>
                <a:latin typeface="Arial" panose="020B0604020202020204" pitchFamily="34" charset="0"/>
                <a:cs typeface="Arial" panose="020B0604020202020204" pitchFamily="34" charset="0"/>
              </a:rPr>
              <a:t>jupyter</a:t>
            </a:r>
            <a:r>
              <a:rPr lang="en-US" sz="1800" dirty="0">
                <a:solidFill>
                  <a:schemeClr val="tx1"/>
                </a:solidFill>
                <a:latin typeface="Arial" panose="020B0604020202020204" pitchFamily="34" charset="0"/>
                <a:cs typeface="Arial" panose="020B0604020202020204" pitchFamily="34" charset="0"/>
              </a:rPr>
              <a:t> has a built-in function to create a boxplot called boxplot(). A boxplot plot is a type of plot that shows the spread of data in all the quartiles.</a:t>
            </a:r>
          </a:p>
          <a:p>
            <a:pPr marL="0" indent="0" algn="just">
              <a:buNone/>
            </a:pPr>
            <a:r>
              <a:rPr lang="en-US" dirty="0">
                <a:solidFill>
                  <a:schemeClr val="tx1"/>
                </a:solidFill>
                <a:latin typeface="Arial" panose="020B0604020202020204" pitchFamily="34" charset="0"/>
                <a:cs typeface="Arial" panose="020B0604020202020204" pitchFamily="34" charset="0"/>
              </a:rPr>
              <a:t>        </a:t>
            </a:r>
          </a:p>
          <a:p>
            <a:pPr marL="0" indent="0" algn="just">
              <a:buNone/>
            </a:pPr>
            <a:endParaRPr lang="en-US" dirty="0">
              <a:solidFill>
                <a:schemeClr val="tx1"/>
              </a:solidFill>
              <a:latin typeface="Arial" panose="020B0604020202020204" pitchFamily="34" charset="0"/>
              <a:cs typeface="Arial" panose="020B0604020202020204" pitchFamily="34" charset="0"/>
            </a:endParaRPr>
          </a:p>
          <a:p>
            <a:pPr marL="0" indent="0" algn="just">
              <a:buNone/>
            </a:pPr>
            <a:endParaRPr lang="en-US" dirty="0">
              <a:solidFill>
                <a:schemeClr val="tx1"/>
              </a:solidFill>
              <a:latin typeface="Arial" panose="020B0604020202020204" pitchFamily="34" charset="0"/>
              <a:cs typeface="Arial" panose="020B0604020202020204" pitchFamily="34" charset="0"/>
            </a:endParaRPr>
          </a:p>
          <a:p>
            <a:pPr marL="0" indent="0" algn="just">
              <a:buNone/>
            </a:pPr>
            <a:endParaRPr lang="en-US" dirty="0">
              <a:solidFill>
                <a:schemeClr val="tx1"/>
              </a:solidFill>
              <a:latin typeface="Arial" panose="020B0604020202020204" pitchFamily="34" charset="0"/>
              <a:cs typeface="Arial" panose="020B0604020202020204" pitchFamily="34" charset="0"/>
            </a:endParaRPr>
          </a:p>
          <a:p>
            <a:pPr marL="0" indent="0" algn="just">
              <a:buNone/>
            </a:pPr>
            <a:r>
              <a:rPr lang="en-US" dirty="0">
                <a:solidFill>
                  <a:schemeClr val="tx1"/>
                </a:solidFill>
                <a:latin typeface="Arial" panose="020B0604020202020204" pitchFamily="34" charset="0"/>
                <a:cs typeface="Arial" panose="020B0604020202020204" pitchFamily="34" charset="0"/>
              </a:rPr>
              <a:t>         </a:t>
            </a:r>
          </a:p>
          <a:p>
            <a:pPr marL="0" indent="0" algn="just">
              <a:buNone/>
            </a:pPr>
            <a:r>
              <a:rPr lang="en-US" dirty="0">
                <a:solidFill>
                  <a:schemeClr val="tx1"/>
                </a:solidFill>
                <a:latin typeface="Arial" panose="020B0604020202020204" pitchFamily="34" charset="0"/>
                <a:cs typeface="Arial" panose="020B0604020202020204" pitchFamily="34" charset="0"/>
              </a:rPr>
              <a:t>        </a:t>
            </a:r>
          </a:p>
          <a:p>
            <a:pPr marL="0" indent="0" algn="just">
              <a:buNone/>
            </a:pPr>
            <a:r>
              <a:rPr lang="en-US" dirty="0">
                <a:solidFill>
                  <a:schemeClr val="tx1"/>
                </a:solidFill>
                <a:latin typeface="Arial" panose="020B0604020202020204" pitchFamily="34" charset="0"/>
                <a:cs typeface="Arial" panose="020B0604020202020204" pitchFamily="34" charset="0"/>
              </a:rPr>
              <a:t>           From the above box plot, we infer how the data points are spread and the </a:t>
            </a:r>
          </a:p>
          <a:p>
            <a:pPr marL="0" indent="0" algn="just">
              <a:buNone/>
            </a:pPr>
            <a:r>
              <a:rPr lang="en-US" dirty="0">
                <a:solidFill>
                  <a:schemeClr val="tx1"/>
                </a:solidFill>
                <a:latin typeface="Arial" panose="020B0604020202020204" pitchFamily="34" charset="0"/>
                <a:cs typeface="Arial" panose="020B0604020202020204" pitchFamily="34" charset="0"/>
              </a:rPr>
              <a:t>         existence of the outliers</a:t>
            </a:r>
          </a:p>
        </p:txBody>
      </p:sp>
      <p:pic>
        <p:nvPicPr>
          <p:cNvPr id="6" name="Picture 5">
            <a:extLst>
              <a:ext uri="{FF2B5EF4-FFF2-40B4-BE49-F238E27FC236}">
                <a16:creationId xmlns:a16="http://schemas.microsoft.com/office/drawing/2014/main" id="{C4922ED3-F11A-E3AD-CADA-64B436CF9356}"/>
              </a:ext>
            </a:extLst>
          </p:cNvPr>
          <p:cNvPicPr>
            <a:picLocks noChangeAspect="1"/>
          </p:cNvPicPr>
          <p:nvPr/>
        </p:nvPicPr>
        <p:blipFill>
          <a:blip r:embed="rId2"/>
          <a:stretch>
            <a:fillRect/>
          </a:stretch>
        </p:blipFill>
        <p:spPr>
          <a:xfrm>
            <a:off x="2587039" y="3024112"/>
            <a:ext cx="4023709" cy="2471254"/>
          </a:xfrm>
          <a:prstGeom prst="rect">
            <a:avLst/>
          </a:prstGeom>
        </p:spPr>
      </p:pic>
    </p:spTree>
    <p:extLst>
      <p:ext uri="{BB962C8B-B14F-4D97-AF65-F5344CB8AC3E}">
        <p14:creationId xmlns:p14="http://schemas.microsoft.com/office/powerpoint/2010/main" val="751382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FEB5F03-7D0B-9DAE-D8D8-66263134E967}"/>
              </a:ext>
            </a:extLst>
          </p:cNvPr>
          <p:cNvSpPr>
            <a:spLocks noGrp="1"/>
          </p:cNvSpPr>
          <p:nvPr>
            <p:ph idx="1"/>
          </p:nvPr>
        </p:nvSpPr>
        <p:spPr>
          <a:xfrm>
            <a:off x="677863" y="421342"/>
            <a:ext cx="8596312" cy="5620684"/>
          </a:xfrm>
        </p:spPr>
        <p:txBody>
          <a:bodyPr/>
          <a:lstStyle/>
          <a:p>
            <a:pPr algn="just"/>
            <a:r>
              <a:rPr lang="en-US" sz="1800" b="1" kern="1200" dirty="0">
                <a:solidFill>
                  <a:schemeClr val="tx1"/>
                </a:solidFill>
                <a:effectLst/>
                <a:latin typeface="Arial" panose="020B0604020202020204" pitchFamily="34" charset="0"/>
                <a:ea typeface="+mn-ea"/>
                <a:cs typeface="Arial" panose="020B0604020202020204" pitchFamily="34" charset="0"/>
              </a:rPr>
              <a:t>4. Data and time columns</a:t>
            </a:r>
            <a:r>
              <a:rPr lang="en-US" sz="1800" kern="1200" dirty="0">
                <a:solidFill>
                  <a:schemeClr val="tx1"/>
                </a:solidFill>
                <a:effectLst/>
                <a:latin typeface="Arial" panose="020B0604020202020204" pitchFamily="34" charset="0"/>
                <a:ea typeface="+mn-ea"/>
                <a:cs typeface="Arial" panose="020B0604020202020204" pitchFamily="34" charset="0"/>
              </a:rPr>
              <a:t> need to be split into columns so that analysis and training of the model can be done in an easy way, so we use the split function to convert date into the year, month and day. time column into hours, minutes and seconds.</a:t>
            </a:r>
            <a:endParaRPr lang="en-IN" sz="1800" dirty="0">
              <a:solidFill>
                <a:schemeClr val="tx1"/>
              </a:solidFill>
              <a:effectLst/>
            </a:endParaRPr>
          </a:p>
          <a:p>
            <a:endParaRPr lang="en-IN" dirty="0"/>
          </a:p>
        </p:txBody>
      </p:sp>
      <p:pic>
        <p:nvPicPr>
          <p:cNvPr id="6" name="Picture 5">
            <a:extLst>
              <a:ext uri="{FF2B5EF4-FFF2-40B4-BE49-F238E27FC236}">
                <a16:creationId xmlns:a16="http://schemas.microsoft.com/office/drawing/2014/main" id="{56A727A2-8E87-2DF6-AAAF-6764A7D0D6FE}"/>
              </a:ext>
            </a:extLst>
          </p:cNvPr>
          <p:cNvPicPr>
            <a:picLocks noChangeAspect="1"/>
          </p:cNvPicPr>
          <p:nvPr/>
        </p:nvPicPr>
        <p:blipFill>
          <a:blip r:embed="rId2"/>
          <a:stretch>
            <a:fillRect/>
          </a:stretch>
        </p:blipFill>
        <p:spPr>
          <a:xfrm>
            <a:off x="1342393" y="2022727"/>
            <a:ext cx="6835732" cy="3673158"/>
          </a:xfrm>
          <a:prstGeom prst="rect">
            <a:avLst/>
          </a:prstGeom>
        </p:spPr>
      </p:pic>
    </p:spTree>
    <p:extLst>
      <p:ext uri="{BB962C8B-B14F-4D97-AF65-F5344CB8AC3E}">
        <p14:creationId xmlns:p14="http://schemas.microsoft.com/office/powerpoint/2010/main" val="3341424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8AC2A-59E1-D590-7566-476BF0E8383C}"/>
              </a:ext>
            </a:extLst>
          </p:cNvPr>
          <p:cNvSpPr>
            <a:spLocks noGrp="1"/>
          </p:cNvSpPr>
          <p:nvPr>
            <p:ph type="title"/>
          </p:nvPr>
        </p:nvSpPr>
        <p:spPr/>
        <p:txBody>
          <a:bodyPr>
            <a:normAutofit fontScale="90000"/>
          </a:bodyPr>
          <a:lstStyle/>
          <a:p>
            <a:r>
              <a:rPr kumimoji="0" lang="en-US" altLang="en-US" sz="3600" b="1" i="0" u="none" strike="noStrike" cap="none" normalizeH="0" baseline="0" dirty="0">
                <a:ln>
                  <a:noFill/>
                </a:ln>
                <a:solidFill>
                  <a:schemeClr val="accent3">
                    <a:lumMod val="75000"/>
                  </a:schemeClr>
                </a:solidFill>
                <a:effectLst/>
                <a:latin typeface="Open Sans" panose="020B0606030504020204" pitchFamily="34" charset="0"/>
                <a:ea typeface="Open Sans" panose="020B0606030504020204" pitchFamily="34" charset="0"/>
                <a:cs typeface="Open Sans" panose="020B0606030504020204" pitchFamily="34" charset="0"/>
              </a:rPr>
              <a:t>Splitting The Dataset Into Dependent And Independent Variable</a:t>
            </a:r>
            <a:br>
              <a:rPr kumimoji="0" lang="en-US" altLang="en-US" sz="3600" b="1" i="0" u="none" strike="noStrike" cap="none" normalizeH="0" baseline="0" dirty="0">
                <a:ln>
                  <a:noFill/>
                </a:ln>
                <a:solidFill>
                  <a:schemeClr val="accent3">
                    <a:lumMod val="75000"/>
                  </a:schemeClr>
                </a:solidFill>
                <a:effectLst/>
                <a:cs typeface="Arial" panose="020B0604020202020204" pitchFamily="34" charset="0"/>
              </a:rPr>
            </a:br>
            <a:endParaRPr lang="en-IN" dirty="0">
              <a:solidFill>
                <a:schemeClr val="accent3">
                  <a:lumMod val="75000"/>
                </a:schemeClr>
              </a:solidFill>
            </a:endParaRPr>
          </a:p>
        </p:txBody>
      </p:sp>
      <p:sp>
        <p:nvSpPr>
          <p:cNvPr id="4" name="Rectangle 1">
            <a:extLst>
              <a:ext uri="{FF2B5EF4-FFF2-40B4-BE49-F238E27FC236}">
                <a16:creationId xmlns:a16="http://schemas.microsoft.com/office/drawing/2014/main" id="{BFBD5A95-0BB7-F1ED-6601-457966F42BCA}"/>
              </a:ext>
            </a:extLst>
          </p:cNvPr>
          <p:cNvSpPr>
            <a:spLocks noGrp="1" noChangeArrowheads="1"/>
          </p:cNvSpPr>
          <p:nvPr>
            <p:ph idx="1"/>
          </p:nvPr>
        </p:nvSpPr>
        <p:spPr bwMode="auto">
          <a:xfrm>
            <a:off x="409480" y="2392064"/>
            <a:ext cx="9362594" cy="367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01568"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just" defTabSz="914400" rtl="0" eaLnBrk="0" fontAlgn="base" latinLnBrk="0" hangingPunct="0">
              <a:lnSpc>
                <a:spcPct val="100000"/>
              </a:lnSpc>
              <a:spcBef>
                <a:spcPct val="0"/>
              </a:spcBef>
              <a:spcAft>
                <a:spcPct val="0"/>
              </a:spcAft>
              <a:buSzTx/>
              <a:buFont typeface="Wingdings 3" panose="05040102010807070707" pitchFamily="18" charset="2"/>
              <a:buChar char="u"/>
              <a:tabLst/>
            </a:pPr>
            <a:r>
              <a:rPr kumimoji="0" lang="en-US" altLang="en-US" sz="2400" b="0" i="0" u="none" strike="noStrike" cap="none" normalizeH="0" baseline="0" dirty="0">
                <a:ln>
                  <a:noFill/>
                </a:ln>
                <a:solidFill>
                  <a:schemeClr val="tx1"/>
                </a:solidFill>
                <a:effectLst/>
                <a:cs typeface="Arial" panose="020B0604020202020204" pitchFamily="34" charset="0"/>
              </a:rPr>
              <a:t>In machine learning, the concept of the dependent variable (y) and independent variables(x) is important to understand. Here, the Dependent variable is nothing but output in dataset and the independent variable is all inputs in the dataset.</a:t>
            </a:r>
          </a:p>
          <a:p>
            <a:pPr marR="0" lvl="0" algn="just" defTabSz="914400" rtl="0" eaLnBrk="0" fontAlgn="base" latinLnBrk="0" hangingPunct="0">
              <a:lnSpc>
                <a:spcPct val="100000"/>
              </a:lnSpc>
              <a:spcBef>
                <a:spcPct val="0"/>
              </a:spcBef>
              <a:spcAft>
                <a:spcPct val="0"/>
              </a:spcAft>
              <a:buSzTx/>
              <a:buFont typeface="Wingdings 3" panose="05040102010807070707" pitchFamily="18" charset="2"/>
              <a:buChar char="u"/>
              <a:tabLst/>
            </a:pPr>
            <a:r>
              <a:rPr kumimoji="0" lang="en-US" altLang="en-US" sz="2400" b="0" i="0" u="none" strike="noStrike" cap="none" normalizeH="0" baseline="0" dirty="0">
                <a:ln>
                  <a:noFill/>
                </a:ln>
                <a:solidFill>
                  <a:schemeClr val="tx1"/>
                </a:solidFill>
                <a:effectLst/>
                <a:cs typeface="Arial" panose="020B0604020202020204" pitchFamily="34" charset="0"/>
              </a:rPr>
              <a:t>With this in mind, we need to split our dataset into the matrix of independent variables and the vector or dependent variable. Mathematically, Vector is defined as a matrix that has just one column.</a:t>
            </a: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6054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78082F-40F5-56D5-2D67-62B59F95B9CF}"/>
              </a:ext>
            </a:extLst>
          </p:cNvPr>
          <p:cNvSpPr>
            <a:spLocks noGrp="1"/>
          </p:cNvSpPr>
          <p:nvPr>
            <p:ph idx="1"/>
          </p:nvPr>
        </p:nvSpPr>
        <p:spPr>
          <a:xfrm>
            <a:off x="677334" y="484095"/>
            <a:ext cx="8596668" cy="5557268"/>
          </a:xfrm>
        </p:spPr>
        <p: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To read the columns, we will use </a:t>
            </a:r>
            <a:r>
              <a:rPr kumimoji="0" lang="en-US" altLang="en-US" sz="2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iloc</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of pandas (used to fix the indexes for selection) which takes two parameters — [row selection, column selection].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Let’s split our dataset into independent and dependent variables.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y = data[</a:t>
            </a:r>
            <a:r>
              <a:rPr kumimoji="0" lang="en-US" altLang="en-US" sz="2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traffic_volume</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independent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x = </a:t>
            </a:r>
            <a:r>
              <a:rPr kumimoji="0" lang="en-US" altLang="en-US" sz="2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data.drop</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traffic_volume,axis</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=1)</a:t>
            </a:r>
          </a:p>
          <a:p>
            <a:endParaRPr lang="en-IN" dirty="0"/>
          </a:p>
        </p:txBody>
      </p:sp>
      <p:pic>
        <p:nvPicPr>
          <p:cNvPr id="5" name="Picture 4">
            <a:extLst>
              <a:ext uri="{FF2B5EF4-FFF2-40B4-BE49-F238E27FC236}">
                <a16:creationId xmlns:a16="http://schemas.microsoft.com/office/drawing/2014/main" id="{F3A12D69-EDD4-EB2B-DF2F-C2FD2BA23E13}"/>
              </a:ext>
            </a:extLst>
          </p:cNvPr>
          <p:cNvPicPr>
            <a:picLocks noChangeAspect="1"/>
          </p:cNvPicPr>
          <p:nvPr/>
        </p:nvPicPr>
        <p:blipFill>
          <a:blip r:embed="rId2"/>
          <a:stretch>
            <a:fillRect/>
          </a:stretch>
        </p:blipFill>
        <p:spPr>
          <a:xfrm>
            <a:off x="1100562" y="3964806"/>
            <a:ext cx="7750212" cy="1348857"/>
          </a:xfrm>
          <a:prstGeom prst="rect">
            <a:avLst/>
          </a:prstGeom>
        </p:spPr>
      </p:pic>
    </p:spTree>
    <p:extLst>
      <p:ext uri="{BB962C8B-B14F-4D97-AF65-F5344CB8AC3E}">
        <p14:creationId xmlns:p14="http://schemas.microsoft.com/office/powerpoint/2010/main" val="3735440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F0B34-39BA-E121-D7D1-D75E72D62D8A}"/>
              </a:ext>
            </a:extLst>
          </p:cNvPr>
          <p:cNvSpPr>
            <a:spLocks noGrp="1"/>
          </p:cNvSpPr>
          <p:nvPr>
            <p:ph type="title"/>
          </p:nvPr>
        </p:nvSpPr>
        <p:spPr>
          <a:xfrm>
            <a:off x="677334" y="609600"/>
            <a:ext cx="8596668" cy="842682"/>
          </a:xfrm>
        </p:spPr>
        <p:txBody>
          <a:bodyPr>
            <a:normAutofit/>
          </a:bodyPr>
          <a:lstStyle/>
          <a:p>
            <a:r>
              <a:rPr lang="en-IN" sz="3200" b="1" dirty="0">
                <a:solidFill>
                  <a:schemeClr val="accent3">
                    <a:lumMod val="75000"/>
                  </a:schemeClr>
                </a:solidFill>
                <a:latin typeface="Open Sans" panose="020B0606030504020204" pitchFamily="34" charset="0"/>
                <a:ea typeface="Open Sans" panose="020B0606030504020204" pitchFamily="34" charset="0"/>
                <a:cs typeface="Open Sans" panose="020B0606030504020204" pitchFamily="34" charset="0"/>
              </a:rPr>
              <a:t>Feature Scaling</a:t>
            </a:r>
          </a:p>
        </p:txBody>
      </p:sp>
      <p:sp>
        <p:nvSpPr>
          <p:cNvPr id="3" name="Content Placeholder 2">
            <a:extLst>
              <a:ext uri="{FF2B5EF4-FFF2-40B4-BE49-F238E27FC236}">
                <a16:creationId xmlns:a16="http://schemas.microsoft.com/office/drawing/2014/main" id="{867CAC20-BCCC-44E6-4091-214071FD7374}"/>
              </a:ext>
            </a:extLst>
          </p:cNvPr>
          <p:cNvSpPr>
            <a:spLocks noGrp="1"/>
          </p:cNvSpPr>
          <p:nvPr>
            <p:ph idx="1"/>
          </p:nvPr>
        </p:nvSpPr>
        <p:spPr>
          <a:xfrm>
            <a:off x="677334" y="1452283"/>
            <a:ext cx="8596668" cy="4589080"/>
          </a:xfrm>
        </p:spPr>
        <p:txBody>
          <a:bodyPr/>
          <a:lstStyle/>
          <a:p>
            <a:pPr algn="just"/>
            <a:r>
              <a:rPr lang="en-US" dirty="0">
                <a:latin typeface="Arial" panose="020B0604020202020204" pitchFamily="34" charset="0"/>
                <a:cs typeface="Arial" panose="020B0604020202020204" pitchFamily="34" charset="0"/>
              </a:rPr>
              <a:t>There is a huge disparity between the x values so  let us use feature scaling.</a:t>
            </a:r>
          </a:p>
          <a:p>
            <a:pPr algn="just"/>
            <a:r>
              <a:rPr lang="en-US" dirty="0">
                <a:latin typeface="Arial" panose="020B0604020202020204" pitchFamily="34" charset="0"/>
                <a:cs typeface="Arial" panose="020B0604020202020204" pitchFamily="34" charset="0"/>
              </a:rPr>
              <a:t>Feature scaling is a method used to normalize the range of independent variables or features of data.</a:t>
            </a:r>
          </a:p>
          <a:p>
            <a:endParaRPr lang="en-IN" dirty="0"/>
          </a:p>
        </p:txBody>
      </p:sp>
      <p:pic>
        <p:nvPicPr>
          <p:cNvPr id="5" name="Picture 4">
            <a:extLst>
              <a:ext uri="{FF2B5EF4-FFF2-40B4-BE49-F238E27FC236}">
                <a16:creationId xmlns:a16="http://schemas.microsoft.com/office/drawing/2014/main" id="{62CF13D1-3CB2-37F5-F58D-1E5DE93B6223}"/>
              </a:ext>
            </a:extLst>
          </p:cNvPr>
          <p:cNvPicPr>
            <a:picLocks noChangeAspect="1"/>
          </p:cNvPicPr>
          <p:nvPr/>
        </p:nvPicPr>
        <p:blipFill>
          <a:blip r:embed="rId2"/>
          <a:stretch>
            <a:fillRect/>
          </a:stretch>
        </p:blipFill>
        <p:spPr>
          <a:xfrm>
            <a:off x="1327816" y="2525651"/>
            <a:ext cx="7026249" cy="3581710"/>
          </a:xfrm>
          <a:prstGeom prst="rect">
            <a:avLst/>
          </a:prstGeom>
        </p:spPr>
      </p:pic>
    </p:spTree>
    <p:extLst>
      <p:ext uri="{BB962C8B-B14F-4D97-AF65-F5344CB8AC3E}">
        <p14:creationId xmlns:p14="http://schemas.microsoft.com/office/powerpoint/2010/main" val="1289779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8AD3BC-5A26-94BF-51F5-566655A2ACDD}"/>
              </a:ext>
            </a:extLst>
          </p:cNvPr>
          <p:cNvSpPr>
            <a:spLocks noGrp="1"/>
          </p:cNvSpPr>
          <p:nvPr>
            <p:ph idx="1"/>
          </p:nvPr>
        </p:nvSpPr>
        <p:spPr>
          <a:xfrm>
            <a:off x="677334" y="340659"/>
            <a:ext cx="8596668" cy="5700703"/>
          </a:xfrm>
        </p:spPr>
        <p:txBody>
          <a:bodyPr/>
          <a:lstStyle/>
          <a:p>
            <a:pPr lvl="1" algn="just">
              <a:buFont typeface="Wingdings" panose="05000000000000000000" pitchFamily="2" charset="2"/>
              <a:buChar char="§"/>
            </a:pPr>
            <a:r>
              <a:rPr lang="en-US" sz="1800" b="0" i="0" dirty="0">
                <a:solidFill>
                  <a:schemeClr val="tx1"/>
                </a:solidFill>
                <a:effectLst/>
                <a:latin typeface="Arial" panose="020B0604020202020204" pitchFamily="34" charset="0"/>
                <a:cs typeface="Arial" panose="020B0604020202020204" pitchFamily="34" charset="0"/>
              </a:rPr>
              <a:t>After scaling the data will be converted into an array form </a:t>
            </a:r>
          </a:p>
          <a:p>
            <a:pPr lvl="1" algn="just">
              <a:buFont typeface="Wingdings" panose="05000000000000000000" pitchFamily="2" charset="2"/>
              <a:buChar char="§"/>
            </a:pPr>
            <a:r>
              <a:rPr lang="en-US" sz="1800" b="0" i="0" dirty="0">
                <a:solidFill>
                  <a:schemeClr val="tx1"/>
                </a:solidFill>
                <a:effectLst/>
                <a:latin typeface="Arial" panose="020B0604020202020204" pitchFamily="34" charset="0"/>
                <a:cs typeface="Arial" panose="020B0604020202020204" pitchFamily="34" charset="0"/>
              </a:rPr>
              <a:t>Loading the feature names before scaling and converting them back to data frame after standard scaling is applied</a:t>
            </a:r>
          </a:p>
          <a:p>
            <a:pPr algn="l">
              <a:buFont typeface="Wingdings" panose="05000000000000000000" pitchFamily="2" charset="2"/>
              <a:buChar char="§"/>
            </a:pPr>
            <a:endParaRPr lang="en-US" b="0" i="0" dirty="0">
              <a:solidFill>
                <a:schemeClr val="tx1"/>
              </a:solidFill>
              <a:effectLst/>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503982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12649-AE72-0F48-ED7D-678EFDF56205}"/>
              </a:ext>
            </a:extLst>
          </p:cNvPr>
          <p:cNvSpPr>
            <a:spLocks noGrp="1"/>
          </p:cNvSpPr>
          <p:nvPr>
            <p:ph type="title"/>
          </p:nvPr>
        </p:nvSpPr>
        <p:spPr>
          <a:xfrm>
            <a:off x="677334" y="609600"/>
            <a:ext cx="8596668" cy="699247"/>
          </a:xfrm>
        </p:spPr>
        <p:txBody>
          <a:bodyPr>
            <a:normAutofit fontScale="90000"/>
          </a:bodyPr>
          <a:lstStyle/>
          <a:p>
            <a:r>
              <a:rPr lang="en-US" b="1" i="0" dirty="0">
                <a:solidFill>
                  <a:schemeClr val="accent3">
                    <a:lumMod val="75000"/>
                  </a:schemeClr>
                </a:solidFill>
                <a:effectLst/>
                <a:latin typeface="Open Sans" panose="020B0606030504020204" pitchFamily="34" charset="0"/>
              </a:rPr>
              <a:t>Splitting The Data Into Train And Test</a:t>
            </a:r>
            <a:br>
              <a:rPr lang="en-US" b="1" i="0" dirty="0">
                <a:solidFill>
                  <a:srgbClr val="2D2828"/>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58059F63-FE67-F0C5-D618-D5C87FD20712}"/>
              </a:ext>
            </a:extLst>
          </p:cNvPr>
          <p:cNvSpPr>
            <a:spLocks noGrp="1"/>
          </p:cNvSpPr>
          <p:nvPr>
            <p:ph idx="1"/>
          </p:nvPr>
        </p:nvSpPr>
        <p:spPr>
          <a:xfrm>
            <a:off x="677334" y="1470212"/>
            <a:ext cx="8596668" cy="5011270"/>
          </a:xfrm>
        </p:spPr>
        <p:txBody>
          <a:bodyPr>
            <a:normAutofit/>
          </a:bodyPr>
          <a:lstStyle/>
          <a:p>
            <a:pPr algn="just"/>
            <a:r>
              <a:rPr lang="en-US" b="0" i="0" dirty="0">
                <a:solidFill>
                  <a:schemeClr val="tx1"/>
                </a:solidFill>
                <a:effectLst/>
                <a:latin typeface="Arial" panose="020B0604020202020204" pitchFamily="34" charset="0"/>
                <a:cs typeface="Arial" panose="020B0604020202020204" pitchFamily="34" charset="0"/>
              </a:rPr>
              <a:t>When you are working on a model and you want to train it, you obviously have a dataset. But after training, we have to test the model on some test datasets. For this, you will a dataset which is different from the training set you used earlier. But it might not always be possible to have so much data during the development phase. In such cases, the solution is to split the dataset into two sets, one for training and the other for testing.</a:t>
            </a:r>
          </a:p>
          <a:p>
            <a:pPr lvl="1" algn="just">
              <a:buFont typeface="Wingdings" panose="05000000000000000000" pitchFamily="2" charset="2"/>
              <a:buChar char="§"/>
            </a:pPr>
            <a:r>
              <a:rPr lang="en-US" sz="1800" b="0" i="0" dirty="0">
                <a:solidFill>
                  <a:schemeClr val="tx1"/>
                </a:solidFill>
                <a:effectLst/>
                <a:latin typeface="Arial" panose="020B0604020202020204" pitchFamily="34" charset="0"/>
                <a:cs typeface="Arial" panose="020B0604020202020204" pitchFamily="34" charset="0"/>
              </a:rPr>
              <a:t>The train-test split is a technique for evaluating the performance of a machine learning algorithm.</a:t>
            </a:r>
          </a:p>
          <a:p>
            <a:pPr lvl="1" algn="just">
              <a:buFont typeface="Wingdings" panose="05000000000000000000" pitchFamily="2" charset="2"/>
              <a:buChar char="§"/>
            </a:pPr>
            <a:r>
              <a:rPr lang="en-US" sz="1800" b="0" i="0" dirty="0">
                <a:solidFill>
                  <a:schemeClr val="tx1"/>
                </a:solidFill>
                <a:effectLst/>
                <a:latin typeface="Arial" panose="020B0604020202020204" pitchFamily="34" charset="0"/>
                <a:cs typeface="Arial" panose="020B0604020202020204" pitchFamily="34" charset="0"/>
              </a:rPr>
              <a:t>Train Dataset: Used to fit the machine learning model.</a:t>
            </a:r>
          </a:p>
          <a:p>
            <a:pPr lvl="1" algn="just">
              <a:buFont typeface="Wingdings" panose="05000000000000000000" pitchFamily="2" charset="2"/>
              <a:buChar char="§"/>
            </a:pPr>
            <a:r>
              <a:rPr lang="en-US" sz="1800" b="0" i="0" dirty="0">
                <a:solidFill>
                  <a:schemeClr val="tx1"/>
                </a:solidFill>
                <a:effectLst/>
                <a:latin typeface="Arial" panose="020B0604020202020204" pitchFamily="34" charset="0"/>
                <a:cs typeface="Arial" panose="020B0604020202020204" pitchFamily="34" charset="0"/>
              </a:rPr>
              <a:t>Test Dataset: Used to evaluate the fit machine learning model.</a:t>
            </a:r>
          </a:p>
          <a:p>
            <a:pPr lvl="1" algn="just">
              <a:buFont typeface="Wingdings" panose="05000000000000000000" pitchFamily="2" charset="2"/>
              <a:buChar char="§"/>
            </a:pPr>
            <a:r>
              <a:rPr lang="en-US" sz="1800" b="0" i="0" dirty="0">
                <a:solidFill>
                  <a:schemeClr val="tx1"/>
                </a:solidFill>
                <a:effectLst/>
                <a:latin typeface="Arial" panose="020B0604020202020204" pitchFamily="34" charset="0"/>
                <a:cs typeface="Arial" panose="020B0604020202020204" pitchFamily="34" charset="0"/>
              </a:rPr>
              <a:t>In general you can allocate 80% of the dataset to the training set and the remaining 20% to test.</a:t>
            </a:r>
          </a:p>
          <a:p>
            <a:pPr lvl="1" algn="just">
              <a:buFont typeface="Wingdings" panose="05000000000000000000" pitchFamily="2" charset="2"/>
              <a:buChar char="§"/>
            </a:pPr>
            <a:r>
              <a:rPr lang="en-US" sz="1800" b="0" i="0" dirty="0">
                <a:solidFill>
                  <a:schemeClr val="tx1"/>
                </a:solidFill>
                <a:effectLst/>
                <a:latin typeface="Arial" panose="020B0604020202020204" pitchFamily="34" charset="0"/>
                <a:cs typeface="Arial" panose="020B0604020202020204" pitchFamily="34" charset="0"/>
              </a:rPr>
              <a:t>Now split our dataset into train set and test using </a:t>
            </a:r>
            <a:r>
              <a:rPr lang="en-US" sz="1800" b="0" i="0" dirty="0" err="1">
                <a:solidFill>
                  <a:schemeClr val="tx1"/>
                </a:solidFill>
                <a:effectLst/>
                <a:latin typeface="Arial" panose="020B0604020202020204" pitchFamily="34" charset="0"/>
                <a:cs typeface="Arial" panose="020B0604020202020204" pitchFamily="34" charset="0"/>
              </a:rPr>
              <a:t>train_test_split</a:t>
            </a:r>
            <a:r>
              <a:rPr lang="en-US" sz="1800" b="0" i="0" dirty="0">
                <a:solidFill>
                  <a:schemeClr val="tx1"/>
                </a:solidFill>
                <a:effectLst/>
                <a:latin typeface="Arial" panose="020B0604020202020204" pitchFamily="34" charset="0"/>
                <a:cs typeface="Arial" panose="020B0604020202020204" pitchFamily="34" charset="0"/>
              </a:rPr>
              <a:t> class from sci-kit learn library.</a:t>
            </a:r>
          </a:p>
          <a:p>
            <a:endParaRPr lang="en-IN" dirty="0"/>
          </a:p>
        </p:txBody>
      </p:sp>
    </p:spTree>
    <p:extLst>
      <p:ext uri="{BB962C8B-B14F-4D97-AF65-F5344CB8AC3E}">
        <p14:creationId xmlns:p14="http://schemas.microsoft.com/office/powerpoint/2010/main" val="1527274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B34753-AD26-AE7D-AA60-D061745C5FE3}"/>
              </a:ext>
            </a:extLst>
          </p:cNvPr>
          <p:cNvSpPr>
            <a:spLocks noGrp="1"/>
          </p:cNvSpPr>
          <p:nvPr>
            <p:ph idx="1"/>
          </p:nvPr>
        </p:nvSpPr>
        <p:spPr/>
        <p:txBody>
          <a:bodyPr/>
          <a:lstStyle/>
          <a:p>
            <a:pPr>
              <a:buFont typeface="Wingdings 3" panose="05040102010807070707" pitchFamily="18" charset="2"/>
              <a:buChar char="u"/>
            </a:pPr>
            <a:r>
              <a:rPr lang="en-US" b="0" i="0" dirty="0">
                <a:solidFill>
                  <a:schemeClr val="tx1"/>
                </a:solidFill>
                <a:effectLst/>
                <a:latin typeface="Arial" panose="020B0604020202020204" pitchFamily="34" charset="0"/>
                <a:cs typeface="Arial" panose="020B0604020202020204" pitchFamily="34" charset="0"/>
              </a:rPr>
              <a:t>from </a:t>
            </a:r>
            <a:r>
              <a:rPr lang="en-US" b="0" i="0" dirty="0" err="1">
                <a:solidFill>
                  <a:schemeClr val="tx1"/>
                </a:solidFill>
                <a:effectLst/>
                <a:latin typeface="Arial" panose="020B0604020202020204" pitchFamily="34" charset="0"/>
                <a:cs typeface="Arial" panose="020B0604020202020204" pitchFamily="34" charset="0"/>
              </a:rPr>
              <a:t>sklearn</a:t>
            </a:r>
            <a:r>
              <a:rPr lang="en-US" b="0" i="0" dirty="0">
                <a:solidFill>
                  <a:schemeClr val="tx1"/>
                </a:solidFill>
                <a:effectLst/>
                <a:latin typeface="Arial" panose="020B0604020202020204" pitchFamily="34" charset="0"/>
                <a:cs typeface="Arial" panose="020B0604020202020204" pitchFamily="34" charset="0"/>
              </a:rPr>
              <a:t> import </a:t>
            </a:r>
            <a:r>
              <a:rPr lang="en-US" b="0" i="0" dirty="0" err="1">
                <a:solidFill>
                  <a:schemeClr val="tx1"/>
                </a:solidFill>
                <a:effectLst/>
                <a:latin typeface="Arial" panose="020B0604020202020204" pitchFamily="34" charset="0"/>
                <a:cs typeface="Arial" panose="020B0604020202020204" pitchFamily="34" charset="0"/>
              </a:rPr>
              <a:t>model_selection</a:t>
            </a:r>
            <a:br>
              <a:rPr lang="en-US" b="0" i="0" dirty="0">
                <a:solidFill>
                  <a:schemeClr val="tx1"/>
                </a:solidFill>
                <a:effectLst/>
                <a:latin typeface="Arial" panose="020B0604020202020204" pitchFamily="34" charset="0"/>
                <a:cs typeface="Arial" panose="020B0604020202020204" pitchFamily="34" charset="0"/>
              </a:rPr>
            </a:br>
            <a:r>
              <a:rPr lang="en-US" b="0" i="0" dirty="0" err="1">
                <a:solidFill>
                  <a:schemeClr val="tx1"/>
                </a:solidFill>
                <a:effectLst/>
                <a:latin typeface="Arial" panose="020B0604020202020204" pitchFamily="34" charset="0"/>
                <a:cs typeface="Arial" panose="020B0604020202020204" pitchFamily="34" charset="0"/>
              </a:rPr>
              <a:t>x_train,x_test,y_train,y_test</a:t>
            </a:r>
            <a:r>
              <a:rPr lang="en-US" b="0" i="0" dirty="0">
                <a:solidFill>
                  <a:schemeClr val="tx1"/>
                </a:solidFill>
                <a:effectLst/>
                <a:latin typeface="Arial" panose="020B0604020202020204" pitchFamily="34" charset="0"/>
                <a:cs typeface="Arial" panose="020B0604020202020204" pitchFamily="34" charset="0"/>
              </a:rPr>
              <a:t>=</a:t>
            </a:r>
            <a:r>
              <a:rPr lang="en-US" b="0" i="0" dirty="0" err="1">
                <a:solidFill>
                  <a:schemeClr val="tx1"/>
                </a:solidFill>
                <a:effectLst/>
                <a:latin typeface="Arial" panose="020B0604020202020204" pitchFamily="34" charset="0"/>
                <a:cs typeface="Arial" panose="020B0604020202020204" pitchFamily="34" charset="0"/>
              </a:rPr>
              <a:t>model_selection.train_test_split</a:t>
            </a:r>
            <a:r>
              <a:rPr lang="en-US" b="0" i="0" dirty="0">
                <a:solidFill>
                  <a:schemeClr val="tx1"/>
                </a:solidFill>
                <a:effectLst/>
                <a:latin typeface="Arial" panose="020B0604020202020204" pitchFamily="34" charset="0"/>
                <a:cs typeface="Arial" panose="020B0604020202020204" pitchFamily="34" charset="0"/>
              </a:rPr>
              <a:t>(</a:t>
            </a:r>
            <a:r>
              <a:rPr lang="en-US" b="0" i="0" dirty="0" err="1">
                <a:solidFill>
                  <a:schemeClr val="tx1"/>
                </a:solidFill>
                <a:effectLst/>
                <a:latin typeface="Arial" panose="020B0604020202020204" pitchFamily="34" charset="0"/>
                <a:cs typeface="Arial" panose="020B0604020202020204" pitchFamily="34" charset="0"/>
              </a:rPr>
              <a:t>x,y,test_size</a:t>
            </a:r>
            <a:r>
              <a:rPr lang="en-US" b="0" i="0" dirty="0">
                <a:solidFill>
                  <a:schemeClr val="tx1"/>
                </a:solidFill>
                <a:effectLst/>
                <a:latin typeface="Arial" panose="020B0604020202020204" pitchFamily="34" charset="0"/>
                <a:cs typeface="Arial" panose="020B0604020202020204" pitchFamily="34" charset="0"/>
              </a:rPr>
              <a:t>=0.2,random_state =0)</a:t>
            </a:r>
          </a:p>
          <a:p>
            <a:endParaRPr lang="en-IN" dirty="0"/>
          </a:p>
        </p:txBody>
      </p:sp>
      <p:pic>
        <p:nvPicPr>
          <p:cNvPr id="7" name="Picture 6">
            <a:extLst>
              <a:ext uri="{FF2B5EF4-FFF2-40B4-BE49-F238E27FC236}">
                <a16:creationId xmlns:a16="http://schemas.microsoft.com/office/drawing/2014/main" id="{787223C5-A943-2B24-7609-4FDD35350EBD}"/>
              </a:ext>
            </a:extLst>
          </p:cNvPr>
          <p:cNvPicPr>
            <a:picLocks noChangeAspect="1"/>
          </p:cNvPicPr>
          <p:nvPr/>
        </p:nvPicPr>
        <p:blipFill>
          <a:blip r:embed="rId2"/>
          <a:stretch>
            <a:fillRect/>
          </a:stretch>
        </p:blipFill>
        <p:spPr>
          <a:xfrm>
            <a:off x="575435" y="518832"/>
            <a:ext cx="8582025" cy="1714500"/>
          </a:xfrm>
          <a:prstGeom prst="rect">
            <a:avLst/>
          </a:prstGeom>
        </p:spPr>
      </p:pic>
    </p:spTree>
    <p:extLst>
      <p:ext uri="{BB962C8B-B14F-4D97-AF65-F5344CB8AC3E}">
        <p14:creationId xmlns:p14="http://schemas.microsoft.com/office/powerpoint/2010/main" val="25092089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3E1FD-606D-5C73-FF33-5ED98B019DA4}"/>
              </a:ext>
            </a:extLst>
          </p:cNvPr>
          <p:cNvSpPr>
            <a:spLocks noGrp="1"/>
          </p:cNvSpPr>
          <p:nvPr>
            <p:ph type="title"/>
          </p:nvPr>
        </p:nvSpPr>
        <p:spPr/>
        <p:txBody>
          <a:bodyPr/>
          <a:lstStyle/>
          <a:p>
            <a:r>
              <a:rPr lang="en-IN" b="1" dirty="0">
                <a:solidFill>
                  <a:schemeClr val="accent2">
                    <a:lumMod val="75000"/>
                  </a:schemeClr>
                </a:solidFill>
              </a:rPr>
              <a:t>MODEL BULIDING</a:t>
            </a:r>
          </a:p>
        </p:txBody>
      </p:sp>
      <p:sp>
        <p:nvSpPr>
          <p:cNvPr id="3" name="Content Placeholder 2">
            <a:extLst>
              <a:ext uri="{FF2B5EF4-FFF2-40B4-BE49-F238E27FC236}">
                <a16:creationId xmlns:a16="http://schemas.microsoft.com/office/drawing/2014/main" id="{1F737E52-E6BC-F393-3D32-E1127342E78A}"/>
              </a:ext>
            </a:extLst>
          </p:cNvPr>
          <p:cNvSpPr>
            <a:spLocks noGrp="1"/>
          </p:cNvSpPr>
          <p:nvPr>
            <p:ph idx="1"/>
          </p:nvPr>
        </p:nvSpPr>
        <p:spPr>
          <a:xfrm>
            <a:off x="605616" y="1452283"/>
            <a:ext cx="8596668" cy="4598044"/>
          </a:xfrm>
        </p:spPr>
        <p:txBody>
          <a:bodyPr/>
          <a:lstStyle/>
          <a:p>
            <a:pPr marL="0" indent="0">
              <a:buNone/>
            </a:pPr>
            <a:endParaRPr lang="en-US" dirty="0">
              <a:latin typeface="Arial" panose="020B0604020202020204" pitchFamily="34" charset="0"/>
              <a:cs typeface="Arial" panose="020B0604020202020204" pitchFamily="34" charset="0"/>
            </a:endParaRPr>
          </a:p>
          <a:p>
            <a:pPr marL="0" indent="0">
              <a:buNone/>
            </a:pPr>
            <a:r>
              <a:rPr lang="en-US" dirty="0">
                <a:solidFill>
                  <a:schemeClr val="tx1"/>
                </a:solidFill>
                <a:latin typeface="Arial" panose="020B0604020202020204" pitchFamily="34" charset="0"/>
                <a:cs typeface="Arial" panose="020B0604020202020204" pitchFamily="34" charset="0"/>
              </a:rPr>
              <a:t>The model building includes the following main tasks</a:t>
            </a:r>
          </a:p>
          <a:p>
            <a:pPr>
              <a:buClrTx/>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Import the model building Libraries</a:t>
            </a:r>
          </a:p>
          <a:p>
            <a:pPr>
              <a:buClrTx/>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Initializing the model</a:t>
            </a:r>
          </a:p>
          <a:p>
            <a:pPr>
              <a:buClrTx/>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Training and testing the model</a:t>
            </a:r>
          </a:p>
          <a:p>
            <a:pPr>
              <a:buClrTx/>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Evaluation of Model</a:t>
            </a:r>
          </a:p>
          <a:p>
            <a:pPr>
              <a:buClrTx/>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Save the Model</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2154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719A0-5CF0-D806-5879-144C1F7E45AB}"/>
              </a:ext>
            </a:extLst>
          </p:cNvPr>
          <p:cNvSpPr>
            <a:spLocks noGrp="1"/>
          </p:cNvSpPr>
          <p:nvPr>
            <p:ph type="title"/>
          </p:nvPr>
        </p:nvSpPr>
        <p:spPr>
          <a:xfrm>
            <a:off x="677334" y="609600"/>
            <a:ext cx="8596668" cy="744071"/>
          </a:xfrm>
        </p:spPr>
        <p:txBody>
          <a:bodyPr>
            <a:normAutofit fontScale="90000"/>
          </a:bodyPr>
          <a:lstStyle/>
          <a:p>
            <a:r>
              <a:rPr lang="en-US" b="1" i="0" dirty="0">
                <a:solidFill>
                  <a:schemeClr val="accent3">
                    <a:lumMod val="75000"/>
                  </a:schemeClr>
                </a:solidFill>
                <a:effectLst/>
                <a:latin typeface="Open Sans" panose="020B0606030504020204" pitchFamily="34" charset="0"/>
              </a:rPr>
              <a:t>Training And Testing The Model</a:t>
            </a:r>
            <a:br>
              <a:rPr lang="en-US" b="1" i="0" dirty="0">
                <a:solidFill>
                  <a:schemeClr val="accent3">
                    <a:lumMod val="75000"/>
                  </a:schemeClr>
                </a:solidFill>
                <a:effectLst/>
                <a:latin typeface="Open Sans" panose="020B0606030504020204" pitchFamily="34" charset="0"/>
              </a:rPr>
            </a:br>
            <a:endParaRPr lang="en-IN" dirty="0">
              <a:solidFill>
                <a:schemeClr val="accent3">
                  <a:lumMod val="75000"/>
                </a:schemeClr>
              </a:solidFill>
            </a:endParaRPr>
          </a:p>
        </p:txBody>
      </p:sp>
      <p:sp>
        <p:nvSpPr>
          <p:cNvPr id="3" name="Content Placeholder 2">
            <a:extLst>
              <a:ext uri="{FF2B5EF4-FFF2-40B4-BE49-F238E27FC236}">
                <a16:creationId xmlns:a16="http://schemas.microsoft.com/office/drawing/2014/main" id="{13B4D164-962C-FC86-ED7B-95C76925AFC1}"/>
              </a:ext>
            </a:extLst>
          </p:cNvPr>
          <p:cNvSpPr>
            <a:spLocks noGrp="1"/>
          </p:cNvSpPr>
          <p:nvPr>
            <p:ph idx="1"/>
          </p:nvPr>
        </p:nvSpPr>
        <p:spPr>
          <a:xfrm>
            <a:off x="677334" y="1353671"/>
            <a:ext cx="8596668" cy="4687691"/>
          </a:xfrm>
        </p:spPr>
        <p:txBody>
          <a:bodyPr>
            <a:normAutofit/>
          </a:bodyPr>
          <a:lstStyle/>
          <a:p>
            <a:pPr algn="just"/>
            <a:r>
              <a:rPr lang="en-US" dirty="0">
                <a:solidFill>
                  <a:schemeClr val="tx1"/>
                </a:solidFill>
                <a:latin typeface="Arial" panose="020B0604020202020204" pitchFamily="34" charset="0"/>
                <a:cs typeface="Arial" panose="020B0604020202020204" pitchFamily="34" charset="0"/>
              </a:rPr>
              <a:t>Once after splitting the data into train and test, the data should be fed to an algorithm to build a model.</a:t>
            </a:r>
          </a:p>
          <a:p>
            <a:pPr algn="just"/>
            <a:r>
              <a:rPr lang="en-US" dirty="0">
                <a:solidFill>
                  <a:schemeClr val="tx1"/>
                </a:solidFill>
                <a:latin typeface="Arial" panose="020B0604020202020204" pitchFamily="34" charset="0"/>
                <a:cs typeface="Arial" panose="020B0604020202020204" pitchFamily="34" charset="0"/>
              </a:rPr>
              <a:t>There are several Machine learning algorithms to be used depending on the data you are going to process such as images, sound, text, and numerical values. The algorithms that you can choose according to the objective that you might have it may be Classification algorithms are Regression algorithms.</a:t>
            </a:r>
          </a:p>
          <a:p>
            <a:pPr marL="0" indent="0" algn="just">
              <a:buNone/>
            </a:pPr>
            <a:r>
              <a:rPr lang="en-US" dirty="0">
                <a:solidFill>
                  <a:schemeClr val="tx1"/>
                </a:solidFill>
                <a:latin typeface="Arial" panose="020B0604020202020204" pitchFamily="34" charset="0"/>
                <a:cs typeface="Arial" panose="020B0604020202020204" pitchFamily="34" charset="0"/>
              </a:rPr>
              <a:t>    1.Linear Regression</a:t>
            </a:r>
          </a:p>
          <a:p>
            <a:pPr marL="0" indent="0" algn="just">
              <a:buNone/>
            </a:pPr>
            <a:r>
              <a:rPr lang="en-US" dirty="0">
                <a:solidFill>
                  <a:schemeClr val="tx1"/>
                </a:solidFill>
                <a:latin typeface="Arial" panose="020B0604020202020204" pitchFamily="34" charset="0"/>
                <a:cs typeface="Arial" panose="020B0604020202020204" pitchFamily="34" charset="0"/>
              </a:rPr>
              <a:t>    2.Decision Tree Regressor</a:t>
            </a:r>
          </a:p>
          <a:p>
            <a:pPr marL="0" indent="0" algn="just">
              <a:buNone/>
            </a:pPr>
            <a:r>
              <a:rPr lang="en-US" dirty="0">
                <a:solidFill>
                  <a:schemeClr val="tx1"/>
                </a:solidFill>
                <a:latin typeface="Arial" panose="020B0604020202020204" pitchFamily="34" charset="0"/>
                <a:cs typeface="Arial" panose="020B0604020202020204" pitchFamily="34" charset="0"/>
              </a:rPr>
              <a:t>    3.Random Forest Regressor</a:t>
            </a:r>
          </a:p>
          <a:p>
            <a:pPr marL="0" indent="0" algn="just">
              <a:buNone/>
            </a:pPr>
            <a:r>
              <a:rPr lang="en-US" dirty="0">
                <a:solidFill>
                  <a:schemeClr val="tx1"/>
                </a:solidFill>
                <a:latin typeface="Arial" panose="020B0604020202020204" pitchFamily="34" charset="0"/>
                <a:cs typeface="Arial" panose="020B0604020202020204" pitchFamily="34" charset="0"/>
              </a:rPr>
              <a:t>    4.KNN</a:t>
            </a:r>
          </a:p>
          <a:p>
            <a:pPr marL="0" indent="0" algn="just">
              <a:buNone/>
            </a:pPr>
            <a:r>
              <a:rPr lang="en-US" dirty="0">
                <a:solidFill>
                  <a:schemeClr val="tx1"/>
                </a:solidFill>
                <a:latin typeface="Arial" panose="020B0604020202020204" pitchFamily="34" charset="0"/>
                <a:cs typeface="Arial" panose="020B0604020202020204" pitchFamily="34" charset="0"/>
              </a:rPr>
              <a:t>    5.svm</a:t>
            </a:r>
          </a:p>
          <a:p>
            <a:pPr marL="0" indent="0" algn="just">
              <a:buNone/>
            </a:pPr>
            <a:r>
              <a:rPr lang="en-US" dirty="0">
                <a:solidFill>
                  <a:schemeClr val="tx1"/>
                </a:solidFill>
                <a:latin typeface="Arial" panose="020B0604020202020204" pitchFamily="34" charset="0"/>
                <a:cs typeface="Arial" panose="020B0604020202020204" pitchFamily="34" charset="0"/>
              </a:rPr>
              <a:t>    5.xgboost</a:t>
            </a:r>
          </a:p>
        </p:txBody>
      </p:sp>
    </p:spTree>
    <p:extLst>
      <p:ext uri="{BB962C8B-B14F-4D97-AF65-F5344CB8AC3E}">
        <p14:creationId xmlns:p14="http://schemas.microsoft.com/office/powerpoint/2010/main" val="336316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2493-12C8-C20A-E386-6ED6ADCAA8ED}"/>
              </a:ext>
            </a:extLst>
          </p:cNvPr>
          <p:cNvSpPr>
            <a:spLocks noGrp="1"/>
          </p:cNvSpPr>
          <p:nvPr>
            <p:ph type="title"/>
          </p:nvPr>
        </p:nvSpPr>
        <p:spPr/>
        <p:txBody>
          <a:bodyPr/>
          <a:lstStyle/>
          <a:p>
            <a:r>
              <a:rPr lang="en-IN" b="1" dirty="0"/>
              <a:t>                 </a:t>
            </a:r>
            <a:r>
              <a:rPr lang="en-IN" b="1" dirty="0">
                <a:solidFill>
                  <a:srgbClr val="AF850F"/>
                </a:solidFill>
              </a:rPr>
              <a:t>INTRODUCTION</a:t>
            </a:r>
          </a:p>
        </p:txBody>
      </p:sp>
      <p:sp>
        <p:nvSpPr>
          <p:cNvPr id="3" name="Content Placeholder 2">
            <a:extLst>
              <a:ext uri="{FF2B5EF4-FFF2-40B4-BE49-F238E27FC236}">
                <a16:creationId xmlns:a16="http://schemas.microsoft.com/office/drawing/2014/main" id="{99ACCB07-4731-C773-9EB1-224583436DDC}"/>
              </a:ext>
            </a:extLst>
          </p:cNvPr>
          <p:cNvSpPr>
            <a:spLocks noGrp="1"/>
          </p:cNvSpPr>
          <p:nvPr>
            <p:ph idx="1"/>
          </p:nvPr>
        </p:nvSpPr>
        <p:spPr/>
        <p:txBody>
          <a:bodyPr>
            <a:normAutofit lnSpcReduction="10000"/>
          </a:bodyPr>
          <a:lstStyle/>
          <a:p>
            <a:pPr algn="just">
              <a:lnSpc>
                <a:spcPct val="150000"/>
              </a:lnSpc>
            </a:pPr>
            <a:r>
              <a:rPr lang="en-IN" sz="1800" dirty="0">
                <a:effectLst/>
                <a:latin typeface="Arial" panose="020B0604020202020204" pitchFamily="34" charset="0"/>
                <a:ea typeface="Times New Roman" panose="02020603050405020304" pitchFamily="18" charset="0"/>
              </a:rPr>
              <a:t>Growth in the number of vehicles and degree of urbanization means that the annual cost of traffic jams is increasing in cities. This leads to a decrease in the quality of life among citizens through a considerable waste of time and excessive fuel consumption and air pollution in congested areas. </a:t>
            </a:r>
          </a:p>
          <a:p>
            <a:pPr algn="just">
              <a:lnSpc>
                <a:spcPct val="150000"/>
              </a:lnSpc>
            </a:pPr>
            <a:r>
              <a:rPr lang="en-IN" sz="1800" dirty="0">
                <a:effectLst/>
                <a:latin typeface="Arial" panose="020B0604020202020204" pitchFamily="34" charset="0"/>
                <a:ea typeface="Times New Roman" panose="02020603050405020304" pitchFamily="18" charset="0"/>
              </a:rPr>
              <a:t>Traffic congestion has been one of the major issues that most metropolises are facing despite measures being taken to mitigate and reduce it.</a:t>
            </a:r>
          </a:p>
          <a:p>
            <a:pPr algn="just">
              <a:lnSpc>
                <a:spcPct val="150000"/>
              </a:lnSpc>
            </a:pPr>
            <a:r>
              <a:rPr lang="en-IN" sz="1800" dirty="0">
                <a:effectLst/>
                <a:latin typeface="Arial" panose="020B0604020202020204" pitchFamily="34" charset="0"/>
                <a:ea typeface="Times New Roman" panose="02020603050405020304" pitchFamily="18" charset="0"/>
              </a:rPr>
              <a:t>. Early analysis of congestion events and prediction of traffic volumes is a crucial step to identify traffic bottlenecks, which can be utilized to assist traffic management centres</a:t>
            </a:r>
            <a:endParaRPr lang="en-IN" dirty="0"/>
          </a:p>
        </p:txBody>
      </p:sp>
    </p:spTree>
    <p:extLst>
      <p:ext uri="{BB962C8B-B14F-4D97-AF65-F5344CB8AC3E}">
        <p14:creationId xmlns:p14="http://schemas.microsoft.com/office/powerpoint/2010/main" val="3866729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12CCC6-28CC-5E52-CDBD-860BB8492424}"/>
              </a:ext>
            </a:extLst>
          </p:cNvPr>
          <p:cNvSpPr>
            <a:spLocks noGrp="1"/>
          </p:cNvSpPr>
          <p:nvPr>
            <p:ph idx="1"/>
          </p:nvPr>
        </p:nvSpPr>
        <p:spPr>
          <a:xfrm>
            <a:off x="677334" y="358588"/>
            <a:ext cx="8596668" cy="6149787"/>
          </a:xfrm>
        </p:spPr>
        <p:txBody>
          <a:bodyPr/>
          <a:lstStyle/>
          <a:p>
            <a:r>
              <a:rPr lang="en-US" b="0" i="0" dirty="0">
                <a:solidFill>
                  <a:schemeClr val="tx1"/>
                </a:solidFill>
                <a:effectLst/>
                <a:latin typeface="Arial" panose="020B0604020202020204" pitchFamily="34" charset="0"/>
                <a:cs typeface="Arial" panose="020B0604020202020204" pitchFamily="34" charset="0"/>
              </a:rPr>
              <a:t>Steps in Building the model:-</a:t>
            </a:r>
          </a:p>
          <a:p>
            <a:pPr lvl="2">
              <a:buFont typeface="Wingdings" panose="05000000000000000000" pitchFamily="2" charset="2"/>
              <a:buChar char="v"/>
            </a:pPr>
            <a:r>
              <a:rPr lang="en-IN" sz="1800" b="1" i="0" dirty="0">
                <a:solidFill>
                  <a:schemeClr val="tx1"/>
                </a:solidFill>
                <a:effectLst/>
                <a:latin typeface="Arial" panose="020B0604020202020204" pitchFamily="34" charset="0"/>
                <a:cs typeface="Arial" panose="020B0604020202020204" pitchFamily="34" charset="0"/>
              </a:rPr>
              <a:t>Initialize the model - </a:t>
            </a:r>
          </a:p>
          <a:p>
            <a:pPr lvl="2">
              <a:buFont typeface="Wingdings" panose="05000000000000000000" pitchFamily="2" charset="2"/>
              <a:buChar char="v"/>
            </a:pPr>
            <a:endParaRPr lang="en-IN" sz="1800" b="1" i="0" dirty="0">
              <a:effectLst/>
              <a:latin typeface="Arial" panose="020B0604020202020204" pitchFamily="34" charset="0"/>
              <a:cs typeface="Arial" panose="020B0604020202020204" pitchFamily="34" charset="0"/>
            </a:endParaRPr>
          </a:p>
          <a:p>
            <a:pPr lvl="2">
              <a:buFont typeface="Wingdings" panose="05000000000000000000" pitchFamily="2" charset="2"/>
              <a:buChar char="v"/>
            </a:pPr>
            <a:endParaRPr lang="en-IN" sz="1800" b="1" dirty="0">
              <a:latin typeface="Arial" panose="020B0604020202020204" pitchFamily="34" charset="0"/>
              <a:cs typeface="Arial" panose="020B0604020202020204" pitchFamily="34" charset="0"/>
            </a:endParaRPr>
          </a:p>
          <a:p>
            <a:pPr lvl="2">
              <a:buFont typeface="Wingdings" panose="05000000000000000000" pitchFamily="2" charset="2"/>
              <a:buChar char="v"/>
            </a:pPr>
            <a:endParaRPr lang="en-IN" sz="1800" b="1" i="0" dirty="0">
              <a:effectLst/>
              <a:latin typeface="Arial" panose="020B0604020202020204" pitchFamily="34" charset="0"/>
              <a:cs typeface="Arial" panose="020B0604020202020204" pitchFamily="34" charset="0"/>
            </a:endParaRPr>
          </a:p>
          <a:p>
            <a:pPr lvl="2">
              <a:buFont typeface="Wingdings" panose="05000000000000000000" pitchFamily="2" charset="2"/>
              <a:buChar char="v"/>
            </a:pPr>
            <a:endParaRPr lang="en-IN" sz="1800" b="1" dirty="0">
              <a:latin typeface="Arial" panose="020B0604020202020204" pitchFamily="34" charset="0"/>
              <a:cs typeface="Arial" panose="020B0604020202020204" pitchFamily="34" charset="0"/>
            </a:endParaRPr>
          </a:p>
          <a:p>
            <a:pPr lvl="2">
              <a:buFont typeface="Wingdings" panose="05000000000000000000" pitchFamily="2" charset="2"/>
              <a:buChar char="v"/>
            </a:pPr>
            <a:endParaRPr lang="en-IN" sz="1800" b="1" i="0" dirty="0">
              <a:solidFill>
                <a:schemeClr val="tx1"/>
              </a:solidFill>
              <a:effectLst/>
              <a:latin typeface="Arial" panose="020B0604020202020204" pitchFamily="34" charset="0"/>
              <a:cs typeface="Arial" panose="020B0604020202020204" pitchFamily="34" charset="0"/>
            </a:endParaRPr>
          </a:p>
          <a:p>
            <a:pPr lvl="2">
              <a:buFont typeface="Wingdings" panose="05000000000000000000" pitchFamily="2" charset="2"/>
              <a:buChar char="v"/>
            </a:pPr>
            <a:r>
              <a:rPr lang="en-US" sz="1800" b="1" i="0" dirty="0">
                <a:solidFill>
                  <a:schemeClr val="tx1"/>
                </a:solidFill>
                <a:effectLst/>
                <a:latin typeface="Arial" panose="020B0604020202020204" pitchFamily="34" charset="0"/>
                <a:cs typeface="Arial" panose="020B0604020202020204" pitchFamily="34" charset="0"/>
              </a:rPr>
              <a:t>Fit the models with </a:t>
            </a:r>
            <a:r>
              <a:rPr lang="en-US" sz="1800" b="1" i="0" dirty="0" err="1">
                <a:solidFill>
                  <a:schemeClr val="tx1"/>
                </a:solidFill>
                <a:effectLst/>
                <a:latin typeface="Arial" panose="020B0604020202020204" pitchFamily="34" charset="0"/>
                <a:cs typeface="Arial" panose="020B0604020202020204" pitchFamily="34" charset="0"/>
              </a:rPr>
              <a:t>x_train</a:t>
            </a:r>
            <a:r>
              <a:rPr lang="en-US" sz="1800" b="1" i="0" dirty="0">
                <a:solidFill>
                  <a:schemeClr val="tx1"/>
                </a:solidFill>
                <a:effectLst/>
                <a:latin typeface="Arial" panose="020B0604020202020204" pitchFamily="34" charset="0"/>
                <a:cs typeface="Arial" panose="020B0604020202020204" pitchFamily="34" charset="0"/>
              </a:rPr>
              <a:t> and </a:t>
            </a:r>
            <a:r>
              <a:rPr lang="en-US" sz="1800" b="1" i="0" dirty="0" err="1">
                <a:solidFill>
                  <a:schemeClr val="tx1"/>
                </a:solidFill>
                <a:effectLst/>
                <a:latin typeface="Arial" panose="020B0604020202020204" pitchFamily="34" charset="0"/>
                <a:cs typeface="Arial" panose="020B0604020202020204" pitchFamily="34" charset="0"/>
              </a:rPr>
              <a:t>y_train</a:t>
            </a:r>
            <a:endParaRPr lang="en-US" sz="1800" b="1" dirty="0">
              <a:solidFill>
                <a:schemeClr val="tx1"/>
              </a:solidFill>
              <a:latin typeface="Arial" panose="020B0604020202020204" pitchFamily="34" charset="0"/>
              <a:cs typeface="Arial" panose="020B0604020202020204" pitchFamily="34" charset="0"/>
            </a:endParaRPr>
          </a:p>
          <a:p>
            <a:pPr lvl="2">
              <a:buFont typeface="Wingdings" panose="05000000000000000000" pitchFamily="2" charset="2"/>
              <a:buChar char="v"/>
            </a:pPr>
            <a:endParaRPr lang="en-IN" sz="1800" b="1" i="0" dirty="0">
              <a:effectLst/>
              <a:latin typeface="Arial" panose="020B0604020202020204" pitchFamily="34" charset="0"/>
              <a:cs typeface="Arial" panose="020B0604020202020204" pitchFamily="34" charset="0"/>
            </a:endParaRPr>
          </a:p>
          <a:p>
            <a:pPr lvl="2">
              <a:buFont typeface="Wingdings" panose="05000000000000000000" pitchFamily="2" charset="2"/>
              <a:buChar char="v"/>
            </a:pPr>
            <a:endParaRPr lang="en-IN" dirty="0"/>
          </a:p>
        </p:txBody>
      </p:sp>
      <p:pic>
        <p:nvPicPr>
          <p:cNvPr id="5" name="Picture 4">
            <a:extLst>
              <a:ext uri="{FF2B5EF4-FFF2-40B4-BE49-F238E27FC236}">
                <a16:creationId xmlns:a16="http://schemas.microsoft.com/office/drawing/2014/main" id="{33E77B4F-A1D7-BB1B-9571-3D85EBEECA4E}"/>
              </a:ext>
            </a:extLst>
          </p:cNvPr>
          <p:cNvPicPr>
            <a:picLocks noChangeAspect="1"/>
          </p:cNvPicPr>
          <p:nvPr/>
        </p:nvPicPr>
        <p:blipFill>
          <a:blip r:embed="rId2"/>
          <a:stretch>
            <a:fillRect/>
          </a:stretch>
        </p:blipFill>
        <p:spPr>
          <a:xfrm>
            <a:off x="2102972" y="1243777"/>
            <a:ext cx="3114487" cy="1598955"/>
          </a:xfrm>
          <a:prstGeom prst="rect">
            <a:avLst/>
          </a:prstGeom>
        </p:spPr>
      </p:pic>
      <p:pic>
        <p:nvPicPr>
          <p:cNvPr id="7" name="Picture 6">
            <a:extLst>
              <a:ext uri="{FF2B5EF4-FFF2-40B4-BE49-F238E27FC236}">
                <a16:creationId xmlns:a16="http://schemas.microsoft.com/office/drawing/2014/main" id="{24E190B2-EAAD-2323-206B-3F2601244AA7}"/>
              </a:ext>
            </a:extLst>
          </p:cNvPr>
          <p:cNvPicPr>
            <a:picLocks noChangeAspect="1"/>
          </p:cNvPicPr>
          <p:nvPr/>
        </p:nvPicPr>
        <p:blipFill>
          <a:blip r:embed="rId3"/>
          <a:stretch>
            <a:fillRect/>
          </a:stretch>
        </p:blipFill>
        <p:spPr>
          <a:xfrm>
            <a:off x="2275635" y="3603811"/>
            <a:ext cx="5747777" cy="2904563"/>
          </a:xfrm>
          <a:prstGeom prst="rect">
            <a:avLst/>
          </a:prstGeom>
        </p:spPr>
      </p:pic>
    </p:spTree>
    <p:extLst>
      <p:ext uri="{BB962C8B-B14F-4D97-AF65-F5344CB8AC3E}">
        <p14:creationId xmlns:p14="http://schemas.microsoft.com/office/powerpoint/2010/main" val="36947988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EE5559-F686-62D9-407E-AD507F234FC2}"/>
              </a:ext>
            </a:extLst>
          </p:cNvPr>
          <p:cNvSpPr>
            <a:spLocks noGrp="1"/>
          </p:cNvSpPr>
          <p:nvPr>
            <p:ph idx="1"/>
          </p:nvPr>
        </p:nvSpPr>
        <p:spPr>
          <a:xfrm>
            <a:off x="677334" y="457201"/>
            <a:ext cx="8596668" cy="5584162"/>
          </a:xfrm>
        </p:spPr>
        <p:txBody>
          <a:bodyPr>
            <a:normAutofit fontScale="92500" lnSpcReduction="10000"/>
          </a:bodyPr>
          <a:lstStyle/>
          <a:p>
            <a:pPr lvl="2">
              <a:buFont typeface="Wingdings" panose="05000000000000000000" pitchFamily="2" charset="2"/>
              <a:buChar char="v"/>
            </a:pPr>
            <a:r>
              <a:rPr lang="en-US" sz="1800" b="1" i="0" dirty="0">
                <a:solidFill>
                  <a:schemeClr val="tx1"/>
                </a:solidFill>
                <a:effectLst/>
                <a:latin typeface="Arial" panose="020B0604020202020204" pitchFamily="34" charset="0"/>
                <a:cs typeface="Arial" panose="020B0604020202020204" pitchFamily="34" charset="0"/>
              </a:rPr>
              <a:t>Predict the </a:t>
            </a:r>
            <a:r>
              <a:rPr lang="en-US" sz="1800" b="1" i="0" dirty="0" err="1">
                <a:solidFill>
                  <a:schemeClr val="tx1"/>
                </a:solidFill>
                <a:effectLst/>
                <a:latin typeface="Arial" panose="020B0604020202020204" pitchFamily="34" charset="0"/>
                <a:cs typeface="Arial" panose="020B0604020202020204" pitchFamily="34" charset="0"/>
              </a:rPr>
              <a:t>y_train</a:t>
            </a:r>
            <a:r>
              <a:rPr lang="en-US" sz="1800" b="1" i="0" dirty="0">
                <a:solidFill>
                  <a:schemeClr val="tx1"/>
                </a:solidFill>
                <a:effectLst/>
                <a:latin typeface="Arial" panose="020B0604020202020204" pitchFamily="34" charset="0"/>
                <a:cs typeface="Arial" panose="020B0604020202020204" pitchFamily="34" charset="0"/>
              </a:rPr>
              <a:t> values and calculate the accuracy</a:t>
            </a:r>
          </a:p>
          <a:p>
            <a:pPr lvl="2">
              <a:buFont typeface="Wingdings" panose="05000000000000000000" pitchFamily="2" charset="2"/>
              <a:buChar char="v"/>
            </a:pPr>
            <a:endParaRPr lang="en-IN" sz="1800" dirty="0">
              <a:solidFill>
                <a:schemeClr val="tx1"/>
              </a:solidFill>
              <a:latin typeface="Arial" panose="020B0604020202020204" pitchFamily="34" charset="0"/>
              <a:cs typeface="Arial" panose="020B0604020202020204" pitchFamily="34" charset="0"/>
            </a:endParaRPr>
          </a:p>
          <a:p>
            <a:pPr lvl="2">
              <a:buFont typeface="Wingdings" panose="05000000000000000000" pitchFamily="2" charset="2"/>
              <a:buChar char="v"/>
            </a:pPr>
            <a:endParaRPr lang="en-IN" sz="1800" dirty="0">
              <a:solidFill>
                <a:schemeClr val="tx1"/>
              </a:solidFill>
              <a:latin typeface="Arial" panose="020B0604020202020204" pitchFamily="34" charset="0"/>
              <a:cs typeface="Arial" panose="020B0604020202020204" pitchFamily="34" charset="0"/>
            </a:endParaRPr>
          </a:p>
          <a:p>
            <a:pPr lvl="2">
              <a:buFont typeface="Wingdings" panose="05000000000000000000" pitchFamily="2" charset="2"/>
              <a:buChar char="v"/>
            </a:pPr>
            <a:endParaRPr lang="en-IN" sz="1800" dirty="0">
              <a:solidFill>
                <a:schemeClr val="tx1"/>
              </a:solidFill>
              <a:latin typeface="Arial" panose="020B0604020202020204" pitchFamily="34" charset="0"/>
              <a:cs typeface="Arial" panose="020B0604020202020204" pitchFamily="34" charset="0"/>
            </a:endParaRPr>
          </a:p>
          <a:p>
            <a:pPr lvl="2">
              <a:buFont typeface="Wingdings" panose="05000000000000000000" pitchFamily="2" charset="2"/>
              <a:buChar char="v"/>
            </a:pPr>
            <a:endParaRPr lang="en-IN" sz="1800"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en-IN" sz="2200" dirty="0">
              <a:solidFill>
                <a:schemeClr val="tx1"/>
              </a:solidFill>
              <a:latin typeface="Arial" panose="020B0604020202020204" pitchFamily="34" charset="0"/>
              <a:cs typeface="Arial" panose="020B0604020202020204" pitchFamily="34" charset="0"/>
            </a:endParaRPr>
          </a:p>
          <a:p>
            <a:pPr algn="just">
              <a:buFont typeface="Wingdings 3" panose="05040102010807070707" pitchFamily="18" charset="2"/>
              <a:buChar char="u"/>
            </a:pPr>
            <a:r>
              <a:rPr lang="en-US" sz="2100" dirty="0">
                <a:solidFill>
                  <a:schemeClr val="tx1"/>
                </a:solidFill>
                <a:latin typeface="Arial" panose="020B0604020202020204" pitchFamily="34" charset="0"/>
                <a:cs typeface="Arial" panose="020B0604020202020204" pitchFamily="34" charset="0"/>
              </a:rPr>
              <a:t>We’re going to use the x-train and y-train obtained above in the </a:t>
            </a:r>
            <a:r>
              <a:rPr lang="en-US" sz="2100" dirty="0" err="1">
                <a:solidFill>
                  <a:schemeClr val="tx1"/>
                </a:solidFill>
                <a:latin typeface="Arial" panose="020B0604020202020204" pitchFamily="34" charset="0"/>
                <a:cs typeface="Arial" panose="020B0604020202020204" pitchFamily="34" charset="0"/>
              </a:rPr>
              <a:t>train_test_split</a:t>
            </a:r>
            <a:r>
              <a:rPr lang="en-US" sz="2100" dirty="0">
                <a:solidFill>
                  <a:schemeClr val="tx1"/>
                </a:solidFill>
                <a:latin typeface="Arial" panose="020B0604020202020204" pitchFamily="34" charset="0"/>
                <a:cs typeface="Arial" panose="020B0604020202020204" pitchFamily="34" charset="0"/>
              </a:rPr>
              <a:t> section to train our Random forest regression model. We’re using the fit method and passing the parameters as shown below.</a:t>
            </a:r>
          </a:p>
          <a:p>
            <a:pPr algn="just">
              <a:buFont typeface="Wingdings 3" panose="05040102010807070707" pitchFamily="18" charset="2"/>
              <a:buChar char="u"/>
            </a:pPr>
            <a:r>
              <a:rPr lang="en-US" sz="2100" dirty="0">
                <a:solidFill>
                  <a:schemeClr val="tx1"/>
                </a:solidFill>
                <a:latin typeface="Arial" panose="020B0604020202020204" pitchFamily="34" charset="0"/>
                <a:cs typeface="Arial" panose="020B0604020202020204" pitchFamily="34" charset="0"/>
              </a:rPr>
              <a:t> We are using the algorithm from Scikit learn library to build the model as shown below,</a:t>
            </a:r>
          </a:p>
          <a:p>
            <a:pPr algn="just">
              <a:buFont typeface="Wingdings 3" panose="05040102010807070707" pitchFamily="18" charset="2"/>
              <a:buChar char="u"/>
            </a:pPr>
            <a:r>
              <a:rPr lang="en-US" sz="2100" dirty="0">
                <a:solidFill>
                  <a:schemeClr val="tx1"/>
                </a:solidFill>
                <a:latin typeface="Arial" panose="020B0604020202020204" pitchFamily="34" charset="0"/>
                <a:cs typeface="Arial" panose="020B0604020202020204" pitchFamily="34" charset="0"/>
              </a:rPr>
              <a:t>Once the model is trained, it’s ready to make predictions. We can use the predict method on the model and pass </a:t>
            </a:r>
            <a:r>
              <a:rPr lang="en-US" sz="2100" dirty="0" err="1">
                <a:solidFill>
                  <a:schemeClr val="tx1"/>
                </a:solidFill>
                <a:latin typeface="Arial" panose="020B0604020202020204" pitchFamily="34" charset="0"/>
                <a:cs typeface="Arial" panose="020B0604020202020204" pitchFamily="34" charset="0"/>
              </a:rPr>
              <a:t>x_test</a:t>
            </a:r>
            <a:r>
              <a:rPr lang="en-US" sz="2100" dirty="0">
                <a:solidFill>
                  <a:schemeClr val="tx1"/>
                </a:solidFill>
                <a:latin typeface="Arial" panose="020B0604020202020204" pitchFamily="34" charset="0"/>
                <a:cs typeface="Arial" panose="020B0604020202020204" pitchFamily="34" charset="0"/>
              </a:rPr>
              <a:t> as a parameter to get the output as </a:t>
            </a:r>
            <a:r>
              <a:rPr lang="en-US" sz="2100" dirty="0" err="1">
                <a:solidFill>
                  <a:schemeClr val="tx1"/>
                </a:solidFill>
                <a:latin typeface="Arial" panose="020B0604020202020204" pitchFamily="34" charset="0"/>
                <a:cs typeface="Arial" panose="020B0604020202020204" pitchFamily="34" charset="0"/>
              </a:rPr>
              <a:t>y_pred</a:t>
            </a:r>
            <a:r>
              <a:rPr lang="en-US" sz="2100" dirty="0">
                <a:solidFill>
                  <a:schemeClr val="tx1"/>
                </a:solidFill>
                <a:latin typeface="Arial" panose="020B0604020202020204" pitchFamily="34" charset="0"/>
                <a:cs typeface="Arial" panose="020B0604020202020204" pitchFamily="34" charset="0"/>
              </a:rPr>
              <a:t>.</a:t>
            </a:r>
          </a:p>
          <a:p>
            <a:pPr algn="just">
              <a:buFont typeface="Wingdings 3" panose="05040102010807070707" pitchFamily="18" charset="2"/>
              <a:buChar char="u"/>
            </a:pPr>
            <a:r>
              <a:rPr lang="en-US" sz="2100" dirty="0">
                <a:solidFill>
                  <a:schemeClr val="tx1"/>
                </a:solidFill>
                <a:latin typeface="Arial" panose="020B0604020202020204" pitchFamily="34" charset="0"/>
                <a:cs typeface="Arial" panose="020B0604020202020204" pitchFamily="34" charset="0"/>
              </a:rPr>
              <a:t>Notice that the prediction output is an array of real numbers corresponding to the input array</a:t>
            </a:r>
            <a:endParaRPr lang="en-IN" sz="2100" dirty="0">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340FF00-38AA-B0A3-DCF4-DFBC1EE917BB}"/>
              </a:ext>
            </a:extLst>
          </p:cNvPr>
          <p:cNvPicPr>
            <a:picLocks noChangeAspect="1"/>
          </p:cNvPicPr>
          <p:nvPr/>
        </p:nvPicPr>
        <p:blipFill>
          <a:blip r:embed="rId2"/>
          <a:stretch>
            <a:fillRect/>
          </a:stretch>
        </p:blipFill>
        <p:spPr>
          <a:xfrm>
            <a:off x="1966113" y="745354"/>
            <a:ext cx="6843353" cy="1612363"/>
          </a:xfrm>
          <a:prstGeom prst="rect">
            <a:avLst/>
          </a:prstGeom>
        </p:spPr>
      </p:pic>
    </p:spTree>
    <p:extLst>
      <p:ext uri="{BB962C8B-B14F-4D97-AF65-F5344CB8AC3E}">
        <p14:creationId xmlns:p14="http://schemas.microsoft.com/office/powerpoint/2010/main" val="21564482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17031-9496-57F6-D112-23FBFBEEB3AD}"/>
              </a:ext>
            </a:extLst>
          </p:cNvPr>
          <p:cNvSpPr>
            <a:spLocks noGrp="1"/>
          </p:cNvSpPr>
          <p:nvPr>
            <p:ph type="title"/>
          </p:nvPr>
        </p:nvSpPr>
        <p:spPr>
          <a:xfrm>
            <a:off x="677334" y="609600"/>
            <a:ext cx="8596668" cy="806824"/>
          </a:xfrm>
        </p:spPr>
        <p:txBody>
          <a:bodyPr>
            <a:normAutofit fontScale="90000"/>
          </a:bodyPr>
          <a:lstStyle/>
          <a:p>
            <a:r>
              <a:rPr lang="en-IN" b="1" i="0" dirty="0">
                <a:solidFill>
                  <a:schemeClr val="accent3">
                    <a:lumMod val="75000"/>
                  </a:schemeClr>
                </a:solidFill>
                <a:effectLst/>
                <a:latin typeface="Open Sans" panose="020B0606030504020204" pitchFamily="34" charset="0"/>
              </a:rPr>
              <a:t>Model Evaluation</a:t>
            </a:r>
            <a:br>
              <a:rPr lang="en-IN" b="1" i="0" dirty="0">
                <a:solidFill>
                  <a:srgbClr val="2D2828"/>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2304A4C3-1F0C-7472-7684-67BEBB7E2030}"/>
              </a:ext>
            </a:extLst>
          </p:cNvPr>
          <p:cNvSpPr>
            <a:spLocks noGrp="1"/>
          </p:cNvSpPr>
          <p:nvPr>
            <p:ph idx="1"/>
          </p:nvPr>
        </p:nvSpPr>
        <p:spPr>
          <a:xfrm>
            <a:off x="677334" y="1416425"/>
            <a:ext cx="8596668" cy="4624938"/>
          </a:xfrm>
        </p:spPr>
        <p:txBody>
          <a:bodyPr>
            <a:normAutofit/>
          </a:bodyPr>
          <a:lstStyle/>
          <a:p>
            <a:pPr algn="just"/>
            <a:r>
              <a:rPr lang="en-US" dirty="0">
                <a:solidFill>
                  <a:schemeClr val="tx1"/>
                </a:solidFill>
                <a:latin typeface="Arial" panose="020B0604020202020204" pitchFamily="34" charset="0"/>
                <a:cs typeface="Arial" panose="020B0604020202020204" pitchFamily="34" charset="0"/>
              </a:rPr>
              <a:t>After training the model, the model should be tested by using the test data which is been separated while splitting the data for checking the functionality of the model.</a:t>
            </a:r>
          </a:p>
          <a:p>
            <a:endParaRPr lang="en-US" dirty="0">
              <a:solidFill>
                <a:schemeClr val="tx1"/>
              </a:solidFill>
              <a:latin typeface="Arial" panose="020B0604020202020204" pitchFamily="34" charset="0"/>
              <a:cs typeface="Arial" panose="020B0604020202020204" pitchFamily="34" charset="0"/>
            </a:endParaRPr>
          </a:p>
          <a:p>
            <a:pPr algn="just"/>
            <a:r>
              <a:rPr lang="en-US" b="1" dirty="0">
                <a:solidFill>
                  <a:schemeClr val="tx1"/>
                </a:solidFill>
                <a:latin typeface="Arial" panose="020B0604020202020204" pitchFamily="34" charset="0"/>
                <a:cs typeface="Arial" panose="020B0604020202020204" pitchFamily="34" charset="0"/>
              </a:rPr>
              <a:t>Regression Evaluation Metrics</a:t>
            </a:r>
            <a:r>
              <a:rPr lang="en-US" dirty="0">
                <a:solidFill>
                  <a:schemeClr val="tx1"/>
                </a:solidFill>
                <a:latin typeface="Arial" panose="020B0604020202020204" pitchFamily="34" charset="0"/>
                <a:cs typeface="Arial" panose="020B0604020202020204" pitchFamily="34" charset="0"/>
              </a:rPr>
              <a:t>:</a:t>
            </a:r>
          </a:p>
          <a:p>
            <a:pPr algn="just"/>
            <a:endParaRPr lang="en-US" dirty="0">
              <a:solidFill>
                <a:schemeClr val="tx1"/>
              </a:solidFill>
              <a:latin typeface="Arial" panose="020B0604020202020204" pitchFamily="34" charset="0"/>
              <a:cs typeface="Arial" panose="020B0604020202020204" pitchFamily="34" charset="0"/>
            </a:endParaRPr>
          </a:p>
          <a:p>
            <a:pPr marL="0" indent="0" algn="just">
              <a:buNone/>
            </a:pPr>
            <a:r>
              <a:rPr lang="en-US" dirty="0">
                <a:solidFill>
                  <a:schemeClr val="tx1"/>
                </a:solidFill>
                <a:latin typeface="Arial" panose="020B0604020202020204" pitchFamily="34" charset="0"/>
                <a:cs typeface="Arial" panose="020B0604020202020204" pitchFamily="34" charset="0"/>
              </a:rPr>
              <a:t>      These model evaluation techniques are used to find out the accuracy of         R-</a:t>
            </a:r>
            <a:r>
              <a:rPr lang="en-US" dirty="0" err="1">
                <a:solidFill>
                  <a:schemeClr val="tx1"/>
                </a:solidFill>
                <a:latin typeface="Arial" panose="020B0604020202020204" pitchFamily="34" charset="0"/>
                <a:cs typeface="Arial" panose="020B0604020202020204" pitchFamily="34" charset="0"/>
              </a:rPr>
              <a:t>square_score</a:t>
            </a:r>
            <a:r>
              <a:rPr lang="en-US" dirty="0">
                <a:solidFill>
                  <a:schemeClr val="tx1"/>
                </a:solidFill>
                <a:latin typeface="Arial" panose="020B0604020202020204" pitchFamily="34" charset="0"/>
                <a:cs typeface="Arial" panose="020B0604020202020204" pitchFamily="34" charset="0"/>
              </a:rPr>
              <a:t> model built  in the Regression type of machine learning models. We have three types of evaluation methods.</a:t>
            </a:r>
          </a:p>
          <a:p>
            <a:pPr lvl="1" algn="just">
              <a:buClrTx/>
              <a:buFont typeface="Wingdings" panose="05000000000000000000" pitchFamily="2" charset="2"/>
              <a:buChar char="Ø"/>
            </a:pPr>
            <a:r>
              <a:rPr lang="en-US" sz="1800" dirty="0">
                <a:solidFill>
                  <a:schemeClr val="tx1"/>
                </a:solidFill>
                <a:latin typeface="Arial" panose="020B0604020202020204" pitchFamily="34" charset="0"/>
                <a:cs typeface="Arial" panose="020B0604020202020204" pitchFamily="34" charset="0"/>
              </a:rPr>
              <a:t>       R-</a:t>
            </a:r>
            <a:r>
              <a:rPr lang="en-US" sz="1800" dirty="0" err="1">
                <a:solidFill>
                  <a:schemeClr val="tx1"/>
                </a:solidFill>
                <a:latin typeface="Arial" panose="020B0604020202020204" pitchFamily="34" charset="0"/>
                <a:cs typeface="Arial" panose="020B0604020202020204" pitchFamily="34" charset="0"/>
              </a:rPr>
              <a:t>square_score</a:t>
            </a:r>
            <a:endParaRPr lang="en-US" sz="1800" dirty="0">
              <a:solidFill>
                <a:schemeClr val="tx1"/>
              </a:solidFill>
              <a:latin typeface="Arial" panose="020B0604020202020204" pitchFamily="34" charset="0"/>
              <a:cs typeface="Arial" panose="020B0604020202020204" pitchFamily="34" charset="0"/>
            </a:endParaRPr>
          </a:p>
          <a:p>
            <a:pPr lvl="1" algn="just">
              <a:buClrTx/>
              <a:buFont typeface="Wingdings" panose="05000000000000000000" pitchFamily="2" charset="2"/>
              <a:buChar char="Ø"/>
            </a:pPr>
            <a:r>
              <a:rPr lang="en-US" sz="1800" dirty="0">
                <a:solidFill>
                  <a:schemeClr val="tx1"/>
                </a:solidFill>
                <a:latin typeface="Arial" panose="020B0604020202020204" pitchFamily="34" charset="0"/>
                <a:cs typeface="Arial" panose="020B0604020202020204" pitchFamily="34" charset="0"/>
              </a:rPr>
              <a:t>       RMSE – root mean squared error</a:t>
            </a:r>
          </a:p>
        </p:txBody>
      </p:sp>
    </p:spTree>
    <p:extLst>
      <p:ext uri="{BB962C8B-B14F-4D97-AF65-F5344CB8AC3E}">
        <p14:creationId xmlns:p14="http://schemas.microsoft.com/office/powerpoint/2010/main" val="8531484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A993E6-F3F1-ACEA-5D5D-6F15EDBE90DB}"/>
              </a:ext>
            </a:extLst>
          </p:cNvPr>
          <p:cNvSpPr>
            <a:spLocks noGrp="1"/>
          </p:cNvSpPr>
          <p:nvPr>
            <p:ph idx="1"/>
          </p:nvPr>
        </p:nvSpPr>
        <p:spPr>
          <a:xfrm>
            <a:off x="677334" y="242047"/>
            <a:ext cx="8596668" cy="6454587"/>
          </a:xfrm>
        </p:spPr>
        <p:txBody>
          <a:bodyPr>
            <a:normAutofit lnSpcReduction="10000"/>
          </a:bodyPr>
          <a:lstStyle/>
          <a:p>
            <a:pPr>
              <a:buFont typeface="Wingdings" panose="05000000000000000000" pitchFamily="2" charset="2"/>
              <a:buChar char="v"/>
            </a:pPr>
            <a:r>
              <a:rPr lang="en-US" b="1" dirty="0">
                <a:solidFill>
                  <a:schemeClr val="tx1"/>
                </a:solidFill>
                <a:latin typeface="Arial" panose="020B0604020202020204" pitchFamily="34" charset="0"/>
                <a:cs typeface="Arial" panose="020B0604020202020204" pitchFamily="34" charset="0"/>
              </a:rPr>
              <a:t>1. R-squared _score –</a:t>
            </a:r>
          </a:p>
          <a:p>
            <a:pPr>
              <a:buFont typeface="Wingdings" panose="05000000000000000000" pitchFamily="2" charset="2"/>
              <a:buChar char="v"/>
            </a:pPr>
            <a:endParaRPr lang="en-IN" b="1"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en-IN" b="1"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en-IN" b="1"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en-IN" b="1"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en-IN" b="1"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en-IN" b="1"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en-IN" b="1"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en-IN" b="1"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en-IN" b="1"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en-IN" b="1"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en-IN" b="1"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en-IN" b="1" dirty="0">
              <a:solidFill>
                <a:schemeClr val="tx1"/>
              </a:solidFill>
              <a:latin typeface="Arial" panose="020B0604020202020204" pitchFamily="34" charset="0"/>
              <a:cs typeface="Arial" panose="020B0604020202020204" pitchFamily="34" charset="0"/>
            </a:endParaRPr>
          </a:p>
          <a:p>
            <a:pPr algn="l">
              <a:buFont typeface="Arial" panose="020B0604020202020204" pitchFamily="34" charset="0"/>
              <a:buChar char="•"/>
            </a:pPr>
            <a:endParaRPr lang="en-US" b="0" i="0" dirty="0">
              <a:solidFill>
                <a:schemeClr val="tx1"/>
              </a:solidFill>
              <a:effectLst/>
              <a:latin typeface="Arial" panose="020B0604020202020204" pitchFamily="34" charset="0"/>
              <a:cs typeface="Arial" panose="020B0604020202020204" pitchFamily="34" charset="0"/>
            </a:endParaRPr>
          </a:p>
          <a:p>
            <a:pPr lvl="1" algn="just">
              <a:buFont typeface="Wingdings" panose="05000000000000000000" pitchFamily="2" charset="2"/>
              <a:buChar char="Ø"/>
            </a:pPr>
            <a:r>
              <a:rPr lang="en-US" sz="1800" b="0" i="0" dirty="0">
                <a:solidFill>
                  <a:schemeClr val="tx1"/>
                </a:solidFill>
                <a:effectLst/>
                <a:latin typeface="Arial" panose="020B0604020202020204" pitchFamily="34" charset="0"/>
                <a:cs typeface="Arial" panose="020B0604020202020204" pitchFamily="34" charset="0"/>
              </a:rPr>
              <a:t>After considering both r squared values of test and train we concluded that random forest regressor is giving the better value, it is able to explain the 97% of the data in train values.</a:t>
            </a:r>
          </a:p>
          <a:p>
            <a:pPr lvl="1" algn="just">
              <a:buFont typeface="Wingdings" panose="05000000000000000000" pitchFamily="2" charset="2"/>
              <a:buChar char="Ø"/>
            </a:pPr>
            <a:r>
              <a:rPr lang="en-US" sz="1800" b="0" i="0" dirty="0">
                <a:solidFill>
                  <a:schemeClr val="tx1"/>
                </a:solidFill>
                <a:effectLst/>
                <a:latin typeface="Arial" panose="020B0604020202020204" pitchFamily="34" charset="0"/>
                <a:cs typeface="Arial" panose="020B0604020202020204" pitchFamily="34" charset="0"/>
              </a:rPr>
              <a:t>Random forest gives the best r2-score, so we can select this model.</a:t>
            </a:r>
          </a:p>
          <a:p>
            <a:pPr>
              <a:buFont typeface="Wingdings" panose="05000000000000000000" pitchFamily="2" charset="2"/>
              <a:buChar char="v"/>
            </a:pPr>
            <a:endParaRPr lang="en-IN" b="1" dirty="0">
              <a:solidFill>
                <a:schemeClr val="tx1"/>
              </a:solidFill>
              <a:latin typeface="Arial" panose="020B0604020202020204" pitchFamily="34" charset="0"/>
              <a:cs typeface="Arial" panose="020B0604020202020204" pitchFamily="34" charset="0"/>
            </a:endParaRPr>
          </a:p>
          <a:p>
            <a:endParaRPr lang="en-IN" dirty="0"/>
          </a:p>
        </p:txBody>
      </p:sp>
      <p:pic>
        <p:nvPicPr>
          <p:cNvPr id="7" name="Picture 6">
            <a:extLst>
              <a:ext uri="{FF2B5EF4-FFF2-40B4-BE49-F238E27FC236}">
                <a16:creationId xmlns:a16="http://schemas.microsoft.com/office/drawing/2014/main" id="{A6BF5323-8619-4AC2-B65D-60ACCCAC5379}"/>
              </a:ext>
            </a:extLst>
          </p:cNvPr>
          <p:cNvPicPr>
            <a:picLocks noChangeAspect="1"/>
          </p:cNvPicPr>
          <p:nvPr/>
        </p:nvPicPr>
        <p:blipFill>
          <a:blip r:embed="rId2"/>
          <a:stretch>
            <a:fillRect/>
          </a:stretch>
        </p:blipFill>
        <p:spPr>
          <a:xfrm>
            <a:off x="2268995" y="620945"/>
            <a:ext cx="5189640" cy="1958510"/>
          </a:xfrm>
          <a:prstGeom prst="rect">
            <a:avLst/>
          </a:prstGeom>
        </p:spPr>
      </p:pic>
      <p:pic>
        <p:nvPicPr>
          <p:cNvPr id="9" name="Picture 8">
            <a:extLst>
              <a:ext uri="{FF2B5EF4-FFF2-40B4-BE49-F238E27FC236}">
                <a16:creationId xmlns:a16="http://schemas.microsoft.com/office/drawing/2014/main" id="{D07D8EB7-E897-DAEA-60EE-23AF9FF32214}"/>
              </a:ext>
            </a:extLst>
          </p:cNvPr>
          <p:cNvPicPr>
            <a:picLocks noChangeAspect="1"/>
          </p:cNvPicPr>
          <p:nvPr/>
        </p:nvPicPr>
        <p:blipFill>
          <a:blip r:embed="rId3"/>
          <a:stretch>
            <a:fillRect/>
          </a:stretch>
        </p:blipFill>
        <p:spPr>
          <a:xfrm>
            <a:off x="1137223" y="2579455"/>
            <a:ext cx="4000847" cy="2664898"/>
          </a:xfrm>
          <a:prstGeom prst="rect">
            <a:avLst/>
          </a:prstGeom>
        </p:spPr>
      </p:pic>
      <p:pic>
        <p:nvPicPr>
          <p:cNvPr id="11" name="Picture 10">
            <a:extLst>
              <a:ext uri="{FF2B5EF4-FFF2-40B4-BE49-F238E27FC236}">
                <a16:creationId xmlns:a16="http://schemas.microsoft.com/office/drawing/2014/main" id="{3EF6F25E-687E-E9A5-BDAF-8B4081C20EE4}"/>
              </a:ext>
            </a:extLst>
          </p:cNvPr>
          <p:cNvPicPr>
            <a:picLocks noChangeAspect="1"/>
          </p:cNvPicPr>
          <p:nvPr/>
        </p:nvPicPr>
        <p:blipFill>
          <a:blip r:embed="rId4"/>
          <a:stretch>
            <a:fillRect/>
          </a:stretch>
        </p:blipFill>
        <p:spPr>
          <a:xfrm>
            <a:off x="5659102" y="2579455"/>
            <a:ext cx="3391194" cy="2664898"/>
          </a:xfrm>
          <a:prstGeom prst="rect">
            <a:avLst/>
          </a:prstGeom>
        </p:spPr>
      </p:pic>
    </p:spTree>
    <p:extLst>
      <p:ext uri="{BB962C8B-B14F-4D97-AF65-F5344CB8AC3E}">
        <p14:creationId xmlns:p14="http://schemas.microsoft.com/office/powerpoint/2010/main" val="511797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A16CA7-527D-BD19-C3BF-306541F4CDA2}"/>
              </a:ext>
            </a:extLst>
          </p:cNvPr>
          <p:cNvSpPr>
            <a:spLocks noGrp="1"/>
          </p:cNvSpPr>
          <p:nvPr>
            <p:ph idx="1"/>
          </p:nvPr>
        </p:nvSpPr>
        <p:spPr>
          <a:xfrm>
            <a:off x="677334" y="304801"/>
            <a:ext cx="8596668" cy="5736562"/>
          </a:xfrm>
        </p:spPr>
        <p:txBody>
          <a:bodyPr/>
          <a:lstStyle/>
          <a:p>
            <a:pPr>
              <a:buFont typeface="Wingdings" panose="05000000000000000000" pitchFamily="2" charset="2"/>
              <a:buChar char="v"/>
            </a:pPr>
            <a:r>
              <a:rPr lang="en-US" b="1" i="0" dirty="0">
                <a:solidFill>
                  <a:schemeClr val="tx1"/>
                </a:solidFill>
                <a:effectLst/>
                <a:latin typeface="Arial" panose="020B0604020202020204" pitchFamily="34" charset="0"/>
                <a:cs typeface="Arial" panose="020B0604020202020204" pitchFamily="34" charset="0"/>
              </a:rPr>
              <a:t>2. RMSE –Root Mean Square Error</a:t>
            </a:r>
          </a:p>
          <a:p>
            <a:pPr>
              <a:buFont typeface="Wingdings" panose="05000000000000000000" pitchFamily="2" charset="2"/>
              <a:buChar char="v"/>
            </a:pPr>
            <a:endParaRPr lang="en-US" b="1"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b="1" i="0" dirty="0">
              <a:effectLst/>
              <a:latin typeface="Arial" panose="020B0604020202020204" pitchFamily="34" charset="0"/>
              <a:cs typeface="Arial" panose="020B0604020202020204" pitchFamily="34" charset="0"/>
            </a:endParaRPr>
          </a:p>
          <a:p>
            <a:pPr>
              <a:buFont typeface="Wingdings" panose="05000000000000000000" pitchFamily="2" charset="2"/>
              <a:buChar char="v"/>
            </a:pPr>
            <a:endParaRPr lang="en-US" b="1"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b="1" i="0" dirty="0">
              <a:effectLst/>
              <a:latin typeface="Arial" panose="020B0604020202020204" pitchFamily="34" charset="0"/>
              <a:cs typeface="Arial" panose="020B0604020202020204" pitchFamily="34" charset="0"/>
            </a:endParaRPr>
          </a:p>
          <a:p>
            <a:pPr>
              <a:buFont typeface="Wingdings" panose="05000000000000000000" pitchFamily="2" charset="2"/>
              <a:buChar char="v"/>
            </a:pPr>
            <a:endParaRPr lang="en-US" b="1"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b="1"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b="1"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b="1"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b="1"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b="1" dirty="0">
              <a:latin typeface="Arial" panose="020B0604020202020204" pitchFamily="34" charset="0"/>
              <a:cs typeface="Arial" panose="020B0604020202020204" pitchFamily="34" charset="0"/>
            </a:endParaRPr>
          </a:p>
          <a:p>
            <a:pPr lvl="1" algn="just">
              <a:buFont typeface="Wingdings" panose="05000000000000000000" pitchFamily="2" charset="2"/>
              <a:buChar char="Ø"/>
            </a:pPr>
            <a:r>
              <a:rPr lang="en-US" sz="1800" b="0" i="0" dirty="0">
                <a:solidFill>
                  <a:schemeClr val="tx1"/>
                </a:solidFill>
                <a:effectLst/>
                <a:latin typeface="Arial" panose="020B0604020202020204" pitchFamily="34" charset="0"/>
                <a:cs typeface="Arial" panose="020B0604020202020204" pitchFamily="34" charset="0"/>
              </a:rPr>
              <a:t>RMSE value for Random forest is very less when compared with other models, so saving the Random forest model and deploying using the following process</a:t>
            </a:r>
            <a:endParaRPr lang="en-US" sz="1800" b="1" i="0" dirty="0">
              <a:solidFill>
                <a:schemeClr val="tx1"/>
              </a:solidFill>
              <a:effectLst/>
              <a:latin typeface="Arial" panose="020B0604020202020204" pitchFamily="34" charset="0"/>
              <a:cs typeface="Arial" panose="020B0604020202020204" pitchFamily="34" charset="0"/>
            </a:endParaRPr>
          </a:p>
          <a:p>
            <a:pPr>
              <a:buFont typeface="Wingdings" panose="05000000000000000000" pitchFamily="2" charset="2"/>
              <a:buChar char="v"/>
            </a:pP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0D5129EC-3C76-E5C7-85C8-0947344EC829}"/>
              </a:ext>
            </a:extLst>
          </p:cNvPr>
          <p:cNvPicPr>
            <a:picLocks noChangeAspect="1"/>
          </p:cNvPicPr>
          <p:nvPr/>
        </p:nvPicPr>
        <p:blipFill>
          <a:blip r:embed="rId2"/>
          <a:stretch>
            <a:fillRect/>
          </a:stretch>
        </p:blipFill>
        <p:spPr>
          <a:xfrm>
            <a:off x="950245" y="914401"/>
            <a:ext cx="3935506" cy="3330392"/>
          </a:xfrm>
          <a:prstGeom prst="rect">
            <a:avLst/>
          </a:prstGeom>
        </p:spPr>
      </p:pic>
      <p:pic>
        <p:nvPicPr>
          <p:cNvPr id="7" name="Picture 6">
            <a:extLst>
              <a:ext uri="{FF2B5EF4-FFF2-40B4-BE49-F238E27FC236}">
                <a16:creationId xmlns:a16="http://schemas.microsoft.com/office/drawing/2014/main" id="{49AC67AF-ECD2-65B9-0A79-6BB501720E9E}"/>
              </a:ext>
            </a:extLst>
          </p:cNvPr>
          <p:cNvPicPr>
            <a:picLocks noChangeAspect="1"/>
          </p:cNvPicPr>
          <p:nvPr/>
        </p:nvPicPr>
        <p:blipFill>
          <a:blip r:embed="rId3"/>
          <a:stretch>
            <a:fillRect/>
          </a:stretch>
        </p:blipFill>
        <p:spPr>
          <a:xfrm>
            <a:off x="4885751" y="816637"/>
            <a:ext cx="4719637" cy="3330392"/>
          </a:xfrm>
          <a:prstGeom prst="rect">
            <a:avLst/>
          </a:prstGeom>
        </p:spPr>
      </p:pic>
    </p:spTree>
    <p:extLst>
      <p:ext uri="{BB962C8B-B14F-4D97-AF65-F5344CB8AC3E}">
        <p14:creationId xmlns:p14="http://schemas.microsoft.com/office/powerpoint/2010/main" val="5551164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DAE9C-E25B-7431-B758-FC97DFEE6B06}"/>
              </a:ext>
            </a:extLst>
          </p:cNvPr>
          <p:cNvSpPr>
            <a:spLocks noGrp="1"/>
          </p:cNvSpPr>
          <p:nvPr>
            <p:ph type="title"/>
          </p:nvPr>
        </p:nvSpPr>
        <p:spPr>
          <a:xfrm>
            <a:off x="677334" y="609601"/>
            <a:ext cx="8596668" cy="860612"/>
          </a:xfrm>
        </p:spPr>
        <p:txBody>
          <a:bodyPr>
            <a:normAutofit fontScale="90000"/>
          </a:bodyPr>
          <a:lstStyle/>
          <a:p>
            <a:r>
              <a:rPr lang="en-IN" b="1" i="0" dirty="0">
                <a:solidFill>
                  <a:schemeClr val="accent3">
                    <a:lumMod val="75000"/>
                  </a:schemeClr>
                </a:solidFill>
                <a:effectLst/>
                <a:latin typeface="Open Sans" panose="020B0606030504020204" pitchFamily="34" charset="0"/>
              </a:rPr>
              <a:t>Save The Model</a:t>
            </a:r>
            <a:br>
              <a:rPr lang="en-IN" b="1" i="0" dirty="0">
                <a:solidFill>
                  <a:srgbClr val="2D2828"/>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ACD69EA0-72E7-3530-061E-2217BB8F0AC3}"/>
              </a:ext>
            </a:extLst>
          </p:cNvPr>
          <p:cNvSpPr>
            <a:spLocks noGrp="1"/>
          </p:cNvSpPr>
          <p:nvPr>
            <p:ph idx="1"/>
          </p:nvPr>
        </p:nvSpPr>
        <p:spPr>
          <a:xfrm>
            <a:off x="677334" y="1317813"/>
            <a:ext cx="8596668" cy="5271246"/>
          </a:xfrm>
        </p:spPr>
        <p:txBody>
          <a:bodyPr/>
          <a:lstStyle/>
          <a:p>
            <a:pPr algn="just"/>
            <a:r>
              <a:rPr lang="en-US" dirty="0">
                <a:solidFill>
                  <a:schemeClr val="tx1"/>
                </a:solidFill>
                <a:latin typeface="Arial" panose="020B0604020202020204" pitchFamily="34" charset="0"/>
                <a:cs typeface="Arial" panose="020B0604020202020204" pitchFamily="34" charset="0"/>
              </a:rPr>
              <a:t>After building the model we have to save the model.</a:t>
            </a:r>
          </a:p>
          <a:p>
            <a:pPr algn="just"/>
            <a:endParaRPr lang="en-US" dirty="0">
              <a:solidFill>
                <a:schemeClr val="tx1"/>
              </a:solidFill>
              <a:latin typeface="Arial" panose="020B0604020202020204" pitchFamily="34" charset="0"/>
              <a:cs typeface="Arial" panose="020B0604020202020204" pitchFamily="34" charset="0"/>
            </a:endParaRPr>
          </a:p>
          <a:p>
            <a:pPr algn="just"/>
            <a:r>
              <a:rPr lang="en-US" dirty="0">
                <a:solidFill>
                  <a:schemeClr val="tx1"/>
                </a:solidFill>
                <a:latin typeface="Arial" panose="020B0604020202020204" pitchFamily="34" charset="0"/>
                <a:cs typeface="Arial" panose="020B0604020202020204" pitchFamily="34" charset="0"/>
              </a:rPr>
              <a:t>Pickle in Python is primarily used in serializing and deserializing a Python object structure. In other words, it's the process of converting a Python object into a byte stream to store it in a file/database, maintain program state across sessions or transport data over the network. </a:t>
            </a:r>
            <a:r>
              <a:rPr lang="en-US" dirty="0" err="1">
                <a:solidFill>
                  <a:schemeClr val="tx1"/>
                </a:solidFill>
                <a:latin typeface="Arial" panose="020B0604020202020204" pitchFamily="34" charset="0"/>
                <a:cs typeface="Arial" panose="020B0604020202020204" pitchFamily="34" charset="0"/>
              </a:rPr>
              <a:t>wb</a:t>
            </a:r>
            <a:r>
              <a:rPr lang="en-US" dirty="0">
                <a:solidFill>
                  <a:schemeClr val="tx1"/>
                </a:solidFill>
                <a:latin typeface="Arial" panose="020B0604020202020204" pitchFamily="34" charset="0"/>
                <a:cs typeface="Arial" panose="020B0604020202020204" pitchFamily="34" charset="0"/>
              </a:rPr>
              <a:t> indicates write method and </a:t>
            </a:r>
            <a:r>
              <a:rPr lang="en-US" dirty="0" err="1">
                <a:solidFill>
                  <a:schemeClr val="tx1"/>
                </a:solidFill>
                <a:latin typeface="Arial" panose="020B0604020202020204" pitchFamily="34" charset="0"/>
                <a:cs typeface="Arial" panose="020B0604020202020204" pitchFamily="34" charset="0"/>
              </a:rPr>
              <a:t>rd</a:t>
            </a:r>
            <a:r>
              <a:rPr lang="en-US" dirty="0">
                <a:solidFill>
                  <a:schemeClr val="tx1"/>
                </a:solidFill>
                <a:latin typeface="Arial" panose="020B0604020202020204" pitchFamily="34" charset="0"/>
                <a:cs typeface="Arial" panose="020B0604020202020204" pitchFamily="34" charset="0"/>
              </a:rPr>
              <a:t> indicates read method.</a:t>
            </a:r>
          </a:p>
          <a:p>
            <a:pPr algn="just"/>
            <a:endParaRPr lang="en-US" dirty="0">
              <a:solidFill>
                <a:schemeClr val="tx1"/>
              </a:solidFill>
              <a:latin typeface="Arial" panose="020B0604020202020204" pitchFamily="34" charset="0"/>
              <a:cs typeface="Arial" panose="020B0604020202020204" pitchFamily="34" charset="0"/>
            </a:endParaRPr>
          </a:p>
          <a:p>
            <a:pPr algn="just"/>
            <a:r>
              <a:rPr lang="en-US" dirty="0">
                <a:solidFill>
                  <a:schemeClr val="tx1"/>
                </a:solidFill>
                <a:latin typeface="Arial" panose="020B0604020202020204" pitchFamily="34" charset="0"/>
                <a:cs typeface="Arial" panose="020B0604020202020204" pitchFamily="34" charset="0"/>
              </a:rPr>
              <a:t>This is done by the below code</a:t>
            </a:r>
          </a:p>
          <a:p>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02E2DD1-2803-217F-2C75-A40FF044B6D7}"/>
              </a:ext>
            </a:extLst>
          </p:cNvPr>
          <p:cNvPicPr>
            <a:picLocks noChangeAspect="1"/>
          </p:cNvPicPr>
          <p:nvPr/>
        </p:nvPicPr>
        <p:blipFill>
          <a:blip r:embed="rId2"/>
          <a:stretch>
            <a:fillRect/>
          </a:stretch>
        </p:blipFill>
        <p:spPr>
          <a:xfrm>
            <a:off x="2211892" y="4697668"/>
            <a:ext cx="4726790" cy="1730026"/>
          </a:xfrm>
          <a:prstGeom prst="rect">
            <a:avLst/>
          </a:prstGeom>
        </p:spPr>
      </p:pic>
    </p:spTree>
    <p:extLst>
      <p:ext uri="{BB962C8B-B14F-4D97-AF65-F5344CB8AC3E}">
        <p14:creationId xmlns:p14="http://schemas.microsoft.com/office/powerpoint/2010/main" val="23513311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0DADE-4BE3-8CDD-4236-512DEC4F10BA}"/>
              </a:ext>
            </a:extLst>
          </p:cNvPr>
          <p:cNvSpPr>
            <a:spLocks noGrp="1"/>
          </p:cNvSpPr>
          <p:nvPr>
            <p:ph type="title"/>
          </p:nvPr>
        </p:nvSpPr>
        <p:spPr>
          <a:xfrm>
            <a:off x="677334" y="609600"/>
            <a:ext cx="8596668" cy="735106"/>
          </a:xfrm>
        </p:spPr>
        <p:txBody>
          <a:bodyPr>
            <a:normAutofit fontScale="90000"/>
          </a:bodyPr>
          <a:lstStyle/>
          <a:p>
            <a:r>
              <a:rPr lang="en-IN" b="1" i="0" dirty="0">
                <a:solidFill>
                  <a:schemeClr val="accent3">
                    <a:lumMod val="75000"/>
                  </a:schemeClr>
                </a:solidFill>
                <a:effectLst/>
                <a:latin typeface="Open Sans" panose="020B0606030504020204" pitchFamily="34" charset="0"/>
              </a:rPr>
              <a:t>Application Building</a:t>
            </a:r>
            <a:br>
              <a:rPr lang="en-IN" b="1" i="0" dirty="0">
                <a:solidFill>
                  <a:schemeClr val="accent3">
                    <a:lumMod val="75000"/>
                  </a:schemeClr>
                </a:solidFill>
                <a:effectLst/>
                <a:latin typeface="Open Sans" panose="020B0606030504020204" pitchFamily="34" charset="0"/>
              </a:rPr>
            </a:br>
            <a:endParaRPr lang="en-IN" dirty="0">
              <a:solidFill>
                <a:schemeClr val="accent3">
                  <a:lumMod val="75000"/>
                </a:schemeClr>
              </a:solidFill>
            </a:endParaRPr>
          </a:p>
        </p:txBody>
      </p:sp>
      <p:sp>
        <p:nvSpPr>
          <p:cNvPr id="3" name="Content Placeholder 2">
            <a:extLst>
              <a:ext uri="{FF2B5EF4-FFF2-40B4-BE49-F238E27FC236}">
                <a16:creationId xmlns:a16="http://schemas.microsoft.com/office/drawing/2014/main" id="{B28A2319-7B72-A778-750A-3420F20B2667}"/>
              </a:ext>
            </a:extLst>
          </p:cNvPr>
          <p:cNvSpPr>
            <a:spLocks noGrp="1"/>
          </p:cNvSpPr>
          <p:nvPr>
            <p:ph idx="1"/>
          </p:nvPr>
        </p:nvSpPr>
        <p:spPr>
          <a:xfrm>
            <a:off x="677334" y="1497107"/>
            <a:ext cx="8596668" cy="4544256"/>
          </a:xfrm>
        </p:spPr>
        <p:txBody>
          <a:bodyPr>
            <a:normAutofit/>
          </a:bodyPr>
          <a:lstStyle/>
          <a:p>
            <a:pPr algn="just"/>
            <a:r>
              <a:rPr lang="en-US" dirty="0">
                <a:solidFill>
                  <a:schemeClr val="tx1"/>
                </a:solidFill>
                <a:latin typeface="Arial" panose="020B0604020202020204" pitchFamily="34" charset="0"/>
                <a:cs typeface="Arial" panose="020B0604020202020204" pitchFamily="34" charset="0"/>
              </a:rPr>
              <a:t>In this section, we will be building a web application that is integrated into the model we built. A UI is provided for the uses where he has to enter the values for predictions. The enter values are given to the saved model and prediction is showcased on the UI.</a:t>
            </a:r>
          </a:p>
          <a:p>
            <a:pPr lvl="1" algn="just">
              <a:buFont typeface="Wingdings" panose="05000000000000000000" pitchFamily="2" charset="2"/>
              <a:buChar char="v"/>
            </a:pPr>
            <a:r>
              <a:rPr lang="en-US" sz="1800" dirty="0">
                <a:solidFill>
                  <a:schemeClr val="tx1"/>
                </a:solidFill>
                <a:latin typeface="Arial" panose="020B0604020202020204" pitchFamily="34" charset="0"/>
                <a:cs typeface="Arial" panose="020B0604020202020204" pitchFamily="34" charset="0"/>
              </a:rPr>
              <a:t>This section has the following tasks</a:t>
            </a:r>
          </a:p>
          <a:p>
            <a:pPr lvl="2" algn="just">
              <a:buFont typeface="Wingdings" panose="05000000000000000000" pitchFamily="2" charset="2"/>
              <a:buChar char="ü"/>
            </a:pPr>
            <a:r>
              <a:rPr lang="en-US" sz="1800" dirty="0">
                <a:solidFill>
                  <a:schemeClr val="tx1"/>
                </a:solidFill>
                <a:latin typeface="Arial" panose="020B0604020202020204" pitchFamily="34" charset="0"/>
                <a:cs typeface="Arial" panose="020B0604020202020204" pitchFamily="34" charset="0"/>
              </a:rPr>
              <a:t>Building HTML Pages</a:t>
            </a:r>
          </a:p>
          <a:p>
            <a:pPr lvl="2" algn="just">
              <a:buFont typeface="Wingdings" panose="05000000000000000000" pitchFamily="2" charset="2"/>
              <a:buChar char="ü"/>
            </a:pPr>
            <a:r>
              <a:rPr lang="en-US" sz="1800" dirty="0">
                <a:solidFill>
                  <a:schemeClr val="tx1"/>
                </a:solidFill>
                <a:latin typeface="Arial" panose="020B0604020202020204" pitchFamily="34" charset="0"/>
                <a:cs typeface="Arial" panose="020B0604020202020204" pitchFamily="34" charset="0"/>
              </a:rPr>
              <a:t>Building server-side script</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14015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33424-338A-F9FD-0F80-F47339442614}"/>
              </a:ext>
            </a:extLst>
          </p:cNvPr>
          <p:cNvSpPr>
            <a:spLocks noGrp="1"/>
          </p:cNvSpPr>
          <p:nvPr>
            <p:ph type="title"/>
          </p:nvPr>
        </p:nvSpPr>
        <p:spPr>
          <a:xfrm>
            <a:off x="677334" y="609600"/>
            <a:ext cx="8596668" cy="824753"/>
          </a:xfrm>
        </p:spPr>
        <p:txBody>
          <a:bodyPr>
            <a:normAutofit fontScale="90000"/>
          </a:bodyPr>
          <a:lstStyle/>
          <a:p>
            <a:r>
              <a:rPr lang="en-IN" b="1" i="0" dirty="0">
                <a:solidFill>
                  <a:schemeClr val="accent3">
                    <a:lumMod val="75000"/>
                  </a:schemeClr>
                </a:solidFill>
                <a:effectLst/>
                <a:latin typeface="Open Sans" panose="020B0606030504020204" pitchFamily="34" charset="0"/>
              </a:rPr>
              <a:t>Build HTML Code</a:t>
            </a:r>
            <a:br>
              <a:rPr lang="en-IN" b="1" i="0" dirty="0">
                <a:solidFill>
                  <a:srgbClr val="2D2828"/>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56435AA5-252D-A019-3C99-49A4505BC2CE}"/>
              </a:ext>
            </a:extLst>
          </p:cNvPr>
          <p:cNvSpPr>
            <a:spLocks noGrp="1"/>
          </p:cNvSpPr>
          <p:nvPr>
            <p:ph idx="1"/>
          </p:nvPr>
        </p:nvSpPr>
        <p:spPr>
          <a:xfrm>
            <a:off x="677334" y="1434353"/>
            <a:ext cx="8596668" cy="5127812"/>
          </a:xfrm>
        </p:spPr>
        <p:txBody>
          <a:bodyPr/>
          <a:lstStyle/>
          <a:p>
            <a:pPr algn="just"/>
            <a:r>
              <a:rPr lang="en-US" b="0" i="0" dirty="0">
                <a:solidFill>
                  <a:schemeClr val="tx1"/>
                </a:solidFill>
                <a:effectLst/>
                <a:latin typeface="Arial" panose="020B0604020202020204" pitchFamily="34" charset="0"/>
                <a:cs typeface="Arial" panose="020B0604020202020204" pitchFamily="34" charset="0"/>
              </a:rPr>
              <a:t>In this HTML page, we will create the front-end part of the web page. On this page, we will accept input from the user and Predict the values.</a:t>
            </a:r>
          </a:p>
          <a:p>
            <a:pPr algn="just"/>
            <a:endParaRPr lang="en-IN" dirty="0">
              <a:solidFill>
                <a:schemeClr val="tx1"/>
              </a:solidFill>
              <a:latin typeface="Arial" panose="020B0604020202020204" pitchFamily="34" charset="0"/>
              <a:cs typeface="Arial" panose="020B0604020202020204" pitchFamily="34" charset="0"/>
            </a:endParaRPr>
          </a:p>
          <a:p>
            <a:pPr lvl="1" algn="just">
              <a:buFont typeface="Wingdings" panose="05000000000000000000" pitchFamily="2" charset="2"/>
              <a:buChar char="v"/>
            </a:pPr>
            <a:r>
              <a:rPr lang="en-US" sz="1800" b="0" i="0" dirty="0">
                <a:solidFill>
                  <a:schemeClr val="tx1"/>
                </a:solidFill>
                <a:effectLst/>
                <a:latin typeface="Arial" panose="020B0604020202020204" pitchFamily="34" charset="0"/>
                <a:cs typeface="Arial" panose="020B0604020202020204" pitchFamily="34" charset="0"/>
              </a:rPr>
              <a:t>In our project we have HTML files, they are</a:t>
            </a:r>
          </a:p>
          <a:p>
            <a:pPr lvl="1">
              <a:buFont typeface="Wingdings" panose="05000000000000000000" pitchFamily="2" charset="2"/>
              <a:buChar char="v"/>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88110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64C8376-5449-78AA-E42C-1F1ACFA8F4FA}"/>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9D537A28-B1C1-796E-7743-0015F2C938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75930"/>
          </a:xfrm>
          <a:prstGeom prst="rect">
            <a:avLst/>
          </a:prstGeom>
        </p:spPr>
      </p:pic>
    </p:spTree>
    <p:extLst>
      <p:ext uri="{BB962C8B-B14F-4D97-AF65-F5344CB8AC3E}">
        <p14:creationId xmlns:p14="http://schemas.microsoft.com/office/powerpoint/2010/main" val="34877103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94C515A6-2764-5EE5-2ACD-88AAC0E85F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97966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7C3D45-80B5-022E-19F9-147585FDFCF2}"/>
              </a:ext>
            </a:extLst>
          </p:cNvPr>
          <p:cNvSpPr>
            <a:spLocks noGrp="1"/>
          </p:cNvSpPr>
          <p:nvPr>
            <p:ph idx="1"/>
          </p:nvPr>
        </p:nvSpPr>
        <p:spPr>
          <a:xfrm>
            <a:off x="677334" y="466165"/>
            <a:ext cx="8596668" cy="5575197"/>
          </a:xfrm>
        </p:spPr>
        <p:txBody>
          <a:bodyPr>
            <a:normAutofit lnSpcReduction="10000"/>
          </a:bodyPr>
          <a:lstStyle/>
          <a:p>
            <a:pPr algn="just">
              <a:lnSpc>
                <a:spcPct val="150000"/>
              </a:lnSpc>
            </a:pPr>
            <a:r>
              <a:rPr lang="en-IN" sz="1800" dirty="0">
                <a:effectLst/>
                <a:latin typeface="Arial" panose="020B0604020202020204" pitchFamily="34" charset="0"/>
                <a:ea typeface="Calibri" panose="020F0502020204030204" pitchFamily="34" charset="0"/>
              </a:rPr>
              <a:t>Traffic jams on Urban Network are increasing day by day, because the traffic demand increases, and the speed of the vehicles is drastically reduced thus causing longer vehicular queuing and more such cases substantially hamper the traffic flow by giving rise to holdup.</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60000"/>
              </a:lnSpc>
            </a:pPr>
            <a:r>
              <a:rPr lang="en-IN" b="1" dirty="0">
                <a:latin typeface="Arial" panose="020B0604020202020204" pitchFamily="34" charset="0"/>
                <a:ea typeface="Calibri" panose="020F0502020204030204" pitchFamily="34" charset="0"/>
              </a:rPr>
              <a:t>MOTIVATION: </a:t>
            </a:r>
            <a:r>
              <a:rPr lang="en-IN" dirty="0">
                <a:latin typeface="Arial" panose="020B0604020202020204" pitchFamily="34" charset="0"/>
                <a:ea typeface="Calibri" panose="020F0502020204030204" pitchFamily="34" charset="0"/>
              </a:rPr>
              <a:t>W</a:t>
            </a:r>
            <a:r>
              <a:rPr lang="en-IN" dirty="0">
                <a:effectLst/>
                <a:latin typeface="Arial" panose="020B0604020202020204" pitchFamily="34" charset="0"/>
                <a:ea typeface="Calibri" panose="020F0502020204030204" pitchFamily="34" charset="0"/>
              </a:rPr>
              <a:t>ith the progress of urbanization and therefore the recognition of automobiles, transportation problems are becoming more and more challenging: the traffic volume flow is congested, wear n tear of vehicles, delays end in the late time of arrival at the meeting, accidents are frequent, and wastage of fuel while waiting in traffic.</a:t>
            </a:r>
          </a:p>
          <a:p>
            <a:pPr algn="just">
              <a:lnSpc>
                <a:spcPct val="160000"/>
              </a:lnSpc>
            </a:pPr>
            <a:r>
              <a:rPr lang="en-IN" b="1" dirty="0">
                <a:latin typeface="Arial" panose="020B0604020202020204" pitchFamily="34" charset="0"/>
              </a:rPr>
              <a:t>PROBLEM DEFINITION: </a:t>
            </a:r>
            <a:r>
              <a:rPr lang="en-IN" sz="1800" dirty="0">
                <a:effectLst/>
                <a:latin typeface="Arial" panose="020B0604020202020204" pitchFamily="34" charset="0"/>
                <a:ea typeface="Calibri" panose="020F0502020204030204" pitchFamily="34" charset="0"/>
              </a:rPr>
              <a:t>Now? The question arises of how to improve the capacitor y of the road network. To solve this problem the first solution that occurs to most of us is to build more highways, expanding the number of lanes on the road. </a:t>
            </a:r>
            <a:endParaRPr lang="en-IN" b="1" dirty="0"/>
          </a:p>
        </p:txBody>
      </p:sp>
    </p:spTree>
    <p:extLst>
      <p:ext uri="{BB962C8B-B14F-4D97-AF65-F5344CB8AC3E}">
        <p14:creationId xmlns:p14="http://schemas.microsoft.com/office/powerpoint/2010/main" val="41044246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C3F330-8F14-8D69-186E-5EDA21860A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extLst>
      <p:ext uri="{BB962C8B-B14F-4D97-AF65-F5344CB8AC3E}">
        <p14:creationId xmlns:p14="http://schemas.microsoft.com/office/powerpoint/2010/main" val="25134179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01FE78-7F28-C01B-F844-16C2A8224147}"/>
              </a:ext>
            </a:extLst>
          </p:cNvPr>
          <p:cNvSpPr>
            <a:spLocks noGrp="1"/>
          </p:cNvSpPr>
          <p:nvPr>
            <p:ph idx="1"/>
          </p:nvPr>
        </p:nvSpPr>
        <p:spPr>
          <a:xfrm>
            <a:off x="677334" y="313765"/>
            <a:ext cx="8596668" cy="6454588"/>
          </a:xfrm>
        </p:spPr>
        <p:txBody>
          <a:bodyPr/>
          <a:lstStyle/>
          <a:p>
            <a:pPr lvl="1">
              <a:buFont typeface="Wingdings" panose="05000000000000000000" pitchFamily="2" charset="2"/>
              <a:buChar char="v"/>
            </a:pPr>
            <a:r>
              <a:rPr lang="en-US" sz="1800" b="1" i="0" dirty="0">
                <a:solidFill>
                  <a:schemeClr val="tx1"/>
                </a:solidFill>
                <a:effectLst/>
                <a:latin typeface="Arial" panose="020B0604020202020204" pitchFamily="34" charset="0"/>
                <a:cs typeface="Arial" panose="020B0604020202020204" pitchFamily="34" charset="0"/>
              </a:rPr>
              <a:t>The HTML page looks like this-</a:t>
            </a:r>
            <a:endParaRPr lang="en-US" sz="1800" dirty="0">
              <a:solidFill>
                <a:schemeClr val="tx1"/>
              </a:solidFill>
              <a:latin typeface="Arial" panose="020B0604020202020204" pitchFamily="34" charset="0"/>
              <a:cs typeface="Arial" panose="020B0604020202020204" pitchFamily="34" charset="0"/>
            </a:endParaRPr>
          </a:p>
          <a:p>
            <a:pPr marL="457200" lvl="1" indent="0">
              <a:buNone/>
            </a:pPr>
            <a:br>
              <a:rPr lang="en-US" dirty="0"/>
            </a:br>
            <a:endParaRPr lang="en-IN" dirty="0"/>
          </a:p>
        </p:txBody>
      </p:sp>
      <p:pic>
        <p:nvPicPr>
          <p:cNvPr id="4" name="Picture 3" descr="A screenshot of a traffic error">
            <a:extLst>
              <a:ext uri="{FF2B5EF4-FFF2-40B4-BE49-F238E27FC236}">
                <a16:creationId xmlns:a16="http://schemas.microsoft.com/office/drawing/2014/main" id="{C5891833-0CA9-22D6-FBF1-76BACEF5EE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686990"/>
            <a:ext cx="8671939" cy="5857245"/>
          </a:xfrm>
          <a:prstGeom prst="rect">
            <a:avLst/>
          </a:prstGeom>
        </p:spPr>
      </p:pic>
    </p:spTree>
    <p:extLst>
      <p:ext uri="{BB962C8B-B14F-4D97-AF65-F5344CB8AC3E}">
        <p14:creationId xmlns:p14="http://schemas.microsoft.com/office/powerpoint/2010/main" val="22072353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1C4FB-2AA8-15CF-93AD-2B43602F7D9D}"/>
              </a:ext>
            </a:extLst>
          </p:cNvPr>
          <p:cNvSpPr>
            <a:spLocks noGrp="1"/>
          </p:cNvSpPr>
          <p:nvPr>
            <p:ph type="title"/>
          </p:nvPr>
        </p:nvSpPr>
        <p:spPr>
          <a:xfrm>
            <a:off x="677334" y="394447"/>
            <a:ext cx="8596668" cy="842682"/>
          </a:xfrm>
        </p:spPr>
        <p:txBody>
          <a:bodyPr>
            <a:normAutofit fontScale="90000"/>
          </a:bodyPr>
          <a:lstStyle/>
          <a:p>
            <a:r>
              <a:rPr lang="en-IN" b="1" i="0" dirty="0">
                <a:solidFill>
                  <a:schemeClr val="accent3">
                    <a:lumMod val="75000"/>
                  </a:schemeClr>
                </a:solidFill>
                <a:effectLst/>
                <a:latin typeface="Open Sans" panose="020B0606030504020204" pitchFamily="34" charset="0"/>
              </a:rPr>
              <a:t>Main Python Script</a:t>
            </a:r>
            <a:br>
              <a:rPr lang="en-IN" b="1" i="0" dirty="0">
                <a:solidFill>
                  <a:srgbClr val="2D2828"/>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89BC0DB1-7715-081E-B628-03907C8D52E0}"/>
              </a:ext>
            </a:extLst>
          </p:cNvPr>
          <p:cNvSpPr>
            <a:spLocks noGrp="1"/>
          </p:cNvSpPr>
          <p:nvPr>
            <p:ph idx="1"/>
          </p:nvPr>
        </p:nvSpPr>
        <p:spPr>
          <a:xfrm>
            <a:off x="677334" y="1111624"/>
            <a:ext cx="8596668" cy="5746376"/>
          </a:xfrm>
        </p:spPr>
        <p:txBody>
          <a:bodyPr>
            <a:noAutofit/>
          </a:bodyPr>
          <a:lstStyle/>
          <a:p>
            <a:pPr algn="just"/>
            <a:r>
              <a:rPr lang="en-US" sz="1600" dirty="0">
                <a:solidFill>
                  <a:schemeClr val="tx1"/>
                </a:solidFill>
                <a:latin typeface="Arial" panose="020B0604020202020204" pitchFamily="34" charset="0"/>
                <a:cs typeface="Arial" panose="020B0604020202020204" pitchFamily="34" charset="0"/>
              </a:rPr>
              <a:t>Let us build an app.py flask file which is a web framework written in python for server-side scripting. Let’s see step by step procedure for building the backend application. </a:t>
            </a:r>
          </a:p>
          <a:p>
            <a:pPr marL="0" indent="0" algn="just">
              <a:buNone/>
            </a:pPr>
            <a:r>
              <a:rPr lang="en-US" sz="1600" dirty="0">
                <a:solidFill>
                  <a:schemeClr val="tx1"/>
                </a:solidFill>
                <a:latin typeface="Arial" panose="020B0604020202020204" pitchFamily="34" charset="0"/>
                <a:cs typeface="Arial" panose="020B0604020202020204" pitchFamily="34" charset="0"/>
              </a:rPr>
              <a:t>In order to develop web API with respect to our model, we basically use the Flask framework which is written in python.</a:t>
            </a:r>
          </a:p>
          <a:p>
            <a:pPr lvl="1" algn="just">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Line 1-9  We are importing necessary libraries like Flask to host our model request</a:t>
            </a:r>
          </a:p>
          <a:p>
            <a:pPr lvl="1" algn="just">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Line 12 </a:t>
            </a:r>
            <a:r>
              <a:rPr lang="en-US" dirty="0" err="1">
                <a:solidFill>
                  <a:schemeClr val="tx1"/>
                </a:solidFill>
                <a:latin typeface="Arial" panose="020B0604020202020204" pitchFamily="34" charset="0"/>
                <a:cs typeface="Arial" panose="020B0604020202020204" pitchFamily="34" charset="0"/>
              </a:rPr>
              <a:t>Initialise</a:t>
            </a:r>
            <a:r>
              <a:rPr lang="en-US" dirty="0">
                <a:solidFill>
                  <a:schemeClr val="tx1"/>
                </a:solidFill>
                <a:latin typeface="Arial" panose="020B0604020202020204" pitchFamily="34" charset="0"/>
                <a:cs typeface="Arial" panose="020B0604020202020204" pitchFamily="34" charset="0"/>
              </a:rPr>
              <a:t> the Flask application</a:t>
            </a:r>
          </a:p>
          <a:p>
            <a:pPr lvl="1" algn="just">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Line 13 Loading the model using pickle</a:t>
            </a:r>
          </a:p>
          <a:p>
            <a:pPr lvl="1" algn="just">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Line 16 Routes the API URL</a:t>
            </a:r>
          </a:p>
          <a:p>
            <a:pPr lvl="1" algn="just">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Line 18 Rendering the template. This helps to redirect to the home page. In this home </a:t>
            </a:r>
            <a:r>
              <a:rPr lang="en-US" dirty="0" err="1">
                <a:solidFill>
                  <a:schemeClr val="tx1"/>
                </a:solidFill>
                <a:latin typeface="Arial" panose="020B0604020202020204" pitchFamily="34" charset="0"/>
                <a:cs typeface="Arial" panose="020B0604020202020204" pitchFamily="34" charset="0"/>
              </a:rPr>
              <a:t>page,we</a:t>
            </a:r>
            <a:r>
              <a:rPr lang="en-US" dirty="0">
                <a:solidFill>
                  <a:schemeClr val="tx1"/>
                </a:solidFill>
                <a:latin typeface="Arial" panose="020B0604020202020204" pitchFamily="34" charset="0"/>
                <a:cs typeface="Arial" panose="020B0604020202020204" pitchFamily="34" charset="0"/>
              </a:rPr>
              <a:t> give our input and ask the model to predict</a:t>
            </a:r>
          </a:p>
          <a:p>
            <a:pPr lvl="1" algn="just">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In line 23 we are taking the inputs from the form</a:t>
            </a:r>
          </a:p>
          <a:p>
            <a:pPr lvl="1" algn="just">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Line 28 Feature Scaling the inputs</a:t>
            </a:r>
          </a:p>
          <a:p>
            <a:pPr lvl="1" algn="just">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Line 31 Predicting the values given by the user</a:t>
            </a:r>
          </a:p>
          <a:p>
            <a:pPr lvl="1" algn="just">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Line 32-35 if the output is false render no chance template If the output is True render chance template</a:t>
            </a:r>
          </a:p>
          <a:p>
            <a:pPr lvl="1" algn="just">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Line 36 The value of __name__ is set to __main__ when the module run as the main   program otherwise it is set to the name of the module .</a:t>
            </a:r>
          </a:p>
          <a:p>
            <a:endParaRPr lang="en-IN" dirty="0"/>
          </a:p>
        </p:txBody>
      </p:sp>
    </p:spTree>
    <p:extLst>
      <p:ext uri="{BB962C8B-B14F-4D97-AF65-F5344CB8AC3E}">
        <p14:creationId xmlns:p14="http://schemas.microsoft.com/office/powerpoint/2010/main" val="26199320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F94D0-AE87-9CCD-24DF-09EC56CDBEF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C7D95C2-8578-D881-7BFB-7324113D9F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37987182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90FF1-DCB0-28B8-F361-022A0F3DC3BC}"/>
              </a:ext>
            </a:extLst>
          </p:cNvPr>
          <p:cNvSpPr>
            <a:spLocks noGrp="1"/>
          </p:cNvSpPr>
          <p:nvPr>
            <p:ph type="title"/>
          </p:nvPr>
        </p:nvSpPr>
        <p:spPr>
          <a:xfrm>
            <a:off x="677334" y="609600"/>
            <a:ext cx="8596668" cy="1021976"/>
          </a:xfrm>
        </p:spPr>
        <p:txBody>
          <a:bodyPr>
            <a:normAutofit fontScale="90000"/>
          </a:bodyPr>
          <a:lstStyle/>
          <a:p>
            <a:r>
              <a:rPr lang="en-IN" b="1" i="0" dirty="0">
                <a:solidFill>
                  <a:schemeClr val="accent3">
                    <a:lumMod val="75000"/>
                  </a:schemeClr>
                </a:solidFill>
                <a:effectLst/>
                <a:latin typeface="Open Sans" panose="020B0606030504020204" pitchFamily="34" charset="0"/>
              </a:rPr>
              <a:t>Run The App</a:t>
            </a:r>
            <a:br>
              <a:rPr lang="en-IN" b="1" i="0" dirty="0">
                <a:solidFill>
                  <a:srgbClr val="2D2828"/>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4A45BFB3-8B26-4909-A86D-1BBBDC6FAE89}"/>
              </a:ext>
            </a:extLst>
          </p:cNvPr>
          <p:cNvSpPr>
            <a:spLocks noGrp="1"/>
          </p:cNvSpPr>
          <p:nvPr>
            <p:ph idx="1"/>
          </p:nvPr>
        </p:nvSpPr>
        <p:spPr>
          <a:xfrm>
            <a:off x="677334" y="1434353"/>
            <a:ext cx="8596668" cy="5091953"/>
          </a:xfrm>
        </p:spPr>
        <p:txBody>
          <a:bodyPr>
            <a:normAutofit/>
          </a:bodyPr>
          <a:lstStyle/>
          <a:p>
            <a:pPr algn="l">
              <a:buFont typeface="Wingdings 3" panose="05040102010807070707" pitchFamily="18" charset="2"/>
              <a:buChar char="u"/>
            </a:pPr>
            <a:r>
              <a:rPr lang="en-US" b="0" i="0" dirty="0">
                <a:solidFill>
                  <a:schemeClr val="tx1"/>
                </a:solidFill>
                <a:effectLst/>
                <a:latin typeface="Arial" panose="020B0604020202020204" pitchFamily="34" charset="0"/>
                <a:cs typeface="Arial" panose="020B0604020202020204" pitchFamily="34" charset="0"/>
              </a:rPr>
              <a:t>Open anaconda prompt  from the start menu</a:t>
            </a:r>
          </a:p>
          <a:p>
            <a:pPr lvl="1">
              <a:buFont typeface="Wingdings" panose="05000000000000000000" pitchFamily="2" charset="2"/>
              <a:buChar char="v"/>
            </a:pPr>
            <a:r>
              <a:rPr lang="en-US" sz="1800" b="0" i="0" dirty="0">
                <a:solidFill>
                  <a:schemeClr val="tx1"/>
                </a:solidFill>
                <a:effectLst/>
                <a:latin typeface="Arial" panose="020B0604020202020204" pitchFamily="34" charset="0"/>
                <a:cs typeface="Arial" panose="020B0604020202020204" pitchFamily="34" charset="0"/>
              </a:rPr>
              <a:t>Navigate to the folder where your python script is.</a:t>
            </a:r>
          </a:p>
          <a:p>
            <a:pPr lvl="1">
              <a:buFont typeface="Wingdings" panose="05000000000000000000" pitchFamily="2" charset="2"/>
              <a:buChar char="v"/>
            </a:pPr>
            <a:r>
              <a:rPr lang="en-US" sz="1800" b="0" i="0" dirty="0">
                <a:solidFill>
                  <a:schemeClr val="tx1"/>
                </a:solidFill>
                <a:effectLst/>
                <a:latin typeface="Arial" panose="020B0604020202020204" pitchFamily="34" charset="0"/>
                <a:cs typeface="Arial" panose="020B0604020202020204" pitchFamily="34" charset="0"/>
              </a:rPr>
              <a:t>Now type the “python app.py” command</a:t>
            </a:r>
          </a:p>
          <a:p>
            <a:r>
              <a:rPr lang="en-US" b="0" i="0" dirty="0">
                <a:solidFill>
                  <a:schemeClr val="tx1"/>
                </a:solidFill>
                <a:effectLst/>
                <a:latin typeface="Arial" panose="020B0604020202020204" pitchFamily="34" charset="0"/>
                <a:cs typeface="Arial" panose="020B0604020202020204" pitchFamily="34" charset="0"/>
              </a:rPr>
              <a:t>Navigate to the localhost where you can view your web page, Then it will run on </a:t>
            </a:r>
            <a:r>
              <a:rPr lang="en-US" b="1" i="0" dirty="0">
                <a:solidFill>
                  <a:schemeClr val="tx1"/>
                </a:solidFill>
                <a:effectLst/>
                <a:latin typeface="Arial" panose="020B0604020202020204" pitchFamily="34" charset="0"/>
                <a:cs typeface="Arial" panose="020B0604020202020204" pitchFamily="34" charset="0"/>
              </a:rPr>
              <a:t>local host:5000</a:t>
            </a:r>
            <a:br>
              <a:rPr lang="en-US" dirty="0">
                <a:solidFill>
                  <a:schemeClr val="tx1"/>
                </a:solidFill>
                <a:latin typeface="Arial" panose="020B0604020202020204" pitchFamily="34" charset="0"/>
                <a:cs typeface="Arial" panose="020B0604020202020204" pitchFamily="34" charset="0"/>
              </a:rPr>
            </a:br>
            <a:endParaRPr lang="en-IN" dirty="0">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C37D9B1-208E-97A4-8D5E-264B3E5001EC}"/>
              </a:ext>
            </a:extLst>
          </p:cNvPr>
          <p:cNvPicPr>
            <a:picLocks noChangeAspect="1"/>
          </p:cNvPicPr>
          <p:nvPr/>
        </p:nvPicPr>
        <p:blipFill rotWithShape="1">
          <a:blip r:embed="rId2">
            <a:extLst>
              <a:ext uri="{28A0092B-C50C-407E-A947-70E740481C1C}">
                <a14:useLocalDpi xmlns:a14="http://schemas.microsoft.com/office/drawing/2010/main" val="0"/>
              </a:ext>
            </a:extLst>
          </a:blip>
          <a:srcRect l="46030" t="49085" r="588" b="915"/>
          <a:stretch/>
        </p:blipFill>
        <p:spPr>
          <a:xfrm>
            <a:off x="1837765" y="3429000"/>
            <a:ext cx="6508376" cy="3429000"/>
          </a:xfrm>
          <a:prstGeom prst="rect">
            <a:avLst/>
          </a:prstGeom>
        </p:spPr>
      </p:pic>
    </p:spTree>
    <p:extLst>
      <p:ext uri="{BB962C8B-B14F-4D97-AF65-F5344CB8AC3E}">
        <p14:creationId xmlns:p14="http://schemas.microsoft.com/office/powerpoint/2010/main" val="4612642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92742-31A0-9E1F-7BC3-8E7C54EE54E1}"/>
              </a:ext>
            </a:extLst>
          </p:cNvPr>
          <p:cNvSpPr>
            <a:spLocks noGrp="1"/>
          </p:cNvSpPr>
          <p:nvPr>
            <p:ph type="title"/>
          </p:nvPr>
        </p:nvSpPr>
        <p:spPr>
          <a:xfrm>
            <a:off x="677334" y="609600"/>
            <a:ext cx="8596668" cy="797859"/>
          </a:xfrm>
        </p:spPr>
        <p:txBody>
          <a:bodyPr/>
          <a:lstStyle/>
          <a:p>
            <a:r>
              <a:rPr lang="en-IN" b="1" dirty="0">
                <a:solidFill>
                  <a:srgbClr val="AF850F"/>
                </a:solidFill>
                <a:latin typeface="Open Sans" panose="020B0606030504020204" pitchFamily="34" charset="0"/>
                <a:ea typeface="Open Sans" panose="020B0606030504020204" pitchFamily="34" charset="0"/>
                <a:cs typeface="Open Sans" panose="020B0606030504020204" pitchFamily="34" charset="0"/>
              </a:rPr>
              <a:t>OUTPUT AND RESULTS</a:t>
            </a:r>
          </a:p>
        </p:txBody>
      </p:sp>
      <p:sp>
        <p:nvSpPr>
          <p:cNvPr id="3" name="Content Placeholder 2">
            <a:extLst>
              <a:ext uri="{FF2B5EF4-FFF2-40B4-BE49-F238E27FC236}">
                <a16:creationId xmlns:a16="http://schemas.microsoft.com/office/drawing/2014/main" id="{4FCE4B56-0E55-555A-4357-27E1D9742788}"/>
              </a:ext>
            </a:extLst>
          </p:cNvPr>
          <p:cNvSpPr>
            <a:spLocks noGrp="1"/>
          </p:cNvSpPr>
          <p:nvPr>
            <p:ph idx="1"/>
          </p:nvPr>
        </p:nvSpPr>
        <p:spPr>
          <a:xfrm>
            <a:off x="677334" y="1407458"/>
            <a:ext cx="8596668" cy="5342965"/>
          </a:xfrm>
        </p:spPr>
        <p:txBody>
          <a:bodyPr/>
          <a:lstStyle/>
          <a:p>
            <a:pPr algn="just"/>
            <a:r>
              <a:rPr lang="en-US" dirty="0">
                <a:solidFill>
                  <a:schemeClr val="tx1"/>
                </a:solidFill>
                <a:latin typeface="Arial" panose="020B0604020202020204" pitchFamily="34" charset="0"/>
                <a:cs typeface="Arial" panose="020B0604020202020204" pitchFamily="34" charset="0"/>
              </a:rPr>
              <a:t>Copy the HTTP link and paste it in google link tab, it will display the form page</a:t>
            </a:r>
          </a:p>
          <a:p>
            <a:pPr algn="just"/>
            <a:r>
              <a:rPr lang="en-US" dirty="0">
                <a:solidFill>
                  <a:schemeClr val="tx1"/>
                </a:solidFill>
                <a:latin typeface="Arial" panose="020B0604020202020204" pitchFamily="34" charset="0"/>
                <a:cs typeface="Arial" panose="020B0604020202020204" pitchFamily="34" charset="0"/>
              </a:rPr>
              <a:t>Enter the values as per the form and click on predict button</a:t>
            </a:r>
          </a:p>
          <a:p>
            <a:pPr algn="just"/>
            <a:r>
              <a:rPr lang="en-US" dirty="0">
                <a:solidFill>
                  <a:schemeClr val="tx1"/>
                </a:solidFill>
                <a:latin typeface="Arial" panose="020B0604020202020204" pitchFamily="34" charset="0"/>
                <a:cs typeface="Arial" panose="020B0604020202020204" pitchFamily="34" charset="0"/>
              </a:rPr>
              <a:t>It will redirect to the page based on prediction output</a:t>
            </a:r>
          </a:p>
          <a:p>
            <a:pPr algn="just"/>
            <a:r>
              <a:rPr lang="en-US" dirty="0">
                <a:solidFill>
                  <a:schemeClr val="tx1"/>
                </a:solidFill>
                <a:latin typeface="Arial" panose="020B0604020202020204" pitchFamily="34" charset="0"/>
                <a:cs typeface="Arial" panose="020B0604020202020204" pitchFamily="34" charset="0"/>
              </a:rPr>
              <a:t>The output will be displayed in the prediction text as Estimated Traffic volume is in units.</a:t>
            </a:r>
          </a:p>
          <a:p>
            <a:endParaRPr lang="en-IN" dirty="0">
              <a:latin typeface="Arial" panose="020B0604020202020204" pitchFamily="34" charset="0"/>
              <a:cs typeface="Arial" panose="020B0604020202020204" pitchFamily="34" charset="0"/>
            </a:endParaRPr>
          </a:p>
        </p:txBody>
      </p:sp>
      <p:pic>
        <p:nvPicPr>
          <p:cNvPr id="6" name="Picture 5" descr="A screenshot of a traffic error">
            <a:extLst>
              <a:ext uri="{FF2B5EF4-FFF2-40B4-BE49-F238E27FC236}">
                <a16:creationId xmlns:a16="http://schemas.microsoft.com/office/drawing/2014/main" id="{DA7B26B7-2CB3-D7E0-D758-49C9422009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4702" y="3172409"/>
            <a:ext cx="6624735" cy="3606007"/>
          </a:xfrm>
          <a:prstGeom prst="rect">
            <a:avLst/>
          </a:prstGeom>
        </p:spPr>
      </p:pic>
    </p:spTree>
    <p:extLst>
      <p:ext uri="{BB962C8B-B14F-4D97-AF65-F5344CB8AC3E}">
        <p14:creationId xmlns:p14="http://schemas.microsoft.com/office/powerpoint/2010/main" val="10901463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9FF61-C211-9681-AC67-0159CCF405A4}"/>
              </a:ext>
            </a:extLst>
          </p:cNvPr>
          <p:cNvSpPr>
            <a:spLocks noGrp="1"/>
          </p:cNvSpPr>
          <p:nvPr>
            <p:ph type="title"/>
          </p:nvPr>
        </p:nvSpPr>
        <p:spPr>
          <a:xfrm>
            <a:off x="677334" y="295835"/>
            <a:ext cx="8596668" cy="726141"/>
          </a:xfrm>
        </p:spPr>
        <p:txBody>
          <a:bodyPr/>
          <a:lstStyle/>
          <a:p>
            <a:r>
              <a:rPr lang="en-IN" b="1" dirty="0">
                <a:solidFill>
                  <a:srgbClr val="AF850F"/>
                </a:solidFill>
              </a:rPr>
              <a:t>REFERENCES</a:t>
            </a:r>
          </a:p>
        </p:txBody>
      </p:sp>
      <p:sp>
        <p:nvSpPr>
          <p:cNvPr id="3" name="Content Placeholder 2">
            <a:extLst>
              <a:ext uri="{FF2B5EF4-FFF2-40B4-BE49-F238E27FC236}">
                <a16:creationId xmlns:a16="http://schemas.microsoft.com/office/drawing/2014/main" id="{0A053148-2140-D74D-3EBE-76D96E079E2B}"/>
              </a:ext>
            </a:extLst>
          </p:cNvPr>
          <p:cNvSpPr>
            <a:spLocks noGrp="1"/>
          </p:cNvSpPr>
          <p:nvPr>
            <p:ph idx="1"/>
          </p:nvPr>
        </p:nvSpPr>
        <p:spPr>
          <a:xfrm>
            <a:off x="551828" y="954741"/>
            <a:ext cx="8596668" cy="5903259"/>
          </a:xfrm>
        </p:spPr>
        <p:txBody>
          <a:bodyPr>
            <a:noAutofit/>
          </a:bodyPr>
          <a:lstStyle/>
          <a:p>
            <a:pPr marL="0" marR="0" algn="just">
              <a:lnSpc>
                <a:spcPct val="107000"/>
              </a:lnSpc>
              <a:spcBef>
                <a:spcPts val="0"/>
              </a:spcBef>
              <a:spcAft>
                <a:spcPts val="0"/>
              </a:spcAft>
            </a:pP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1. </a:t>
            </a:r>
            <a:r>
              <a:rPr lang="en-US" b="1" dirty="0">
                <a:solidFill>
                  <a:schemeClr val="tx1"/>
                </a:solidFill>
                <a:effectLst/>
                <a:latin typeface="Arial" panose="020B0604020202020204" pitchFamily="34" charset="0"/>
                <a:ea typeface="Calibri" panose="020F0502020204030204" pitchFamily="34" charset="0"/>
                <a:cs typeface="Arial" panose="020B0604020202020204" pitchFamily="34" charset="0"/>
              </a:rPr>
              <a:t>Desai et al. Traffic Forecasting for Pavement Design</a:t>
            </a: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 Report FHWA-TS-86-225. FHWA, U.S. Department of Transportation, March 1988, p. 121.</a:t>
            </a:r>
            <a:endParaRPr lang="en-US" dirty="0">
              <a:solidFill>
                <a:schemeClr val="tx1"/>
              </a:solidFill>
              <a:effectLst/>
              <a:latin typeface="Arial" panose="020B0604020202020204" pitchFamily="34" charset="0"/>
              <a:cs typeface="Arial" panose="020B0604020202020204" pitchFamily="34" charset="0"/>
            </a:endParaRPr>
          </a:p>
          <a:p>
            <a:pPr marL="0" marR="0" algn="just">
              <a:lnSpc>
                <a:spcPct val="107000"/>
              </a:lnSpc>
              <a:spcBef>
                <a:spcPts val="0"/>
              </a:spcBef>
              <a:spcAft>
                <a:spcPts val="0"/>
              </a:spcAft>
            </a:pP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2. 1. </a:t>
            </a:r>
            <a:r>
              <a:rPr lang="en-US" b="1" dirty="0">
                <a:solidFill>
                  <a:schemeClr val="tx1"/>
                </a:solidFill>
                <a:effectLst/>
                <a:latin typeface="Arial" panose="020B0604020202020204" pitchFamily="34" charset="0"/>
                <a:ea typeface="Calibri" panose="020F0502020204030204" pitchFamily="34" charset="0"/>
                <a:cs typeface="Arial" panose="020B0604020202020204" pitchFamily="34" charset="0"/>
              </a:rPr>
              <a:t>A. Deacon, J. G. Pigman</a:t>
            </a: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a:t>
            </a:r>
            <a:r>
              <a:rPr lang="en-US" b="1" dirty="0">
                <a:solidFill>
                  <a:schemeClr val="tx1"/>
                </a:solidFill>
                <a:effectLst/>
                <a:latin typeface="Arial" panose="020B0604020202020204" pitchFamily="34" charset="0"/>
                <a:ea typeface="Calibri" panose="020F0502020204030204" pitchFamily="34" charset="0"/>
                <a:cs typeface="Arial" panose="020B0604020202020204" pitchFamily="34" charset="0"/>
              </a:rPr>
              <a:t>J. G. Mayes. Estimation of Equivalent </a:t>
            </a:r>
            <a:r>
              <a:rPr lang="en-US" b="1"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Axleloads</a:t>
            </a: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 Kentucky Transportation Research Program, University of Kentucky, Lexington, Dec. 1985, pp. 15- 16.  </a:t>
            </a:r>
            <a:endParaRPr lang="en-US" dirty="0">
              <a:solidFill>
                <a:schemeClr val="tx1"/>
              </a:solidFill>
              <a:effectLst/>
              <a:latin typeface="Arial" panose="020B0604020202020204" pitchFamily="34" charset="0"/>
              <a:cs typeface="Arial" panose="020B0604020202020204" pitchFamily="34" charset="0"/>
            </a:endParaRPr>
          </a:p>
          <a:p>
            <a:pPr marL="0" marR="0" algn="just">
              <a:lnSpc>
                <a:spcPct val="107000"/>
              </a:lnSpc>
              <a:spcBef>
                <a:spcPts val="0"/>
              </a:spcBef>
              <a:spcAft>
                <a:spcPts val="0"/>
              </a:spcAft>
            </a:pP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3. </a:t>
            </a:r>
            <a:r>
              <a:rPr lang="en-US" b="1" dirty="0">
                <a:solidFill>
                  <a:schemeClr val="tx1"/>
                </a:solidFill>
                <a:effectLst/>
                <a:latin typeface="Arial" panose="020B0604020202020204" pitchFamily="34" charset="0"/>
                <a:ea typeface="Calibri" panose="020F0502020204030204" pitchFamily="34" charset="0"/>
                <a:cs typeface="Arial" panose="020B0604020202020204" pitchFamily="34" charset="0"/>
              </a:rPr>
              <a:t>Fatal Accident Reporting System</a:t>
            </a: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 1988. NHTSA, U.S. Department of Transportation, 1988 </a:t>
            </a:r>
            <a:endParaRPr lang="en-US" dirty="0">
              <a:solidFill>
                <a:schemeClr val="tx1"/>
              </a:solidFill>
              <a:effectLst/>
              <a:latin typeface="Arial" panose="020B0604020202020204" pitchFamily="34" charset="0"/>
              <a:cs typeface="Arial" panose="020B0604020202020204" pitchFamily="34" charset="0"/>
            </a:endParaRPr>
          </a:p>
          <a:p>
            <a:pPr marL="0" marR="0" algn="just">
              <a:lnSpc>
                <a:spcPct val="107000"/>
              </a:lnSpc>
              <a:spcBef>
                <a:spcPts val="0"/>
              </a:spcBef>
              <a:spcAft>
                <a:spcPts val="0"/>
              </a:spcAft>
            </a:pP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4. </a:t>
            </a:r>
            <a:r>
              <a:rPr lang="en-US" b="1" dirty="0">
                <a:solidFill>
                  <a:schemeClr val="tx1"/>
                </a:solidFill>
                <a:effectLst/>
                <a:latin typeface="Arial" panose="020B0604020202020204" pitchFamily="34" charset="0"/>
                <a:ea typeface="Calibri" panose="020F0502020204030204" pitchFamily="34" charset="0"/>
                <a:cs typeface="Arial" panose="020B0604020202020204" pitchFamily="34" charset="0"/>
              </a:rPr>
              <a:t>The Clean Air Act of 1990</a:t>
            </a: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 Title II, Part A Section 202 (C.3.C). In Environmental Statutes, 1990 ed., Government Institutes, Inc., Maryland. </a:t>
            </a:r>
            <a:endParaRPr lang="en-US" dirty="0">
              <a:solidFill>
                <a:schemeClr val="tx1"/>
              </a:solidFill>
              <a:effectLst/>
              <a:latin typeface="Arial" panose="020B0604020202020204" pitchFamily="34" charset="0"/>
              <a:cs typeface="Arial" panose="020B0604020202020204" pitchFamily="34" charset="0"/>
            </a:endParaRPr>
          </a:p>
          <a:p>
            <a:pPr marL="0" marR="0" algn="just">
              <a:lnSpc>
                <a:spcPct val="107000"/>
              </a:lnSpc>
              <a:spcBef>
                <a:spcPts val="0"/>
              </a:spcBef>
              <a:spcAft>
                <a:spcPts val="0"/>
              </a:spcAft>
            </a:pP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5. </a:t>
            </a:r>
            <a:r>
              <a:rPr lang="en-US" b="1" dirty="0">
                <a:solidFill>
                  <a:schemeClr val="tx1"/>
                </a:solidFill>
                <a:effectLst/>
                <a:latin typeface="Arial" panose="020B0604020202020204" pitchFamily="34" charset="0"/>
                <a:ea typeface="Calibri" panose="020F0502020204030204" pitchFamily="34" charset="0"/>
                <a:cs typeface="Arial" panose="020B0604020202020204" pitchFamily="34" charset="0"/>
              </a:rPr>
              <a:t>A. N. Johnson. Highway Traffic Capacity</a:t>
            </a: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 Public Roads, Vol. 13, No. 3, May 1932.  </a:t>
            </a:r>
            <a:endParaRPr lang="en-US" dirty="0">
              <a:solidFill>
                <a:schemeClr val="tx1"/>
              </a:solidFill>
              <a:effectLst/>
              <a:latin typeface="Arial" panose="020B0604020202020204" pitchFamily="34" charset="0"/>
              <a:cs typeface="Arial" panose="020B0604020202020204" pitchFamily="34" charset="0"/>
            </a:endParaRPr>
          </a:p>
          <a:p>
            <a:pPr marL="0" marR="0" algn="just">
              <a:lnSpc>
                <a:spcPct val="107000"/>
              </a:lnSpc>
              <a:spcBef>
                <a:spcPts val="0"/>
              </a:spcBef>
              <a:spcAft>
                <a:spcPts val="0"/>
              </a:spcAft>
            </a:pP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6. </a:t>
            </a:r>
            <a:r>
              <a:rPr lang="en-US" b="1" dirty="0">
                <a:solidFill>
                  <a:schemeClr val="tx1"/>
                </a:solidFill>
                <a:effectLst/>
                <a:latin typeface="Arial" panose="020B0604020202020204" pitchFamily="34" charset="0"/>
                <a:ea typeface="Calibri" panose="020F0502020204030204" pitchFamily="34" charset="0"/>
                <a:cs typeface="Arial" panose="020B0604020202020204" pitchFamily="34" charset="0"/>
              </a:rPr>
              <a:t>1. Kinzer. Application of the Theory of Probability to Problems of Highway Traffic</a:t>
            </a: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 Proc., 5th Annual Meeting of the Institute of Traffic Engineers, ITE, New York, N.Y., 1934. </a:t>
            </a:r>
            <a:endParaRPr lang="en-US" dirty="0">
              <a:solidFill>
                <a:schemeClr val="tx1"/>
              </a:solidFill>
              <a:effectLst/>
              <a:latin typeface="Arial" panose="020B0604020202020204" pitchFamily="34" charset="0"/>
              <a:cs typeface="Arial" panose="020B0604020202020204" pitchFamily="34" charset="0"/>
            </a:endParaRPr>
          </a:p>
          <a:p>
            <a:pPr marL="0" marR="0" algn="just">
              <a:lnSpc>
                <a:spcPct val="107000"/>
              </a:lnSpc>
              <a:spcBef>
                <a:spcPts val="0"/>
              </a:spcBef>
              <a:spcAft>
                <a:spcPts val="0"/>
              </a:spcAft>
            </a:pP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7. </a:t>
            </a:r>
            <a:r>
              <a:rPr lang="en-US" b="1" dirty="0">
                <a:solidFill>
                  <a:schemeClr val="tx1"/>
                </a:solidFill>
                <a:effectLst/>
                <a:latin typeface="Arial" panose="020B0604020202020204" pitchFamily="34" charset="0"/>
                <a:ea typeface="Calibri" panose="020F0502020204030204" pitchFamily="34" charset="0"/>
                <a:cs typeface="Arial" panose="020B0604020202020204" pitchFamily="34" charset="0"/>
              </a:rPr>
              <a:t>W. F. Adams. Road Traffic Considered as a Random Series</a:t>
            </a: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 Journal of the Institution of Civil Engineers, London, 1936. </a:t>
            </a:r>
            <a:endParaRPr lang="en-US" dirty="0">
              <a:solidFill>
                <a:schemeClr val="tx1"/>
              </a:solidFill>
              <a:effectLst/>
              <a:latin typeface="Arial" panose="020B0604020202020204" pitchFamily="34" charset="0"/>
              <a:cs typeface="Arial" panose="020B0604020202020204" pitchFamily="34" charset="0"/>
            </a:endParaRPr>
          </a:p>
          <a:p>
            <a:pPr marL="0" marR="0" algn="just">
              <a:lnSpc>
                <a:spcPct val="107000"/>
              </a:lnSpc>
              <a:spcBef>
                <a:spcPts val="0"/>
              </a:spcBef>
              <a:spcAft>
                <a:spcPts val="0"/>
              </a:spcAft>
            </a:pP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8. </a:t>
            </a:r>
            <a:r>
              <a:rPr lang="en-US" b="1" dirty="0">
                <a:solidFill>
                  <a:schemeClr val="tx1"/>
                </a:solidFill>
                <a:effectLst/>
                <a:latin typeface="Arial" panose="020B0604020202020204" pitchFamily="34" charset="0"/>
                <a:ea typeface="Calibri" panose="020F0502020204030204" pitchFamily="34" charset="0"/>
                <a:cs typeface="Arial" panose="020B0604020202020204" pitchFamily="34" charset="0"/>
              </a:rPr>
              <a:t>W. A. Shelton. Dispersion of Highway Traffic by Time Periods</a:t>
            </a: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 Medium and Small Stations in Farm Area. HRB Proc., 1938.</a:t>
            </a:r>
            <a:endParaRPr lang="en-US" dirty="0">
              <a:solidFill>
                <a:schemeClr val="tx1"/>
              </a:solidFill>
              <a:effectLst/>
              <a:latin typeface="Arial" panose="020B0604020202020204" pitchFamily="34" charset="0"/>
              <a:cs typeface="Arial" panose="020B0604020202020204" pitchFamily="34" charset="0"/>
            </a:endParaRPr>
          </a:p>
          <a:p>
            <a:pPr marL="0" marR="0" algn="just">
              <a:lnSpc>
                <a:spcPct val="107000"/>
              </a:lnSpc>
              <a:spcBef>
                <a:spcPts val="0"/>
              </a:spcBef>
              <a:spcAft>
                <a:spcPts val="0"/>
              </a:spcAft>
            </a:pP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9. </a:t>
            </a:r>
            <a:r>
              <a:rPr lang="en-US" b="1" dirty="0">
                <a:solidFill>
                  <a:schemeClr val="tx1"/>
                </a:solidFill>
                <a:effectLst/>
                <a:latin typeface="Arial" panose="020B0604020202020204" pitchFamily="34" charset="0"/>
                <a:ea typeface="Calibri" panose="020F0502020204030204" pitchFamily="34" charset="0"/>
                <a:cs typeface="Arial" panose="020B0604020202020204" pitchFamily="34" charset="0"/>
              </a:rPr>
              <a:t>W. A. Shelton. Dispersion of Highway Traffic Volume by Time Periods</a:t>
            </a: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 HRB Proc., 1939, pp. 347-348.</a:t>
            </a:r>
            <a:endParaRPr lang="en-US" dirty="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3409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A47D1-0D54-AB29-8C79-BA0C62A045A3}"/>
              </a:ext>
            </a:extLst>
          </p:cNvPr>
          <p:cNvSpPr>
            <a:spLocks noGrp="1"/>
          </p:cNvSpPr>
          <p:nvPr>
            <p:ph type="title"/>
          </p:nvPr>
        </p:nvSpPr>
        <p:spPr/>
        <p:txBody>
          <a:bodyPr/>
          <a:lstStyle/>
          <a:p>
            <a:r>
              <a:rPr lang="en-IN" b="1" dirty="0">
                <a:solidFill>
                  <a:srgbClr val="AF850F"/>
                </a:solidFill>
              </a:rPr>
              <a:t>                    OBJECTIVES</a:t>
            </a:r>
          </a:p>
        </p:txBody>
      </p:sp>
      <p:sp>
        <p:nvSpPr>
          <p:cNvPr id="3" name="Content Placeholder 2">
            <a:extLst>
              <a:ext uri="{FF2B5EF4-FFF2-40B4-BE49-F238E27FC236}">
                <a16:creationId xmlns:a16="http://schemas.microsoft.com/office/drawing/2014/main" id="{F45CEFFD-63EC-B674-7CFD-B8C1E6510F68}"/>
              </a:ext>
            </a:extLst>
          </p:cNvPr>
          <p:cNvSpPr>
            <a:spLocks noGrp="1"/>
          </p:cNvSpPr>
          <p:nvPr>
            <p:ph idx="1"/>
          </p:nvPr>
        </p:nvSpPr>
        <p:spPr>
          <a:xfrm>
            <a:off x="677334" y="1739153"/>
            <a:ext cx="8596668" cy="4302209"/>
          </a:xfrm>
        </p:spPr>
        <p:txBody>
          <a:bodyPr>
            <a:normAutofit fontScale="85000" lnSpcReduction="20000"/>
          </a:bodyPr>
          <a:lstStyle/>
          <a:p>
            <a:pPr marL="0" indent="0" algn="just">
              <a:buNone/>
            </a:pPr>
            <a:r>
              <a:rPr lang="en-US" sz="2000" b="1" i="0" dirty="0">
                <a:solidFill>
                  <a:srgbClr val="035D2C"/>
                </a:solidFill>
                <a:effectLst/>
                <a:latin typeface="Arial" panose="020B0604020202020204" pitchFamily="34" charset="0"/>
                <a:cs typeface="Arial" panose="020B0604020202020204" pitchFamily="34" charset="0"/>
              </a:rPr>
              <a:t>By the end of this project:</a:t>
            </a:r>
          </a:p>
          <a:p>
            <a:pPr algn="just">
              <a:lnSpc>
                <a:spcPct val="170000"/>
              </a:lnSpc>
            </a:pPr>
            <a:r>
              <a:rPr lang="en-US" sz="2000" b="0" i="0" dirty="0">
                <a:solidFill>
                  <a:schemeClr val="tx1"/>
                </a:solidFill>
                <a:effectLst/>
                <a:latin typeface="Arial" panose="020B0604020202020204" pitchFamily="34" charset="0"/>
                <a:cs typeface="Arial" panose="020B0604020202020204" pitchFamily="34" charset="0"/>
              </a:rPr>
              <a:t>You’ll be able to understand the problem to classify if it is a regression or a classification kind of problem.</a:t>
            </a:r>
          </a:p>
          <a:p>
            <a:pPr algn="just">
              <a:lnSpc>
                <a:spcPct val="170000"/>
              </a:lnSpc>
            </a:pPr>
            <a:r>
              <a:rPr lang="en-US" sz="2000" b="0" i="0" dirty="0">
                <a:solidFill>
                  <a:schemeClr val="tx1"/>
                </a:solidFill>
                <a:effectLst/>
                <a:latin typeface="Arial" panose="020B0604020202020204" pitchFamily="34" charset="0"/>
                <a:cs typeface="Arial" panose="020B0604020202020204" pitchFamily="34" charset="0"/>
              </a:rPr>
              <a:t>You will be able to know how to pre-process/clean the data using different data pre-processing techniques.</a:t>
            </a:r>
          </a:p>
          <a:p>
            <a:pPr algn="just">
              <a:lnSpc>
                <a:spcPct val="170000"/>
              </a:lnSpc>
            </a:pPr>
            <a:r>
              <a:rPr lang="en-US" sz="2000" b="0" i="0" dirty="0">
                <a:solidFill>
                  <a:schemeClr val="tx1"/>
                </a:solidFill>
                <a:effectLst/>
                <a:latin typeface="Arial" panose="020B0604020202020204" pitchFamily="34" charset="0"/>
                <a:cs typeface="Arial" panose="020B0604020202020204" pitchFamily="34" charset="0"/>
              </a:rPr>
              <a:t>You will able to analyze or get insights into data through visualization.</a:t>
            </a:r>
          </a:p>
          <a:p>
            <a:pPr algn="just">
              <a:lnSpc>
                <a:spcPct val="170000"/>
              </a:lnSpc>
            </a:pPr>
            <a:r>
              <a:rPr lang="en-US" sz="2000" b="0" i="0" dirty="0">
                <a:solidFill>
                  <a:schemeClr val="tx1"/>
                </a:solidFill>
                <a:effectLst/>
                <a:latin typeface="Arial" panose="020B0604020202020204" pitchFamily="34" charset="0"/>
                <a:cs typeface="Arial" panose="020B0604020202020204" pitchFamily="34" charset="0"/>
              </a:rPr>
              <a:t>Applying different algorithms according to a dataset and based on visualization.</a:t>
            </a:r>
          </a:p>
          <a:p>
            <a:pPr algn="just">
              <a:lnSpc>
                <a:spcPct val="170000"/>
              </a:lnSpc>
            </a:pPr>
            <a:r>
              <a:rPr lang="en-US" sz="2000" b="0" i="0" dirty="0">
                <a:solidFill>
                  <a:schemeClr val="tx1"/>
                </a:solidFill>
                <a:effectLst/>
                <a:latin typeface="Arial" panose="020B0604020202020204" pitchFamily="34" charset="0"/>
                <a:cs typeface="Arial" panose="020B0604020202020204" pitchFamily="34" charset="0"/>
              </a:rPr>
              <a:t>You will be able to know how to find the accuracy of the model.</a:t>
            </a:r>
          </a:p>
          <a:p>
            <a:pPr algn="just">
              <a:lnSpc>
                <a:spcPct val="170000"/>
              </a:lnSpc>
            </a:pPr>
            <a:r>
              <a:rPr lang="en-US" sz="2000" b="0" i="0" dirty="0">
                <a:solidFill>
                  <a:schemeClr val="tx1"/>
                </a:solidFill>
                <a:effectLst/>
                <a:latin typeface="Arial" panose="020B0604020202020204" pitchFamily="34" charset="0"/>
                <a:cs typeface="Arial" panose="020B0604020202020204" pitchFamily="34" charset="0"/>
              </a:rPr>
              <a:t>You will be able to know how to build a web application using the Flask framework.</a:t>
            </a:r>
          </a:p>
          <a:p>
            <a:endParaRPr lang="en-US" sz="2000" b="1" dirty="0">
              <a:latin typeface="Montserrat" panose="020B0604020202020204" pitchFamily="2" charset="0"/>
            </a:endParaRPr>
          </a:p>
        </p:txBody>
      </p:sp>
    </p:spTree>
    <p:extLst>
      <p:ext uri="{BB962C8B-B14F-4D97-AF65-F5344CB8AC3E}">
        <p14:creationId xmlns:p14="http://schemas.microsoft.com/office/powerpoint/2010/main" val="991583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F5360-CFB3-27CF-43AF-E7DB62F1CCA5}"/>
              </a:ext>
            </a:extLst>
          </p:cNvPr>
          <p:cNvSpPr>
            <a:spLocks noGrp="1"/>
          </p:cNvSpPr>
          <p:nvPr>
            <p:ph type="title"/>
          </p:nvPr>
        </p:nvSpPr>
        <p:spPr/>
        <p:txBody>
          <a:bodyPr/>
          <a:lstStyle/>
          <a:p>
            <a:r>
              <a:rPr lang="en-IN" dirty="0"/>
              <a:t> </a:t>
            </a:r>
            <a:r>
              <a:rPr lang="en-IN" b="1" dirty="0">
                <a:solidFill>
                  <a:srgbClr val="AF850F"/>
                </a:solidFill>
              </a:rPr>
              <a:t>SYSTEM ARCHITECTURE/IDEATION MAP</a:t>
            </a:r>
          </a:p>
        </p:txBody>
      </p:sp>
      <p:pic>
        <p:nvPicPr>
          <p:cNvPr id="4" name="Content Placeholder 3">
            <a:extLst>
              <a:ext uri="{FF2B5EF4-FFF2-40B4-BE49-F238E27FC236}">
                <a16:creationId xmlns:a16="http://schemas.microsoft.com/office/drawing/2014/main" id="{87CFA8E8-573A-06DC-21A1-1C52363C3C4B}"/>
              </a:ext>
            </a:extLst>
          </p:cNvPr>
          <p:cNvPicPr>
            <a:picLocks noGrp="1" noChangeAspect="1"/>
          </p:cNvPicPr>
          <p:nvPr>
            <p:ph idx="1"/>
          </p:nvPr>
        </p:nvPicPr>
        <p:blipFill>
          <a:blip r:embed="rId2"/>
          <a:srcRect t="6829" b="6829"/>
          <a:stretch>
            <a:fillRect/>
          </a:stretch>
        </p:blipFill>
        <p:spPr>
          <a:xfrm>
            <a:off x="646940" y="1930400"/>
            <a:ext cx="8457864" cy="4129741"/>
          </a:xfrm>
          <a:prstGeom prst="rect">
            <a:avLst/>
          </a:prstGeom>
        </p:spPr>
      </p:pic>
    </p:spTree>
    <p:extLst>
      <p:ext uri="{BB962C8B-B14F-4D97-AF65-F5344CB8AC3E}">
        <p14:creationId xmlns:p14="http://schemas.microsoft.com/office/powerpoint/2010/main" val="863692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BA40D-9728-0AED-26EC-DDE3B525F16C}"/>
              </a:ext>
            </a:extLst>
          </p:cNvPr>
          <p:cNvSpPr>
            <a:spLocks noGrp="1"/>
          </p:cNvSpPr>
          <p:nvPr>
            <p:ph type="title"/>
          </p:nvPr>
        </p:nvSpPr>
        <p:spPr>
          <a:xfrm>
            <a:off x="677334" y="609600"/>
            <a:ext cx="8596668" cy="824753"/>
          </a:xfrm>
        </p:spPr>
        <p:txBody>
          <a:bodyPr>
            <a:normAutofit fontScale="90000"/>
          </a:bodyPr>
          <a:lstStyle/>
          <a:p>
            <a:r>
              <a:rPr lang="en-US" sz="3600" b="1" dirty="0">
                <a:latin typeface="Arial" pitchFamily="34" charset="0"/>
                <a:cs typeface="Arial" pitchFamily="34" charset="0"/>
              </a:rPr>
              <a:t>         </a:t>
            </a:r>
            <a:r>
              <a:rPr lang="en-US" sz="3600" b="1" dirty="0">
                <a:solidFill>
                  <a:srgbClr val="AF850F"/>
                </a:solidFill>
                <a:latin typeface="Arial" pitchFamily="34" charset="0"/>
                <a:cs typeface="Arial" pitchFamily="34" charset="0"/>
              </a:rPr>
              <a:t>MODULE</a:t>
            </a:r>
            <a:r>
              <a:rPr lang="en-US" sz="3600" b="1" dirty="0">
                <a:latin typeface="Arial" pitchFamily="34" charset="0"/>
                <a:cs typeface="Arial" pitchFamily="34" charset="0"/>
              </a:rPr>
              <a:t> </a:t>
            </a:r>
            <a:r>
              <a:rPr lang="en-US" sz="3600" b="1" dirty="0">
                <a:solidFill>
                  <a:srgbClr val="AF850F"/>
                </a:solidFill>
                <a:latin typeface="Arial" pitchFamily="34" charset="0"/>
                <a:cs typeface="Arial" pitchFamily="34" charset="0"/>
              </a:rPr>
              <a:t>IMPLEMENTATION</a:t>
            </a:r>
            <a:br>
              <a:rPr lang="en-US" sz="3600" dirty="0">
                <a:latin typeface="Arial" pitchFamily="34" charset="0"/>
                <a:cs typeface="Arial" pitchFamily="34" charset="0"/>
              </a:rPr>
            </a:br>
            <a:endParaRPr lang="en-IN" dirty="0"/>
          </a:p>
        </p:txBody>
      </p:sp>
      <p:sp>
        <p:nvSpPr>
          <p:cNvPr id="3" name="Content Placeholder 2">
            <a:extLst>
              <a:ext uri="{FF2B5EF4-FFF2-40B4-BE49-F238E27FC236}">
                <a16:creationId xmlns:a16="http://schemas.microsoft.com/office/drawing/2014/main" id="{7D511050-668E-AC52-375C-074748674880}"/>
              </a:ext>
            </a:extLst>
          </p:cNvPr>
          <p:cNvSpPr>
            <a:spLocks noGrp="1"/>
          </p:cNvSpPr>
          <p:nvPr>
            <p:ph idx="1"/>
          </p:nvPr>
        </p:nvSpPr>
        <p:spPr>
          <a:xfrm>
            <a:off x="677334" y="1532965"/>
            <a:ext cx="8596668" cy="4526327"/>
          </a:xfrm>
        </p:spPr>
        <p:txBody>
          <a:bodyPr>
            <a:normAutofit lnSpcReduction="10000"/>
          </a:bodyPr>
          <a:lstStyle/>
          <a:p>
            <a:pPr marL="0" indent="0" algn="just">
              <a:buNone/>
            </a:pPr>
            <a:r>
              <a:rPr lang="en-IN" sz="1900" b="1" dirty="0">
                <a:solidFill>
                  <a:srgbClr val="035D2C"/>
                </a:solidFill>
              </a:rPr>
              <a:t>PROJECT FLOW:</a:t>
            </a:r>
          </a:p>
          <a:p>
            <a:pPr algn="just">
              <a:lnSpc>
                <a:spcPct val="150000"/>
              </a:lnSpc>
              <a:spcBef>
                <a:spcPts val="0"/>
              </a:spcBef>
              <a:spcAft>
                <a:spcPts val="750"/>
              </a:spcAft>
            </a:pPr>
            <a:r>
              <a:rPr lang="en-GB" sz="1900" dirty="0">
                <a:solidFill>
                  <a:srgbClr val="000000"/>
                </a:solidFill>
                <a:effectLst/>
                <a:latin typeface="Arial" panose="020B0604020202020204" pitchFamily="34" charset="0"/>
                <a:ea typeface="Calibri" panose="020F0502020204030204" pitchFamily="34" charset="0"/>
                <a:cs typeface="Arial" panose="020B0604020202020204" pitchFamily="34" charset="0"/>
              </a:rPr>
              <a:t>User interacts with the UI to enter the input.</a:t>
            </a:r>
            <a:endParaRPr lang="en-IN" sz="19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50000"/>
              </a:lnSpc>
              <a:spcBef>
                <a:spcPts val="0"/>
              </a:spcBef>
              <a:spcAft>
                <a:spcPts val="750"/>
              </a:spcAft>
            </a:pPr>
            <a:r>
              <a:rPr lang="en-GB" sz="1900" dirty="0">
                <a:solidFill>
                  <a:srgbClr val="000000"/>
                </a:solidFill>
                <a:effectLst/>
                <a:latin typeface="Arial" panose="020B0604020202020204" pitchFamily="34" charset="0"/>
                <a:ea typeface="Calibri" panose="020F0502020204030204" pitchFamily="34" charset="0"/>
                <a:cs typeface="Arial" panose="020B0604020202020204" pitchFamily="34" charset="0"/>
              </a:rPr>
              <a:t>Entered input is analysed by the model which is integrated.</a:t>
            </a:r>
            <a:endParaRPr lang="en-IN" sz="19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50000"/>
              </a:lnSpc>
              <a:spcBef>
                <a:spcPts val="0"/>
              </a:spcBef>
              <a:spcAft>
                <a:spcPts val="750"/>
              </a:spcAft>
            </a:pPr>
            <a:r>
              <a:rPr lang="en-GB" sz="1900" dirty="0">
                <a:solidFill>
                  <a:srgbClr val="000000"/>
                </a:solidFill>
                <a:effectLst/>
                <a:latin typeface="Arial" panose="020B0604020202020204" pitchFamily="34" charset="0"/>
                <a:ea typeface="Calibri" panose="020F0502020204030204" pitchFamily="34" charset="0"/>
                <a:cs typeface="Arial" panose="020B0604020202020204" pitchFamily="34" charset="0"/>
              </a:rPr>
              <a:t>Once model analysis the input the prediction is showcased on the UI</a:t>
            </a:r>
          </a:p>
          <a:p>
            <a:pPr marL="0" marR="0" lvl="0" indent="0" algn="just">
              <a:lnSpc>
                <a:spcPct val="150000"/>
              </a:lnSpc>
              <a:spcBef>
                <a:spcPts val="0"/>
              </a:spcBef>
              <a:spcAft>
                <a:spcPts val="750"/>
              </a:spcAft>
              <a:buNone/>
            </a:pPr>
            <a:endParaRPr lang="en-IN" sz="1900" dirty="0">
              <a:solidFill>
                <a:srgbClr val="000000"/>
              </a:solidFill>
              <a:latin typeface="Arial" panose="020B0604020202020204" pitchFamily="34" charset="0"/>
              <a:ea typeface="Calibri" panose="020F0502020204030204" pitchFamily="34" charset="0"/>
              <a:cs typeface="Arial" panose="020B0604020202020204" pitchFamily="34" charset="0"/>
            </a:endParaRPr>
          </a:p>
          <a:p>
            <a:pPr marL="0" marR="0" lvl="0" indent="0" algn="just">
              <a:lnSpc>
                <a:spcPct val="150000"/>
              </a:lnSpc>
              <a:spcBef>
                <a:spcPts val="0"/>
              </a:spcBef>
              <a:spcAft>
                <a:spcPts val="750"/>
              </a:spcAft>
              <a:buNone/>
            </a:pPr>
            <a:r>
              <a:rPr lang="en-GB" sz="1900" dirty="0">
                <a:solidFill>
                  <a:srgbClr val="000000"/>
                </a:solidFill>
                <a:effectLst/>
                <a:latin typeface="Arial" panose="020B0604020202020204" pitchFamily="34" charset="0"/>
                <a:ea typeface="Calibri" panose="020F0502020204030204" pitchFamily="34" charset="0"/>
                <a:cs typeface="Arial" panose="020B0604020202020204" pitchFamily="34" charset="0"/>
              </a:rPr>
              <a:t>To accomplish this, we have to complete all the activities listed below,</a:t>
            </a:r>
            <a:endParaRPr lang="en-IN" sz="19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lvl="1" algn="just">
              <a:lnSpc>
                <a:spcPct val="150000"/>
              </a:lnSpc>
              <a:spcBef>
                <a:spcPts val="0"/>
              </a:spcBef>
              <a:spcAft>
                <a:spcPts val="750"/>
              </a:spcAft>
              <a:buFont typeface="Wingdings" panose="05000000000000000000" pitchFamily="2" charset="2"/>
              <a:buChar char="q"/>
            </a:pPr>
            <a:r>
              <a:rPr lang="en-GB" sz="1700" dirty="0">
                <a:solidFill>
                  <a:srgbClr val="000000"/>
                </a:solidFill>
                <a:effectLst/>
                <a:latin typeface="Arial" panose="020B0604020202020204" pitchFamily="34" charset="0"/>
                <a:ea typeface="Calibri" panose="020F0502020204030204" pitchFamily="34" charset="0"/>
                <a:cs typeface="Arial" panose="020B0604020202020204" pitchFamily="34" charset="0"/>
              </a:rPr>
              <a:t>Data pre-processing ,Visualising and analysing data</a:t>
            </a:r>
            <a:endParaRPr lang="en-IN" sz="1700" dirty="0">
              <a:solidFill>
                <a:srgbClr val="000000"/>
              </a:solidFill>
              <a:latin typeface="Arial" panose="020B0604020202020204" pitchFamily="34" charset="0"/>
              <a:ea typeface="Calibri" panose="020F0502020204030204" pitchFamily="34" charset="0"/>
              <a:cs typeface="Arial" panose="020B0604020202020204" pitchFamily="34" charset="0"/>
            </a:endParaRPr>
          </a:p>
          <a:p>
            <a:pPr lvl="1" algn="just">
              <a:lnSpc>
                <a:spcPct val="150000"/>
              </a:lnSpc>
              <a:spcBef>
                <a:spcPts val="0"/>
              </a:spcBef>
              <a:spcAft>
                <a:spcPts val="750"/>
              </a:spcAft>
              <a:buFont typeface="Wingdings" panose="05000000000000000000" pitchFamily="2" charset="2"/>
              <a:buChar char="q"/>
            </a:pPr>
            <a:r>
              <a:rPr lang="en-GB" sz="1700" dirty="0">
                <a:solidFill>
                  <a:srgbClr val="000000"/>
                </a:solidFill>
                <a:effectLst/>
                <a:latin typeface="Arial" panose="020B0604020202020204" pitchFamily="34" charset="0"/>
                <a:ea typeface="Calibri" panose="020F0502020204030204" pitchFamily="34" charset="0"/>
                <a:cs typeface="Arial" panose="020B0604020202020204" pitchFamily="34" charset="0"/>
              </a:rPr>
              <a:t>Model building</a:t>
            </a:r>
            <a:endParaRPr lang="en-IN" sz="17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lvl="1" algn="just">
              <a:lnSpc>
                <a:spcPct val="150000"/>
              </a:lnSpc>
              <a:spcBef>
                <a:spcPts val="0"/>
              </a:spcBef>
              <a:spcAft>
                <a:spcPts val="750"/>
              </a:spcAft>
              <a:buFont typeface="Wingdings" panose="05000000000000000000" pitchFamily="2" charset="2"/>
              <a:buChar char="q"/>
            </a:pPr>
            <a:r>
              <a:rPr lang="en-GB" sz="1700" dirty="0">
                <a:solidFill>
                  <a:srgbClr val="000000"/>
                </a:solidFill>
                <a:effectLst/>
                <a:latin typeface="Arial" panose="020B0604020202020204" pitchFamily="34" charset="0"/>
                <a:ea typeface="Calibri" panose="020F0502020204030204" pitchFamily="34" charset="0"/>
                <a:cs typeface="Arial" panose="020B0604020202020204" pitchFamily="34" charset="0"/>
              </a:rPr>
              <a:t>Application Building</a:t>
            </a:r>
          </a:p>
          <a:p>
            <a:pPr marL="0" indent="0">
              <a:buNone/>
            </a:pPr>
            <a:endParaRPr lang="en-IN" b="1" dirty="0">
              <a:solidFill>
                <a:schemeClr val="accent1"/>
              </a:solidFill>
            </a:endParaRPr>
          </a:p>
        </p:txBody>
      </p:sp>
    </p:spTree>
    <p:extLst>
      <p:ext uri="{BB962C8B-B14F-4D97-AF65-F5344CB8AC3E}">
        <p14:creationId xmlns:p14="http://schemas.microsoft.com/office/powerpoint/2010/main" val="3987939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2EECE-5E77-B485-F372-9975ACDD912B}"/>
              </a:ext>
            </a:extLst>
          </p:cNvPr>
          <p:cNvSpPr>
            <a:spLocks noGrp="1"/>
          </p:cNvSpPr>
          <p:nvPr>
            <p:ph type="title"/>
          </p:nvPr>
        </p:nvSpPr>
        <p:spPr/>
        <p:txBody>
          <a:bodyPr>
            <a:normAutofit/>
          </a:bodyPr>
          <a:lstStyle/>
          <a:p>
            <a:pPr algn="just"/>
            <a:r>
              <a:rPr lang="en-IN" sz="2800" b="1" dirty="0">
                <a:solidFill>
                  <a:schemeClr val="accent2">
                    <a:lumMod val="75000"/>
                  </a:schemeClr>
                </a:solidFill>
              </a:rPr>
              <a:t>DATA PREPROCESSING</a:t>
            </a:r>
          </a:p>
        </p:txBody>
      </p:sp>
      <p:sp>
        <p:nvSpPr>
          <p:cNvPr id="4" name="Rectangle 1">
            <a:extLst>
              <a:ext uri="{FF2B5EF4-FFF2-40B4-BE49-F238E27FC236}">
                <a16:creationId xmlns:a16="http://schemas.microsoft.com/office/drawing/2014/main" id="{87A9E2F1-D523-47BA-0D09-8A5D842778CB}"/>
              </a:ext>
            </a:extLst>
          </p:cNvPr>
          <p:cNvSpPr>
            <a:spLocks noGrp="1" noChangeArrowheads="1"/>
          </p:cNvSpPr>
          <p:nvPr>
            <p:ph idx="1"/>
          </p:nvPr>
        </p:nvSpPr>
        <p:spPr bwMode="auto">
          <a:xfrm>
            <a:off x="677334" y="1473065"/>
            <a:ext cx="8596139" cy="3365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cs typeface="Arial" panose="020B0604020202020204" pitchFamily="34" charset="0"/>
              </a:rPr>
              <a:t>Data Pre-processing includes the following main tasks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cs typeface="Arial" panose="020B0604020202020204" pitchFamily="34" charset="0"/>
              </a:rPr>
              <a:t>  Import the Libraries.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cs typeface="Arial" panose="020B0604020202020204" pitchFamily="34" charset="0"/>
              </a:rPr>
              <a:t>  Importing the dataset</a:t>
            </a:r>
            <a:r>
              <a:rPr lang="en-US" altLang="en-US" dirty="0">
                <a:cs typeface="Arial" panose="020B0604020202020204" pitchFamily="34" charset="0"/>
              </a:rPr>
              <a:t> and </a:t>
            </a:r>
            <a:r>
              <a:rPr lang="en-US" altLang="en-US" dirty="0" err="1">
                <a:cs typeface="Arial" panose="020B0604020202020204" pitchFamily="34" charset="0"/>
              </a:rPr>
              <a:t>Analysing</a:t>
            </a:r>
            <a:r>
              <a:rPr lang="en-US" altLang="en-US" dirty="0">
                <a:cs typeface="Arial" panose="020B0604020202020204" pitchFamily="34" charset="0"/>
              </a:rPr>
              <a:t> the Data</a:t>
            </a:r>
            <a:endParaRPr kumimoji="0" lang="en-US" altLang="en-US" b="0" i="0" u="none" strike="noStrike" cap="none" normalizeH="0" baseline="0" dirty="0">
              <a:ln>
                <a:noFill/>
              </a:ln>
              <a:solidFill>
                <a:schemeClr val="tx1"/>
              </a:solidFill>
              <a:effectLst/>
              <a:cs typeface="Arial" panose="020B0604020202020204" pitchFamily="34" charset="0"/>
            </a:endParaRP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cs typeface="Arial" panose="020B0604020202020204" pitchFamily="34" charset="0"/>
              </a:rPr>
              <a:t>  Checking for Null Values.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cs typeface="Arial" panose="020B0604020202020204" pitchFamily="34" charset="0"/>
              </a:rPr>
              <a:t>  Data Visualization.</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altLang="en-US" dirty="0">
                <a:cs typeface="Arial" panose="020B0604020202020204" pitchFamily="34" charset="0"/>
              </a:rPr>
              <a:t>  Splitting the Dataset into Dependent and Independent Variables</a:t>
            </a:r>
            <a:endParaRPr kumimoji="0" lang="en-US" altLang="en-US" b="0" i="0" u="none" strike="noStrike" cap="none" normalizeH="0" baseline="0" dirty="0">
              <a:ln>
                <a:noFill/>
              </a:ln>
              <a:solidFill>
                <a:schemeClr val="tx1"/>
              </a:solidFill>
              <a:effectLst/>
              <a:cs typeface="Arial" panose="020B0604020202020204" pitchFamily="34" charset="0"/>
            </a:endParaRP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cs typeface="Arial" panose="020B0604020202020204" pitchFamily="34" charset="0"/>
              </a:rPr>
              <a:t>  Feature Scaling.</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cs typeface="Arial" panose="020B0604020202020204" pitchFamily="34" charset="0"/>
              </a:rPr>
              <a:t>  Splitting Data into Train and Test.</a:t>
            </a:r>
          </a:p>
        </p:txBody>
      </p:sp>
    </p:spTree>
    <p:extLst>
      <p:ext uri="{BB962C8B-B14F-4D97-AF65-F5344CB8AC3E}">
        <p14:creationId xmlns:p14="http://schemas.microsoft.com/office/powerpoint/2010/main" val="1159801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6CBB-CDEE-EE1D-C33E-AE49459001C1}"/>
              </a:ext>
            </a:extLst>
          </p:cNvPr>
          <p:cNvSpPr>
            <a:spLocks noGrp="1"/>
          </p:cNvSpPr>
          <p:nvPr>
            <p:ph type="title"/>
          </p:nvPr>
        </p:nvSpPr>
        <p:spPr>
          <a:xfrm>
            <a:off x="677334" y="331694"/>
            <a:ext cx="8596668" cy="833120"/>
          </a:xfrm>
        </p:spPr>
        <p:txBody>
          <a:bodyPr>
            <a:normAutofit fontScale="90000"/>
          </a:bodyPr>
          <a:lstStyle/>
          <a:p>
            <a:r>
              <a:rPr lang="en-IN" b="1" i="0" dirty="0">
                <a:solidFill>
                  <a:schemeClr val="accent3">
                    <a:lumMod val="75000"/>
                  </a:schemeClr>
                </a:solidFill>
                <a:effectLst/>
                <a:latin typeface="Open Sans" panose="020B0606030504020204" pitchFamily="34" charset="0"/>
              </a:rPr>
              <a:t>Import Necessary Libraries</a:t>
            </a:r>
            <a:br>
              <a:rPr lang="en-IN" b="1" i="0" dirty="0">
                <a:solidFill>
                  <a:srgbClr val="2D2828"/>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208270AD-E17F-32A1-AAD8-6DE1757F3674}"/>
              </a:ext>
            </a:extLst>
          </p:cNvPr>
          <p:cNvSpPr>
            <a:spLocks noGrp="1"/>
          </p:cNvSpPr>
          <p:nvPr>
            <p:ph idx="1"/>
          </p:nvPr>
        </p:nvSpPr>
        <p:spPr>
          <a:xfrm>
            <a:off x="614581" y="1067224"/>
            <a:ext cx="8596668" cy="4723552"/>
          </a:xfrm>
        </p:spPr>
        <p:txBody>
          <a:bodyPr>
            <a:normAutofit fontScale="70000" lnSpcReduction="20000"/>
          </a:bodyPr>
          <a:lstStyle/>
          <a:p>
            <a:pPr marL="0" indent="0" algn="just">
              <a:lnSpc>
                <a:spcPct val="120000"/>
              </a:lnSpc>
              <a:buNone/>
            </a:pPr>
            <a:r>
              <a:rPr lang="en-US" sz="2300" b="0" i="0" dirty="0">
                <a:effectLst/>
                <a:latin typeface="Arial" panose="020B0604020202020204" pitchFamily="34" charset="0"/>
                <a:cs typeface="Arial" panose="020B0604020202020204" pitchFamily="34" charset="0"/>
              </a:rPr>
              <a:t>It is important to import all the necessary libraries such as pandas, NumPy, matplotlib.</a:t>
            </a:r>
          </a:p>
          <a:p>
            <a:pPr algn="just">
              <a:lnSpc>
                <a:spcPct val="120000"/>
              </a:lnSpc>
            </a:pPr>
            <a:r>
              <a:rPr lang="en-US" sz="2300" b="1" i="0" dirty="0" err="1">
                <a:solidFill>
                  <a:schemeClr val="tx1"/>
                </a:solidFill>
                <a:effectLst/>
                <a:latin typeface="Arial" panose="020B0604020202020204" pitchFamily="34" charset="0"/>
                <a:cs typeface="Arial" panose="020B0604020202020204" pitchFamily="34" charset="0"/>
              </a:rPr>
              <a:t>Numpy</a:t>
            </a:r>
            <a:r>
              <a:rPr lang="en-US" sz="2300" b="0" i="0" dirty="0">
                <a:solidFill>
                  <a:schemeClr val="tx1"/>
                </a:solidFill>
                <a:effectLst/>
                <a:latin typeface="Arial" panose="020B0604020202020204" pitchFamily="34" charset="0"/>
                <a:cs typeface="Arial" panose="020B0604020202020204" pitchFamily="34" charset="0"/>
              </a:rPr>
              <a:t>- It is an open-source numerical Python library. It contains a multi-dimensional array and matrix data structures. It can be used to perform mathematical operations on arrays such as trigonometric, statistical, and algebraic routines.</a:t>
            </a:r>
          </a:p>
          <a:p>
            <a:pPr algn="just">
              <a:lnSpc>
                <a:spcPct val="120000"/>
              </a:lnSpc>
            </a:pPr>
            <a:r>
              <a:rPr lang="en-US" sz="2300" b="1" i="0" dirty="0">
                <a:solidFill>
                  <a:schemeClr val="tx1"/>
                </a:solidFill>
                <a:effectLst/>
                <a:latin typeface="Arial" panose="020B0604020202020204" pitchFamily="34" charset="0"/>
                <a:cs typeface="Arial" panose="020B0604020202020204" pitchFamily="34" charset="0"/>
              </a:rPr>
              <a:t>Pandas-</a:t>
            </a:r>
            <a:r>
              <a:rPr lang="en-US" sz="2300" b="0" i="0" dirty="0">
                <a:solidFill>
                  <a:schemeClr val="tx1"/>
                </a:solidFill>
                <a:effectLst/>
                <a:latin typeface="Arial" panose="020B0604020202020204" pitchFamily="34" charset="0"/>
                <a:cs typeface="Arial" panose="020B0604020202020204" pitchFamily="34" charset="0"/>
              </a:rPr>
              <a:t> It is a fast, powerful, flexible and easy to use open source data analysis and manipulation tool, built on top of the Python programming language.</a:t>
            </a:r>
          </a:p>
          <a:p>
            <a:pPr algn="just">
              <a:lnSpc>
                <a:spcPct val="120000"/>
              </a:lnSpc>
            </a:pPr>
            <a:r>
              <a:rPr lang="en-US" sz="2300" b="1" i="0" dirty="0">
                <a:solidFill>
                  <a:schemeClr val="tx1"/>
                </a:solidFill>
                <a:effectLst/>
                <a:latin typeface="Arial" panose="020B0604020202020204" pitchFamily="34" charset="0"/>
                <a:cs typeface="Arial" panose="020B0604020202020204" pitchFamily="34" charset="0"/>
              </a:rPr>
              <a:t>Seaborn</a:t>
            </a:r>
            <a:r>
              <a:rPr lang="en-US" sz="2300" b="0" i="0" dirty="0">
                <a:solidFill>
                  <a:schemeClr val="tx1"/>
                </a:solidFill>
                <a:effectLst/>
                <a:latin typeface="Arial" panose="020B0604020202020204" pitchFamily="34" charset="0"/>
                <a:cs typeface="Arial" panose="020B0604020202020204" pitchFamily="34" charset="0"/>
              </a:rPr>
              <a:t>- Seaborn is a Python data visualization library based on matplotlib. It provides a high-level interface for drawing attractive and informative statistical graphics.</a:t>
            </a:r>
          </a:p>
          <a:p>
            <a:pPr algn="just">
              <a:lnSpc>
                <a:spcPct val="120000"/>
              </a:lnSpc>
            </a:pPr>
            <a:r>
              <a:rPr lang="en-US" sz="2300" b="1" i="0" dirty="0">
                <a:solidFill>
                  <a:schemeClr val="tx1"/>
                </a:solidFill>
                <a:effectLst/>
                <a:latin typeface="Arial" panose="020B0604020202020204" pitchFamily="34" charset="0"/>
                <a:cs typeface="Arial" panose="020B0604020202020204" pitchFamily="34" charset="0"/>
              </a:rPr>
              <a:t>Matplotlib</a:t>
            </a:r>
            <a:r>
              <a:rPr lang="en-US" sz="2300" b="0" i="0" dirty="0">
                <a:solidFill>
                  <a:schemeClr val="tx1"/>
                </a:solidFill>
                <a:effectLst/>
                <a:latin typeface="Arial" panose="020B0604020202020204" pitchFamily="34" charset="0"/>
                <a:cs typeface="Arial" panose="020B0604020202020204" pitchFamily="34" charset="0"/>
              </a:rPr>
              <a:t>- </a:t>
            </a:r>
            <a:r>
              <a:rPr lang="en-US" sz="2300" b="0" i="0" dirty="0" err="1">
                <a:solidFill>
                  <a:schemeClr val="tx1"/>
                </a:solidFill>
                <a:effectLst/>
                <a:latin typeface="Arial" panose="020B0604020202020204" pitchFamily="34" charset="0"/>
                <a:cs typeface="Arial" panose="020B0604020202020204" pitchFamily="34" charset="0"/>
              </a:rPr>
              <a:t>Visualisation</a:t>
            </a:r>
            <a:r>
              <a:rPr lang="en-US" sz="2300" b="0" i="0" dirty="0">
                <a:solidFill>
                  <a:schemeClr val="tx1"/>
                </a:solidFill>
                <a:effectLst/>
                <a:latin typeface="Arial" panose="020B0604020202020204" pitchFamily="34" charset="0"/>
                <a:cs typeface="Arial" panose="020B0604020202020204" pitchFamily="34" charset="0"/>
              </a:rPr>
              <a:t> with python. It is a comprehensive library for creating </a:t>
            </a:r>
            <a:r>
              <a:rPr lang="en-US" sz="2300" b="0" i="0" dirty="0" err="1">
                <a:solidFill>
                  <a:schemeClr val="tx1"/>
                </a:solidFill>
                <a:effectLst/>
                <a:latin typeface="Arial" panose="020B0604020202020204" pitchFamily="34" charset="0"/>
                <a:cs typeface="Arial" panose="020B0604020202020204" pitchFamily="34" charset="0"/>
              </a:rPr>
              <a:t>static,animated</a:t>
            </a:r>
            <a:r>
              <a:rPr lang="en-US" sz="2300" b="0" i="0" dirty="0">
                <a:solidFill>
                  <a:schemeClr val="tx1"/>
                </a:solidFill>
                <a:effectLst/>
                <a:latin typeface="Arial" panose="020B0604020202020204" pitchFamily="34" charset="0"/>
                <a:cs typeface="Arial" panose="020B0604020202020204" pitchFamily="34" charset="0"/>
              </a:rPr>
              <a:t>, and interactive visualizations in Python</a:t>
            </a:r>
          </a:p>
          <a:p>
            <a:pPr algn="just">
              <a:lnSpc>
                <a:spcPct val="120000"/>
              </a:lnSpc>
            </a:pPr>
            <a:r>
              <a:rPr lang="en-US" sz="2300" b="1" i="0" dirty="0" err="1">
                <a:solidFill>
                  <a:schemeClr val="tx1"/>
                </a:solidFill>
                <a:effectLst/>
                <a:latin typeface="Arial" panose="020B0604020202020204" pitchFamily="34" charset="0"/>
                <a:cs typeface="Arial" panose="020B0604020202020204" pitchFamily="34" charset="0"/>
              </a:rPr>
              <a:t>Sklearn</a:t>
            </a:r>
            <a:r>
              <a:rPr lang="en-US" sz="2300" b="0" i="0" dirty="0">
                <a:solidFill>
                  <a:schemeClr val="tx1"/>
                </a:solidFill>
                <a:effectLst/>
                <a:latin typeface="Arial" panose="020B0604020202020204" pitchFamily="34" charset="0"/>
                <a:cs typeface="Arial" panose="020B0604020202020204" pitchFamily="34" charset="0"/>
              </a:rPr>
              <a:t> – which contains all the modules required for model building.</a:t>
            </a:r>
          </a:p>
          <a:p>
            <a:endParaRPr lang="en-IN" dirty="0"/>
          </a:p>
        </p:txBody>
      </p:sp>
      <p:pic>
        <p:nvPicPr>
          <p:cNvPr id="5" name="Picture 4">
            <a:extLst>
              <a:ext uri="{FF2B5EF4-FFF2-40B4-BE49-F238E27FC236}">
                <a16:creationId xmlns:a16="http://schemas.microsoft.com/office/drawing/2014/main" id="{95BEA9F0-70D7-502D-C618-0D32290F5FB6}"/>
              </a:ext>
            </a:extLst>
          </p:cNvPr>
          <p:cNvPicPr>
            <a:picLocks noChangeAspect="1"/>
          </p:cNvPicPr>
          <p:nvPr/>
        </p:nvPicPr>
        <p:blipFill>
          <a:blip r:embed="rId2"/>
          <a:stretch>
            <a:fillRect/>
          </a:stretch>
        </p:blipFill>
        <p:spPr>
          <a:xfrm>
            <a:off x="1497106" y="4659244"/>
            <a:ext cx="6069106" cy="1867062"/>
          </a:xfrm>
          <a:prstGeom prst="rect">
            <a:avLst/>
          </a:prstGeom>
        </p:spPr>
      </p:pic>
    </p:spTree>
    <p:extLst>
      <p:ext uri="{BB962C8B-B14F-4D97-AF65-F5344CB8AC3E}">
        <p14:creationId xmlns:p14="http://schemas.microsoft.com/office/powerpoint/2010/main" val="1846104425"/>
      </p:ext>
    </p:extLst>
  </p:cSld>
  <p:clrMapOvr>
    <a:masterClrMapping/>
  </p:clrMapOvr>
</p:sld>
</file>

<file path=ppt/theme/theme1.xml><?xml version="1.0" encoding="utf-8"?>
<a:theme xmlns:a="http://schemas.openxmlformats.org/drawingml/2006/main" name="Facet">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463</TotalTime>
  <Words>3648</Words>
  <Application>Microsoft Office PowerPoint</Application>
  <PresentationFormat>Widescreen</PresentationFormat>
  <Paragraphs>294</Paragraphs>
  <Slides>46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Arial</vt:lpstr>
      <vt:lpstr>Arial Black</vt:lpstr>
      <vt:lpstr>Calibri</vt:lpstr>
      <vt:lpstr>Montserrat</vt:lpstr>
      <vt:lpstr>Open Sans</vt:lpstr>
      <vt:lpstr>Trebuchet MS</vt:lpstr>
      <vt:lpstr>verdana</vt:lpstr>
      <vt:lpstr>Wingdings</vt:lpstr>
      <vt:lpstr>Wingdings 3</vt:lpstr>
      <vt:lpstr>Facet</vt:lpstr>
      <vt:lpstr> </vt:lpstr>
      <vt:lpstr>TRAFFIC VOLUME ESTIMATION</vt:lpstr>
      <vt:lpstr>                 INTRODUCTION</vt:lpstr>
      <vt:lpstr>PowerPoint Presentation</vt:lpstr>
      <vt:lpstr>                    OBJECTIVES</vt:lpstr>
      <vt:lpstr> SYSTEM ARCHITECTURE/IDEATION MAP</vt:lpstr>
      <vt:lpstr>         MODULE IMPLEMENTATION </vt:lpstr>
      <vt:lpstr>DATA PREPROCESSING</vt:lpstr>
      <vt:lpstr>Import Necessary Libraries </vt:lpstr>
      <vt:lpstr>  Importing the Dataset and Analysing the Data</vt:lpstr>
      <vt:lpstr>PowerPoint Presentation</vt:lpstr>
      <vt:lpstr>Analyse The Data </vt:lpstr>
      <vt:lpstr>PowerPoint Presentation</vt:lpstr>
      <vt:lpstr>Checking for Null Values /Handling Missing Values  </vt:lpstr>
      <vt:lpstr>PowerPoint Presentation</vt:lpstr>
      <vt:lpstr>Data Visualization</vt:lpstr>
      <vt:lpstr>PowerPoint Presentation</vt:lpstr>
      <vt:lpstr>PowerPoint Presentation</vt:lpstr>
      <vt:lpstr>PowerPoint Presentation</vt:lpstr>
      <vt:lpstr>PowerPoint Presentation</vt:lpstr>
      <vt:lpstr>PowerPoint Presentation</vt:lpstr>
      <vt:lpstr>Splitting The Dataset Into Dependent And Independent Variable </vt:lpstr>
      <vt:lpstr>PowerPoint Presentation</vt:lpstr>
      <vt:lpstr>Feature Scaling</vt:lpstr>
      <vt:lpstr>PowerPoint Presentation</vt:lpstr>
      <vt:lpstr>Splitting The Data Into Train And Test </vt:lpstr>
      <vt:lpstr>PowerPoint Presentation</vt:lpstr>
      <vt:lpstr>MODEL BULIDING</vt:lpstr>
      <vt:lpstr>Training And Testing The Model </vt:lpstr>
      <vt:lpstr>PowerPoint Presentation</vt:lpstr>
      <vt:lpstr>PowerPoint Presentation</vt:lpstr>
      <vt:lpstr>Model Evaluation </vt:lpstr>
      <vt:lpstr>PowerPoint Presentation</vt:lpstr>
      <vt:lpstr>PowerPoint Presentation</vt:lpstr>
      <vt:lpstr>Save The Model </vt:lpstr>
      <vt:lpstr>Application Building </vt:lpstr>
      <vt:lpstr>Build HTML Code </vt:lpstr>
      <vt:lpstr>PowerPoint Presentation</vt:lpstr>
      <vt:lpstr>PowerPoint Presentation</vt:lpstr>
      <vt:lpstr>PowerPoint Presentation</vt:lpstr>
      <vt:lpstr>PowerPoint Presentation</vt:lpstr>
      <vt:lpstr>Main Python Script </vt:lpstr>
      <vt:lpstr>PowerPoint Presentation</vt:lpstr>
      <vt:lpstr>Run The App </vt:lpstr>
      <vt:lpstr>OUTPUT AND 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VOLUME ESTIMATION</dc:title>
  <dc:creator>Ganireddi Kumar</dc:creator>
  <cp:lastModifiedBy>Harsha Vardhan</cp:lastModifiedBy>
  <cp:revision>23</cp:revision>
  <dcterms:created xsi:type="dcterms:W3CDTF">2022-11-05T14:07:32Z</dcterms:created>
  <dcterms:modified xsi:type="dcterms:W3CDTF">2025-06-29T12:29:19Z</dcterms:modified>
</cp:coreProperties>
</file>