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9" r:id="rId9"/>
    <p:sldId id="263" r:id="rId10"/>
    <p:sldId id="264" r:id="rId11"/>
    <p:sldId id="265" r:id="rId12"/>
    <p:sldId id="267" r:id="rId13"/>
    <p:sldId id="262" r:id="rId14"/>
    <p:sldId id="266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239C91-8BCA-4117-80B3-DFCEFA866D0D}">
          <p14:sldIdLst>
            <p14:sldId id="256"/>
            <p14:sldId id="257"/>
            <p14:sldId id="258"/>
            <p14:sldId id="259"/>
            <p14:sldId id="260"/>
            <p14:sldId id="261"/>
            <p14:sldId id="278"/>
            <p14:sldId id="269"/>
            <p14:sldId id="263"/>
            <p14:sldId id="264"/>
            <p14:sldId id="265"/>
            <p14:sldId id="267"/>
            <p14:sldId id="262"/>
            <p14:sldId id="266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260E9-E40F-4E66-9C65-DEE9FFEE0EC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18E4B-F75A-4808-8F82-CD5BDD4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46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18E4B-F75A-4808-8F82-CD5BDD41F04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71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855D-EA00-48A3-A65F-64D7D5F61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888B1-2F98-4ADA-8A8C-A5B5F5B02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F5B7-7B18-48FC-9B7F-AC6556DE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506-DC38-45E0-93B1-4420A1DBB7A9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B67B-2F9F-43F0-B7BF-BEF08568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1EA71-C41E-4E48-B4EC-3F4A25B7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40F7-C564-4174-B325-952C6BB1C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69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A83-E00A-46F4-BBD9-7A208DFE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26BAD-E069-41FA-A030-E24A28CCC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C6F02-7ECC-4C4C-849A-EA458CA2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506-DC38-45E0-93B1-4420A1DBB7A9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A36A7-6825-4703-B503-DD770938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549B0-9266-4AE2-8316-B05CDADA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40F7-C564-4174-B325-952C6BB1C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14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B8400-C73D-4E60-B7AD-CDAEF49AE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94E6E-107D-4A0A-AC3F-928E603B7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225B-EFB9-469A-8F3C-B876AC0B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506-DC38-45E0-93B1-4420A1DBB7A9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822F8-61C0-42FD-A90B-5BA0E6FC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608D8-F877-4FC9-A77D-BDDE8E9E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40F7-C564-4174-B325-952C6BB1C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88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6491-5BCA-4D0A-B39D-6BE68BDF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071C6-1C12-49A0-8DCB-B4330264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AD073-D615-43C7-983C-3A213D79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506-DC38-45E0-93B1-4420A1DBB7A9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CEEE-BBC2-47AF-BDBA-1262AF36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069EB-51EA-40FF-88F5-47DE1581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40F7-C564-4174-B325-952C6BB1C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3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7746-84B0-43E1-9904-FFA623D1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8073E-D6B5-45FB-8404-B769E4D9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AAA5C-D80E-45C7-BF12-D03BE75D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506-DC38-45E0-93B1-4420A1DBB7A9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48B7D-BF28-4437-9655-548CB50F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1DF34-CC1B-4756-90DA-D890392A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40F7-C564-4174-B325-952C6BB1C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6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C5DF-9081-4AB0-9BDA-98BAA275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3435-151F-4A1B-A012-2D4AFBC56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59184-942B-404B-9121-B68E3512C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4BBC1-53B8-44DF-8121-8B3964C8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506-DC38-45E0-93B1-4420A1DBB7A9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62013-3672-4361-AAD6-B66CB9F8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17A92-042D-4DF7-9D5A-017B4185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40F7-C564-4174-B325-952C6BB1C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81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6CD6-1ED4-489E-A2E8-10D13F38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394C9-B6CF-4071-962C-B6936B11A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A4BB0-D8AF-4CF7-B783-F5F0EC24E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37AB1-B4DD-4500-BAA4-86C82452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D3DFB-B227-4FD3-B684-283522CA0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93A36-5A48-4DEE-8C20-64B4515E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506-DC38-45E0-93B1-4420A1DBB7A9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1C034-54A4-4D79-AFD5-F3F4B853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875F8-04C4-43DB-92DE-ADDEDA5B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40F7-C564-4174-B325-952C6BB1C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04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FE9B-6FED-4FC7-BB77-CF6192F7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1A580-23FC-46C4-8017-B72448D8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506-DC38-45E0-93B1-4420A1DBB7A9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462B8-C108-4F4F-94FA-DD85E591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80CE2-B325-4557-81C8-04D44B35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40F7-C564-4174-B325-952C6BB1C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40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DDEDE-D910-4340-8FA2-DAEA0967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506-DC38-45E0-93B1-4420A1DBB7A9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9CD0D-DBD6-4F5E-8358-5FD87411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C2336-AD9A-43BE-A1EB-0CC19D30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40F7-C564-4174-B325-952C6BB1C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6C9B-9769-401F-B09E-CF5933AC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2713-64E3-4A22-BFBE-0C21E277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81EF7-A510-43E2-898F-C98B61171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A92C2-F63E-4773-9A7E-0C054314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506-DC38-45E0-93B1-4420A1DBB7A9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B9FC-3A7B-4E90-ADC0-C60D5C0F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1D00C-8946-4303-95D3-6BF3AF84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40F7-C564-4174-B325-952C6BB1C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58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BD88-A6CF-43CF-A675-FAB2AD1C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C6EF3-83EE-47A3-B0AD-B23CAF7A5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5A48D-E548-40EC-839F-DEC218563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2D4F7-BABF-42E9-A581-9EEFE078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506-DC38-45E0-93B1-4420A1DBB7A9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2E745-F720-4E57-BD2D-ED3A6CD6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2D9F6-A91A-4AB1-8E82-0A3EC98A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40F7-C564-4174-B325-952C6BB1C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75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3EBD2-131F-4662-A7BA-0C23277C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88BBA-78FC-44D9-8CA7-8988FF158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4C9DD-606B-452C-895D-B01B4790A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F506-DC38-45E0-93B1-4420A1DBB7A9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B569-CE8F-4171-B737-BE6E9C1DD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C42ED-66DD-4184-BF69-56FC4CD29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540F7-C564-4174-B325-952C6BB1C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32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mreports.com/bmrs/?q=generation/fueltype" TargetMode="External"/><Relationship Id="rId2" Type="http://schemas.openxmlformats.org/officeDocument/2006/relationships/hyperlink" Target="https://www.gov.uk/government/statistical-data-sets/historical-electricity-dat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mber-climate.org/" TargetMode="External"/><Relationship Id="rId5" Type="http://schemas.openxmlformats.org/officeDocument/2006/relationships/hyperlink" Target="https://ourworldindata.org/worlds-energy-problem" TargetMode="External"/><Relationship Id="rId4" Type="http://schemas.openxmlformats.org/officeDocument/2006/relationships/hyperlink" Target="https://www.kaggle.com/datasets/anikannal/solar-power-generation-dat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prophet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8FCEAD-D89D-4792-8E6D-B8D2ABBB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IN" b="1" dirty="0"/>
              <a:t>Analysis of Power Generation </a:t>
            </a:r>
          </a:p>
        </p:txBody>
      </p:sp>
    </p:spTree>
    <p:extLst>
      <p:ext uri="{BB962C8B-B14F-4D97-AF65-F5344CB8AC3E}">
        <p14:creationId xmlns:p14="http://schemas.microsoft.com/office/powerpoint/2010/main" val="156940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0CD130-B9D8-4E25-9194-332DA7497F8C}"/>
              </a:ext>
            </a:extLst>
          </p:cNvPr>
          <p:cNvSpPr txBox="1"/>
          <p:nvPr/>
        </p:nvSpPr>
        <p:spPr>
          <a:xfrm>
            <a:off x="648929" y="629266"/>
            <a:ext cx="3505495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Forecasting results using 100 Year yearly data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24B1B-B77B-45F6-925F-15DFDD2BF3E8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This Graph Shows the prediction of Non-Renewable resources.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Here trend is going down wards, but the real trend would be much Steeper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higher gap between the Lower prediction and Upper prediction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Also indicates the lack of confidence. This trend can be Observed across all the different predictions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130" name="Rectangle 7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D4107CA1-64ED-45F2-9174-5DB1BC33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36626"/>
            <a:ext cx="6019331" cy="35815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3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B21E4400-450E-425F-AA31-1D6E8A38A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3" y="471638"/>
            <a:ext cx="5486400" cy="326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C5D44AB8-FEBD-4A7E-AED1-8C803B693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887" y="456098"/>
            <a:ext cx="5522976" cy="328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24B1B-B77B-45F6-925F-15DFDD2BF3E8}"/>
              </a:ext>
            </a:extLst>
          </p:cNvPr>
          <p:cNvSpPr txBox="1"/>
          <p:nvPr/>
        </p:nvSpPr>
        <p:spPr>
          <a:xfrm>
            <a:off x="5250106" y="4329321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Graph Shows the prediction of Renewable and Green 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Here trend is going Upwards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0CD130-B9D8-4E25-9194-332DA7497F8C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Forecasting results using Daily data  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24B1B-B77B-45F6-925F-15DFDD2BF3E8}"/>
              </a:ext>
            </a:extLst>
          </p:cNvPr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Data Preparation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Here Data set contains daily data of power generated splitted in  48 Settlement periods (One for every 30 Mins)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 have grouped the data by day to see trends and seasonality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Here we have data of energy imports as well, so the data is classified into Non-Renewables , Renewables , Nuclear, Others and Imports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Here we can also check for seasonality and trends at much more granular level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1142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19904-FD2D-4167-8726-7DD057C73C95}"/>
              </a:ext>
            </a:extLst>
          </p:cNvPr>
          <p:cNvSpPr txBox="1"/>
          <p:nvPr/>
        </p:nvSpPr>
        <p:spPr>
          <a:xfrm>
            <a:off x="869708" y="0"/>
            <a:ext cx="9996561" cy="820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dirty="0">
                <a:latin typeface="+mj-lt"/>
                <a:ea typeface="+mj-ea"/>
                <a:cs typeface="+mj-cs"/>
              </a:rPr>
              <a:t>Daily plot of Non –Renewable and Renewable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CC9170-84CC-4B63-B459-1388D79F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779" y="958680"/>
            <a:ext cx="11439331" cy="2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61BD0E2-0595-4685-B4E9-B8CAC85C2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779" y="3299951"/>
            <a:ext cx="11439330" cy="201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05A3AD-415F-4E6F-B97C-D5EE531E8620}"/>
              </a:ext>
            </a:extLst>
          </p:cNvPr>
          <p:cNvSpPr txBox="1"/>
          <p:nvPr/>
        </p:nvSpPr>
        <p:spPr>
          <a:xfrm>
            <a:off x="674703" y="5921941"/>
            <a:ext cx="806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Here we can observe that there is seasonality but the we cant observe it properly</a:t>
            </a:r>
          </a:p>
        </p:txBody>
      </p:sp>
    </p:spTree>
    <p:extLst>
      <p:ext uri="{BB962C8B-B14F-4D97-AF65-F5344CB8AC3E}">
        <p14:creationId xmlns:p14="http://schemas.microsoft.com/office/powerpoint/2010/main" val="201653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BD4EC0-5857-468E-9822-53F37CF41102}"/>
              </a:ext>
            </a:extLst>
          </p:cNvPr>
          <p:cNvSpPr txBox="1"/>
          <p:nvPr/>
        </p:nvSpPr>
        <p:spPr>
          <a:xfrm>
            <a:off x="417250" y="1020932"/>
            <a:ext cx="94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data is reformatted to monthly frequency to observe trends more eloquently   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4AC96499-CA41-4DE6-A721-1E48740E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63" y="1944263"/>
            <a:ext cx="5418667" cy="292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057E8D5A-2867-4489-80A4-37D0CF501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06" y="1969522"/>
            <a:ext cx="6290631" cy="291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3BB20-BBE1-477F-A28F-DDDBCBF0AF55}"/>
              </a:ext>
            </a:extLst>
          </p:cNvPr>
          <p:cNvSpPr txBox="1"/>
          <p:nvPr/>
        </p:nvSpPr>
        <p:spPr>
          <a:xfrm>
            <a:off x="1595535" y="4973216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Non-renewable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48BF3-CE52-46F5-9F38-70B328CD66CB}"/>
              </a:ext>
            </a:extLst>
          </p:cNvPr>
          <p:cNvSpPr txBox="1"/>
          <p:nvPr/>
        </p:nvSpPr>
        <p:spPr>
          <a:xfrm>
            <a:off x="7716416" y="5038531"/>
            <a:ext cx="127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Renewable </a:t>
            </a:r>
          </a:p>
        </p:txBody>
      </p:sp>
    </p:spTree>
    <p:extLst>
      <p:ext uri="{BB962C8B-B14F-4D97-AF65-F5344CB8AC3E}">
        <p14:creationId xmlns:p14="http://schemas.microsoft.com/office/powerpoint/2010/main" val="221444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D1F574-E9E0-4003-B626-1B0D2819DDCA}"/>
              </a:ext>
            </a:extLst>
          </p:cNvPr>
          <p:cNvSpPr txBox="1"/>
          <p:nvPr/>
        </p:nvSpPr>
        <p:spPr>
          <a:xfrm>
            <a:off x="649224" y="629266"/>
            <a:ext cx="5102351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Model building for Daily Data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DFE07-F061-4587-8CCD-1384250C26EF}"/>
              </a:ext>
            </a:extLst>
          </p:cNvPr>
          <p:cNvSpPr txBox="1"/>
          <p:nvPr/>
        </p:nvSpPr>
        <p:spPr>
          <a:xfrm>
            <a:off x="649224" y="2438401"/>
            <a:ext cx="5102351" cy="2408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Here I have followed the same procedure as before but changed frequency parameter to day to forecast the features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did give me better results which can be seen in the following plots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84FB783F-6FAF-4B6C-B6F9-A51D19098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0543" y="694945"/>
            <a:ext cx="3903489" cy="23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09181A0B-7B68-4BF4-9610-202FAB035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0543" y="3721608"/>
            <a:ext cx="3903489" cy="23225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74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A152F8-5094-4557-ABED-C486218EFD74}"/>
              </a:ext>
            </a:extLst>
          </p:cNvPr>
          <p:cNvSpPr txBox="1"/>
          <p:nvPr/>
        </p:nvSpPr>
        <p:spPr>
          <a:xfrm>
            <a:off x="648069" y="781235"/>
            <a:ext cx="1041907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Analysis of Solar power plant generation</a:t>
            </a:r>
          </a:p>
          <a:p>
            <a:endParaRPr lang="en-IN" dirty="0"/>
          </a:p>
          <a:p>
            <a:r>
              <a:rPr lang="en-IN" sz="1500" dirty="0"/>
              <a:t>Data set used – Used data from Kaggle which has data of power generation of two different solar power plants and sensor data like </a:t>
            </a:r>
          </a:p>
          <a:p>
            <a:r>
              <a:rPr lang="en-IN" sz="1500" dirty="0"/>
              <a:t>	       Ambient temperature and Irradiation </a:t>
            </a:r>
          </a:p>
          <a:p>
            <a:r>
              <a:rPr lang="en-IN" sz="1500" dirty="0"/>
              <a:t>Here my goal is to analyse the seasonality and try to understand what factors co relate with each other </a:t>
            </a:r>
          </a:p>
          <a:p>
            <a:endParaRPr lang="en-IN" sz="1500" dirty="0"/>
          </a:p>
          <a:p>
            <a:endParaRPr lang="en-IN" sz="1500" dirty="0"/>
          </a:p>
          <a:p>
            <a:endParaRPr lang="en-IN" sz="1500" dirty="0"/>
          </a:p>
          <a:p>
            <a:endParaRPr lang="en-IN" sz="1500" dirty="0"/>
          </a:p>
          <a:p>
            <a:endParaRPr lang="en-IN" sz="1500" dirty="0"/>
          </a:p>
          <a:p>
            <a:r>
              <a:rPr lang="en-IN" sz="1500" dirty="0"/>
              <a:t>Data Cleaning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The data is very clean with just few NA values where it should be “0” and some type mis matches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endParaRPr lang="en-IN" sz="1500" dirty="0"/>
          </a:p>
          <a:p>
            <a:endParaRPr lang="en-IN" sz="1500" dirty="0"/>
          </a:p>
          <a:p>
            <a:r>
              <a:rPr lang="en-IN" sz="1500" dirty="0"/>
              <a:t>Tools used – </a:t>
            </a:r>
          </a:p>
          <a:p>
            <a:r>
              <a:rPr lang="en-IN" sz="1500" dirty="0"/>
              <a:t>I have mainly used Pandas </a:t>
            </a:r>
            <a:r>
              <a:rPr lang="en-IN" sz="1500" dirty="0" err="1"/>
              <a:t>Numpy</a:t>
            </a:r>
            <a:r>
              <a:rPr lang="en-IN" sz="1500" dirty="0"/>
              <a:t> for analysis and reformatting of data </a:t>
            </a:r>
          </a:p>
          <a:p>
            <a:r>
              <a:rPr lang="en-IN" sz="1500" dirty="0"/>
              <a:t>Seaborn and </a:t>
            </a:r>
            <a:r>
              <a:rPr lang="en-IN" sz="1500" dirty="0" err="1"/>
              <a:t>Matplot</a:t>
            </a:r>
            <a:r>
              <a:rPr lang="en-IN" sz="1500" dirty="0"/>
              <a:t> lib for plots </a:t>
            </a:r>
          </a:p>
        </p:txBody>
      </p:sp>
    </p:spTree>
    <p:extLst>
      <p:ext uri="{BB962C8B-B14F-4D97-AF65-F5344CB8AC3E}">
        <p14:creationId xmlns:p14="http://schemas.microsoft.com/office/powerpoint/2010/main" val="2691935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76D578-7A76-4FB4-BF6C-22C162E24703}"/>
              </a:ext>
            </a:extLst>
          </p:cNvPr>
          <p:cNvSpPr txBox="1"/>
          <p:nvPr/>
        </p:nvSpPr>
        <p:spPr>
          <a:xfrm>
            <a:off x="603681" y="523783"/>
            <a:ext cx="18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Plots and analysis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79C46BE-2EBB-4A65-B965-21E03491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24" y="1117633"/>
            <a:ext cx="5326643" cy="290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ACC68B5E-D1C1-430A-A2D0-C18D2383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17633"/>
            <a:ext cx="6034476" cy="290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A5C7F6-5887-4D43-83FC-C52D30A89E42}"/>
              </a:ext>
            </a:extLst>
          </p:cNvPr>
          <p:cNvSpPr txBox="1"/>
          <p:nvPr/>
        </p:nvSpPr>
        <p:spPr>
          <a:xfrm>
            <a:off x="603681" y="4320073"/>
            <a:ext cx="11583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Here we can see the power generation and yield and we can see clear trends where the max yield can be found at around</a:t>
            </a:r>
          </a:p>
          <a:p>
            <a:r>
              <a:rPr lang="en-IN" dirty="0"/>
              <a:t>Noon and gradual decrease from there </a:t>
            </a:r>
          </a:p>
          <a:p>
            <a:endParaRPr lang="en-IN" dirty="0"/>
          </a:p>
          <a:p>
            <a:r>
              <a:rPr lang="en-IN" dirty="0"/>
              <a:t>The data here is from an Indian solar power plant where length of days is relatively constant through out the year </a:t>
            </a:r>
          </a:p>
        </p:txBody>
      </p:sp>
    </p:spTree>
    <p:extLst>
      <p:ext uri="{BB962C8B-B14F-4D97-AF65-F5344CB8AC3E}">
        <p14:creationId xmlns:p14="http://schemas.microsoft.com/office/powerpoint/2010/main" val="424054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2ADB2B0D-2CC4-48B8-90FB-1DFE7E481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210" y="704737"/>
            <a:ext cx="5291666" cy="218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988EA5F-E99F-4062-A435-9BBFCA99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4616" y="790726"/>
            <a:ext cx="5291667" cy="201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CB779CE0-51AF-48BB-A006-AC859B5B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61038"/>
            <a:ext cx="5562607" cy="312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8FB80E4C-1D9B-4E6D-B89C-FC1D193BF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9488"/>
            <a:ext cx="6028644" cy="252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DC9840-9247-4695-B002-E1C6B757BFDC}"/>
              </a:ext>
            </a:extLst>
          </p:cNvPr>
          <p:cNvSpPr txBox="1"/>
          <p:nvPr/>
        </p:nvSpPr>
        <p:spPr>
          <a:xfrm>
            <a:off x="552639" y="235091"/>
            <a:ext cx="1116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Here are the plots of Ambient temperature and Module temperature we can see May is significantly hotter than June </a:t>
            </a:r>
          </a:p>
        </p:txBody>
      </p:sp>
    </p:spTree>
    <p:extLst>
      <p:ext uri="{BB962C8B-B14F-4D97-AF65-F5344CB8AC3E}">
        <p14:creationId xmlns:p14="http://schemas.microsoft.com/office/powerpoint/2010/main" val="252382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ED75DC3E-2C27-4826-B7A7-A7BD7EE44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896" y="579463"/>
            <a:ext cx="5291666" cy="226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1636E913-C1BC-4A1A-B037-0677B8F46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579463"/>
            <a:ext cx="5291667" cy="203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6DA31A28-7F3A-4DFE-B594-8D10934F2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6" y="3149565"/>
            <a:ext cx="5506906" cy="282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A4ED62-1E8D-4B2D-81E6-635A3ECCACBC}"/>
              </a:ext>
            </a:extLst>
          </p:cNvPr>
          <p:cNvSpPr txBox="1"/>
          <p:nvPr/>
        </p:nvSpPr>
        <p:spPr>
          <a:xfrm>
            <a:off x="6035058" y="3290987"/>
            <a:ext cx="6228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Here we can see even the temperature is high in May than in</a:t>
            </a:r>
          </a:p>
          <a:p>
            <a:r>
              <a:rPr lang="en-IN" dirty="0"/>
              <a:t>June the power output tends to more relate to </a:t>
            </a:r>
            <a:r>
              <a:rPr lang="en-IN" dirty="0" err="1"/>
              <a:t>Irridiation</a:t>
            </a:r>
            <a:r>
              <a:rPr lang="en-IN" dirty="0"/>
              <a:t> </a:t>
            </a:r>
          </a:p>
          <a:p>
            <a:r>
              <a:rPr lang="en-IN" dirty="0"/>
              <a:t>As long as the temperature Is within the range at which they </a:t>
            </a:r>
          </a:p>
          <a:p>
            <a:r>
              <a:rPr lang="en-IN" dirty="0"/>
              <a:t>Are rated for, Usually from 25C to 65 C where 25-35 is the where</a:t>
            </a:r>
          </a:p>
          <a:p>
            <a:r>
              <a:rPr lang="en-IN" dirty="0"/>
              <a:t>Solar panels are more effective  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241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9F1F3-417E-475A-84A6-E4CB0E05E0A5}"/>
              </a:ext>
            </a:extLst>
          </p:cNvPr>
          <p:cNvSpPr txBox="1"/>
          <p:nvPr/>
        </p:nvSpPr>
        <p:spPr>
          <a:xfrm>
            <a:off x="1341423" y="1330184"/>
            <a:ext cx="9324412" cy="4078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b="1" dirty="0"/>
              <a:t>Data Sets and Resources used </a:t>
            </a:r>
          </a:p>
          <a:p>
            <a:endParaRPr lang="en-IN" b="1" dirty="0"/>
          </a:p>
          <a:p>
            <a:r>
              <a:rPr lang="en-IN" dirty="0"/>
              <a:t>-Data of Power generation , Capacity and Demand for last 100 years (1920-2020).</a:t>
            </a:r>
          </a:p>
          <a:p>
            <a:r>
              <a:rPr lang="en-IN" dirty="0"/>
              <a:t>	Source - </a:t>
            </a:r>
            <a:r>
              <a:rPr lang="en-IN" dirty="0">
                <a:hlinkClick r:id="rId2"/>
              </a:rPr>
              <a:t>https://www.gov.uk/government/statistical-data-sets/historical-electricity-data</a:t>
            </a:r>
            <a:endParaRPr lang="en-IN" dirty="0"/>
          </a:p>
          <a:p>
            <a:r>
              <a:rPr lang="en-IN" dirty="0"/>
              <a:t>-Data of daily Power generation by fuel type </a:t>
            </a:r>
          </a:p>
          <a:p>
            <a:r>
              <a:rPr lang="en-IN" dirty="0"/>
              <a:t>	Source - </a:t>
            </a:r>
            <a:r>
              <a:rPr lang="en-IN" dirty="0">
                <a:hlinkClick r:id="rId3"/>
              </a:rPr>
              <a:t>https://www.bmreports.com/bmrs/?q=generation/fueltype</a:t>
            </a:r>
            <a:endParaRPr lang="en-IN" dirty="0"/>
          </a:p>
          <a:p>
            <a:r>
              <a:rPr lang="en-IN" dirty="0"/>
              <a:t>-Effects of Temperature on Solar generation (Comparison of two different plants)</a:t>
            </a:r>
          </a:p>
          <a:p>
            <a:r>
              <a:rPr lang="en-IN" dirty="0"/>
              <a:t>	Source - </a:t>
            </a:r>
            <a:r>
              <a:rPr lang="en-IN" dirty="0">
                <a:hlinkClick r:id="rId4"/>
              </a:rPr>
              <a:t>https://www.kaggle.com/datasets/anikannal/solar-power-generation-data</a:t>
            </a:r>
            <a:endParaRPr lang="en-IN" dirty="0"/>
          </a:p>
          <a:p>
            <a:r>
              <a:rPr lang="en-IN" dirty="0"/>
              <a:t>-World Statistics </a:t>
            </a:r>
          </a:p>
          <a:p>
            <a:r>
              <a:rPr lang="en-IN" dirty="0"/>
              <a:t>	Source - </a:t>
            </a:r>
            <a:r>
              <a:rPr lang="en-IN" dirty="0">
                <a:hlinkClick r:id="rId5"/>
              </a:rPr>
              <a:t>https://ourworldindata.org/worlds-energy-problem</a:t>
            </a:r>
            <a:endParaRPr lang="en-IN" dirty="0"/>
          </a:p>
          <a:p>
            <a:r>
              <a:rPr lang="en-IN" dirty="0"/>
              <a:t>-Country wide data </a:t>
            </a:r>
          </a:p>
          <a:p>
            <a:r>
              <a:rPr lang="en-IN" dirty="0"/>
              <a:t>	Source - </a:t>
            </a:r>
            <a:r>
              <a:rPr lang="en-IN" dirty="0">
                <a:hlinkClick r:id="rId6"/>
              </a:rPr>
              <a:t>https://ember-climate.org/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407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A124049A-3A15-4CC6-B280-DB0FB635A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283" y="1897232"/>
            <a:ext cx="3517119" cy="367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>
            <a:extLst>
              <a:ext uri="{FF2B5EF4-FFF2-40B4-BE49-F238E27FC236}">
                <a16:creationId xmlns:a16="http://schemas.microsoft.com/office/drawing/2014/main" id="{FD70C27D-3A0E-44EC-B78D-6A6B6B17A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7327" y="1886654"/>
            <a:ext cx="3537345" cy="369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4" name="Picture 6">
            <a:extLst>
              <a:ext uri="{FF2B5EF4-FFF2-40B4-BE49-F238E27FC236}">
                <a16:creationId xmlns:a16="http://schemas.microsoft.com/office/drawing/2014/main" id="{7688AC9B-D2E2-4A8B-B715-4552018A7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71" y="2003094"/>
            <a:ext cx="33242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687CF0-8551-47C6-9CBA-EC813FF249BC}"/>
              </a:ext>
            </a:extLst>
          </p:cNvPr>
          <p:cNvSpPr txBox="1"/>
          <p:nvPr/>
        </p:nvSpPr>
        <p:spPr>
          <a:xfrm>
            <a:off x="701336" y="745725"/>
            <a:ext cx="1119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Here we can see regression plot between DC power and Module  temperature , ambient temperature and Irradiation </a:t>
            </a:r>
          </a:p>
        </p:txBody>
      </p:sp>
    </p:spTree>
    <p:extLst>
      <p:ext uri="{BB962C8B-B14F-4D97-AF65-F5344CB8AC3E}">
        <p14:creationId xmlns:p14="http://schemas.microsoft.com/office/powerpoint/2010/main" val="3085897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8B7C2-CA56-4FDD-9FB8-631D979D0039}"/>
              </a:ext>
            </a:extLst>
          </p:cNvPr>
          <p:cNvSpPr txBox="1"/>
          <p:nvPr/>
        </p:nvSpPr>
        <p:spPr>
          <a:xfrm>
            <a:off x="701336" y="612559"/>
            <a:ext cx="11376512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Conclusion</a:t>
            </a:r>
            <a:r>
              <a:rPr lang="en-IN" dirty="0"/>
              <a:t>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the world transitions from Non-renewable to renewable forms of energy generation there are certain risks like</a:t>
            </a:r>
          </a:p>
          <a:p>
            <a:r>
              <a:rPr lang="en-IN" dirty="0"/>
              <a:t>     changing weather patterns, Change in seasonal patterns can effect the energy grid stability.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 this transition is possible and achievable as countries like Denmark and Sweden were able to produce more than</a:t>
            </a:r>
          </a:p>
          <a:p>
            <a:r>
              <a:rPr lang="en-IN" dirty="0"/>
              <a:t>      half of the energy is produced from Renewable sources </a:t>
            </a:r>
          </a:p>
          <a:p>
            <a:endParaRPr lang="en-IN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71BE14C-AB86-4101-9A44-27D84CCF7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9" y="2564070"/>
            <a:ext cx="4409743" cy="2331142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5441AD6-5071-4403-9D21-4CAE9C6BE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20" y="2559511"/>
            <a:ext cx="4409744" cy="23311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019966-E29F-439A-BEB9-14057BD081BA}"/>
              </a:ext>
            </a:extLst>
          </p:cNvPr>
          <p:cNvSpPr txBox="1"/>
          <p:nvPr/>
        </p:nvSpPr>
        <p:spPr>
          <a:xfrm>
            <a:off x="505032" y="5282213"/>
            <a:ext cx="11769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As the world transitions from Non-renewables to renewables there is a greater emphasis of energy storage as the </a:t>
            </a:r>
            <a:r>
              <a:rPr lang="en-IN" dirty="0" err="1"/>
              <a:t>Renwable</a:t>
            </a:r>
            <a:endParaRPr lang="en-IN" dirty="0"/>
          </a:p>
          <a:p>
            <a:r>
              <a:rPr lang="en-IN" dirty="0"/>
              <a:t>Energy sources can be Inteminent. (Sun only shines half a day)</a:t>
            </a:r>
          </a:p>
        </p:txBody>
      </p:sp>
    </p:spTree>
    <p:extLst>
      <p:ext uri="{BB962C8B-B14F-4D97-AF65-F5344CB8AC3E}">
        <p14:creationId xmlns:p14="http://schemas.microsoft.com/office/powerpoint/2010/main" val="3444268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165076-A71C-463C-87C3-84FAB8285835}"/>
              </a:ext>
            </a:extLst>
          </p:cNvPr>
          <p:cNvSpPr txBox="1"/>
          <p:nvPr/>
        </p:nvSpPr>
        <p:spPr>
          <a:xfrm>
            <a:off x="381740" y="870012"/>
            <a:ext cx="1198353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Further comments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model used (Prophet) is not the best model for this case as the data is and trend is highly biased . </a:t>
            </a:r>
            <a:r>
              <a:rPr lang="en-IN" dirty="0" err="1"/>
              <a:t>i.e</a:t>
            </a:r>
            <a:r>
              <a:rPr lang="en-IN" dirty="0"/>
              <a:t>, the </a:t>
            </a:r>
            <a:r>
              <a:rPr lang="en-IN" dirty="0" err="1"/>
              <a:t>descion</a:t>
            </a:r>
            <a:endParaRPr lang="en-IN" dirty="0"/>
          </a:p>
          <a:p>
            <a:r>
              <a:rPr lang="en-IN" dirty="0"/>
              <a:t>      to be net neutral by 2030 or 2040 by several countries cant be predicted by using conventional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RNN and transformers would be better for this application from my research as we can alter the weights and handle </a:t>
            </a:r>
          </a:p>
          <a:p>
            <a:r>
              <a:rPr lang="en-IN" dirty="0"/>
              <a:t>      biases more effectively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am not able to do this as I am still learning RNN and other advanced techniques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research I did I was in general happy and became very optimistic that we can combat the climate change and</a:t>
            </a:r>
          </a:p>
          <a:p>
            <a:r>
              <a:rPr lang="en-IN" dirty="0"/>
              <a:t>      also get the world to a sustainable way of living (Not on Dino Juice)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most interesting piece of information I am stumbled upon is the greenification of electric grid is not just being done </a:t>
            </a:r>
          </a:p>
          <a:p>
            <a:r>
              <a:rPr lang="en-IN" dirty="0"/>
              <a:t>      for economic reasons but building a solar plant or wind plant is much cheaper now than compared to Coal thermal </a:t>
            </a:r>
            <a:r>
              <a:rPr lang="en-IN" dirty="0" err="1"/>
              <a:t>plantor</a:t>
            </a:r>
            <a:endParaRPr lang="en-IN" dirty="0"/>
          </a:p>
          <a:p>
            <a:r>
              <a:rPr lang="en-IN" dirty="0"/>
              <a:t>      Natural gas based thermal plant.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Micro grids will also play a huge role in stabilising the grid and helping achieving not just net neutral but net negative.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Finally I Hope we get our act together and save this beautiful rock we call HOME </a:t>
            </a:r>
          </a:p>
        </p:txBody>
      </p:sp>
    </p:spTree>
    <p:extLst>
      <p:ext uri="{BB962C8B-B14F-4D97-AF65-F5344CB8AC3E}">
        <p14:creationId xmlns:p14="http://schemas.microsoft.com/office/powerpoint/2010/main" val="361571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A4633-F27E-4635-B2C3-69A76103985F}"/>
              </a:ext>
            </a:extLst>
          </p:cNvPr>
          <p:cNvSpPr txBox="1"/>
          <p:nvPr/>
        </p:nvSpPr>
        <p:spPr>
          <a:xfrm>
            <a:off x="1917576" y="2459114"/>
            <a:ext cx="6462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/>
              <a:t>Thank You 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0845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BC8E1-69AE-440C-AC69-35A3033EDAE5}"/>
              </a:ext>
            </a:extLst>
          </p:cNvPr>
          <p:cNvSpPr txBox="1"/>
          <p:nvPr/>
        </p:nvSpPr>
        <p:spPr>
          <a:xfrm>
            <a:off x="447823" y="1761688"/>
            <a:ext cx="117441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General Overview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Electricity is the elixir of modern society. It keeps us warm, cooks our food and in future drives us around(Hopefully!!)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Climate Change is the biggest threat to our society.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As we prepare to revamp our ways of living to more sustainable and environmental ways electricity plays a major role in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The electricity that we use now is mainly generated by fossil fuels like Coal, Oil and Natural gas, Which are non renewable and is destroying </a:t>
            </a:r>
          </a:p>
          <a:p>
            <a:r>
              <a:rPr lang="en-IN" sz="1500" dirty="0"/>
              <a:t>       our environment by producing millions of tons of CO2 and other green house gasses.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Renewable energy sources like Solar, Wind, Geo Thermal and Hydro should be developed at a rapid pace to combat the climate change and phase </a:t>
            </a:r>
          </a:p>
          <a:p>
            <a:r>
              <a:rPr lang="en-IN" sz="1500" dirty="0"/>
              <a:t>       out Non-Renewable </a:t>
            </a: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92814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A49C-49E7-4B03-AA9A-DEA210B3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20868" cy="725444"/>
          </a:xfrm>
        </p:spPr>
        <p:txBody>
          <a:bodyPr/>
          <a:lstStyle/>
          <a:p>
            <a:r>
              <a:rPr lang="en-IN" dirty="0"/>
              <a:t>World Statistics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68A03-2EFB-424F-B753-02AC3B01B4B2}"/>
              </a:ext>
            </a:extLst>
          </p:cNvPr>
          <p:cNvSpPr txBox="1"/>
          <p:nvPr/>
        </p:nvSpPr>
        <p:spPr>
          <a:xfrm>
            <a:off x="989901" y="1325461"/>
            <a:ext cx="576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As of 2020 the energy generation ‘world-wide’ is as follows.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A6AB2-E148-4534-8201-A0A1E408C797}"/>
              </a:ext>
            </a:extLst>
          </p:cNvPr>
          <p:cNvSpPr txBox="1"/>
          <p:nvPr/>
        </p:nvSpPr>
        <p:spPr>
          <a:xfrm>
            <a:off x="594077" y="5612235"/>
            <a:ext cx="11003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can see the clear Trend here that Renewable is increasing at a rapid pace and Both </a:t>
            </a:r>
            <a:r>
              <a:rPr lang="en-IN" dirty="0" err="1"/>
              <a:t>Non_renewable</a:t>
            </a:r>
            <a:r>
              <a:rPr lang="en-IN" dirty="0"/>
              <a:t> and Nuclear</a:t>
            </a:r>
          </a:p>
          <a:p>
            <a:r>
              <a:rPr lang="en-IN" dirty="0"/>
              <a:t>Is decreasing 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8D76F2C-7556-420D-9660-98477BF02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29" y="1620765"/>
            <a:ext cx="11345326" cy="391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85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F54A1-4DBB-410B-9729-1C621E2D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IN" sz="5200"/>
              <a:t>UK – Power Generation Analysis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3E535B-411D-468F-9CEE-629353F03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645" y="1326201"/>
            <a:ext cx="10512547" cy="354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19177-B344-4401-8406-9838C01B3C7E}"/>
              </a:ext>
            </a:extLst>
          </p:cNvPr>
          <p:cNvSpPr txBox="1"/>
          <p:nvPr/>
        </p:nvSpPr>
        <p:spPr>
          <a:xfrm>
            <a:off x="681135" y="4874185"/>
            <a:ext cx="836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Here is a snapshot of the UK power generation over years from different power sources </a:t>
            </a:r>
          </a:p>
        </p:txBody>
      </p:sp>
    </p:spTree>
    <p:extLst>
      <p:ext uri="{BB962C8B-B14F-4D97-AF65-F5344CB8AC3E}">
        <p14:creationId xmlns:p14="http://schemas.microsoft.com/office/powerpoint/2010/main" val="104081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3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75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55BBB-FEE8-4D08-9E19-61C272EC3C82}"/>
              </a:ext>
            </a:extLst>
          </p:cNvPr>
          <p:cNvSpPr txBox="1"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Here I have classified the different fuel types into Renewable , Non-Renewable , Green and Others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BC6A9C-9F3F-4C14-9F07-4A1C7D9A3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645863"/>
            <a:ext cx="7188199" cy="242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969611-FC0E-4216-A94F-37D896D444FD}"/>
              </a:ext>
            </a:extLst>
          </p:cNvPr>
          <p:cNvSpPr txBox="1"/>
          <p:nvPr/>
        </p:nvSpPr>
        <p:spPr>
          <a:xfrm>
            <a:off x="7100596" y="5402423"/>
            <a:ext cx="4126203" cy="774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 am not sure about how to classify Nuclear, From what I have read it was considered as green but not renewable </a:t>
            </a:r>
          </a:p>
        </p:txBody>
      </p:sp>
    </p:spTree>
    <p:extLst>
      <p:ext uri="{BB962C8B-B14F-4D97-AF65-F5344CB8AC3E}">
        <p14:creationId xmlns:p14="http://schemas.microsoft.com/office/powerpoint/2010/main" val="257274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8DD483-3338-45EA-8A8C-869FD18D590E}"/>
              </a:ext>
            </a:extLst>
          </p:cNvPr>
          <p:cNvSpPr txBox="1"/>
          <p:nvPr/>
        </p:nvSpPr>
        <p:spPr>
          <a:xfrm>
            <a:off x="384096" y="345866"/>
            <a:ext cx="188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Demand Analysis </a:t>
            </a:r>
          </a:p>
          <a:p>
            <a:endParaRPr lang="en-IN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2808F4D6-9683-40EE-BFCC-E164FFE0E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1227134"/>
            <a:ext cx="9309464" cy="230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24E372-1376-42EB-859B-C1E059A3EDD1}"/>
              </a:ext>
            </a:extLst>
          </p:cNvPr>
          <p:cNvSpPr txBox="1"/>
          <p:nvPr/>
        </p:nvSpPr>
        <p:spPr>
          <a:xfrm>
            <a:off x="690465" y="992197"/>
            <a:ext cx="6093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The below graph shows the electricity demand by sector Industrial Vs Domestic 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5040A471-FB85-4557-9A5C-8DFE12912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4407205"/>
            <a:ext cx="9545217" cy="230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536511-DF34-4F39-BD42-1A74DD9FEE63}"/>
              </a:ext>
            </a:extLst>
          </p:cNvPr>
          <p:cNvSpPr txBox="1"/>
          <p:nvPr/>
        </p:nvSpPr>
        <p:spPr>
          <a:xfrm>
            <a:off x="808341" y="3864491"/>
            <a:ext cx="3821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The below graph shows the electricity Consumers </a:t>
            </a:r>
          </a:p>
        </p:txBody>
      </p:sp>
    </p:spTree>
    <p:extLst>
      <p:ext uri="{BB962C8B-B14F-4D97-AF65-F5344CB8AC3E}">
        <p14:creationId xmlns:p14="http://schemas.microsoft.com/office/powerpoint/2010/main" val="218421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0E44A-6E53-43A3-AFEB-AD23DFCEA0D1}"/>
              </a:ext>
            </a:extLst>
          </p:cNvPr>
          <p:cNvSpPr txBox="1"/>
          <p:nvPr/>
        </p:nvSpPr>
        <p:spPr>
          <a:xfrm>
            <a:off x="472630" y="532660"/>
            <a:ext cx="1124673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Description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 used – Facebook prophet </a:t>
            </a:r>
          </a:p>
          <a:p>
            <a:r>
              <a:rPr lang="en-US" b="0" i="0" dirty="0">
                <a:solidFill>
                  <a:srgbClr val="393939"/>
                </a:solidFill>
                <a:effectLst/>
                <a:latin typeface="Lato" panose="020F0502020204030203" pitchFamily="34" charset="0"/>
              </a:rPr>
              <a:t>“Prophet is a procedure for forecasting time series data based on an additive model where non-linear trends </a:t>
            </a:r>
          </a:p>
          <a:p>
            <a:r>
              <a:rPr lang="en-US" b="0" i="0" dirty="0">
                <a:solidFill>
                  <a:srgbClr val="393939"/>
                </a:solidFill>
                <a:effectLst/>
                <a:latin typeface="Lato" panose="020F0502020204030203" pitchFamily="34" charset="0"/>
              </a:rPr>
              <a:t>are fit with yearly, weekly, and daily seasonality, plus holiday effects. It works best with time series that have</a:t>
            </a:r>
          </a:p>
          <a:p>
            <a:r>
              <a:rPr lang="en-US" b="0" i="0" dirty="0">
                <a:solidFill>
                  <a:srgbClr val="393939"/>
                </a:solidFill>
                <a:effectLst/>
                <a:latin typeface="Lato" panose="020F0502020204030203" pitchFamily="34" charset="0"/>
              </a:rPr>
              <a:t>strong seasonal effects and several seasons of historical data. Prophet is robust to missing data and shifts in</a:t>
            </a:r>
          </a:p>
          <a:p>
            <a:r>
              <a:rPr lang="en-US" b="0" i="0" dirty="0">
                <a:solidFill>
                  <a:srgbClr val="393939"/>
                </a:solidFill>
                <a:effectLst/>
                <a:latin typeface="Lato" panose="020F0502020204030203" pitchFamily="34" charset="0"/>
              </a:rPr>
              <a:t>the trend, and typically handles outliers well.”</a:t>
            </a:r>
            <a:r>
              <a:rPr lang="en-IN" dirty="0"/>
              <a:t> </a:t>
            </a:r>
            <a:r>
              <a:rPr lang="en-IN" sz="1000" dirty="0"/>
              <a:t>(Definition from </a:t>
            </a:r>
            <a:r>
              <a:rPr lang="en-IN" sz="1000" dirty="0">
                <a:hlinkClick r:id="rId2"/>
              </a:rPr>
              <a:t>https://facebook.github.io/prophet/</a:t>
            </a:r>
            <a:r>
              <a:rPr lang="en-IN" sz="1000" dirty="0"/>
              <a:t>)</a:t>
            </a:r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It is a Uni Variate Time series forecasting frame work which usually works better with highly seasonal data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Pros of it include in Built handling of holidays and ability to forecast with less amount of data and also gives Higher limit and lower limit of the prediction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Follows the same flow of </a:t>
            </a:r>
            <a:r>
              <a:rPr lang="en-IN" dirty="0" err="1"/>
              <a:t>Sickit</a:t>
            </a:r>
            <a:r>
              <a:rPr lang="en-IN" dirty="0"/>
              <a:t> Learn so relatively easy to get started </a:t>
            </a:r>
          </a:p>
          <a:p>
            <a:endParaRPr lang="en-IN" sz="1000" dirty="0"/>
          </a:p>
          <a:p>
            <a:endParaRPr lang="en-IN" sz="10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19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9F27-033C-4FC1-B997-26ABC743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ABC79-B4D3-45C1-BC79-B7D4CC06BE4A}"/>
              </a:ext>
            </a:extLst>
          </p:cNvPr>
          <p:cNvSpPr txBox="1"/>
          <p:nvPr/>
        </p:nvSpPr>
        <p:spPr>
          <a:xfrm>
            <a:off x="967666" y="1624613"/>
            <a:ext cx="10386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have used Prophet Model for forecasting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have used two different data sets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1 . 100 Year data generation for each year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2. 2015-2022 Daily generation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A3006-5B6C-420B-BB8D-CABFC97FDD27}"/>
              </a:ext>
            </a:extLst>
          </p:cNvPr>
          <p:cNvSpPr txBox="1"/>
          <p:nvPr/>
        </p:nvSpPr>
        <p:spPr>
          <a:xfrm>
            <a:off x="967666" y="3912600"/>
            <a:ext cx="11123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a first step I cleaned data and handled NA by replacing them with 0 as for some years that mode of generation </a:t>
            </a:r>
          </a:p>
          <a:p>
            <a:r>
              <a:rPr lang="en-IN" dirty="0"/>
              <a:t>     is not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for 100 years data I built 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followed the same model and changed few parameters to use daily data.</a:t>
            </a:r>
          </a:p>
        </p:txBody>
      </p:sp>
    </p:spTree>
    <p:extLst>
      <p:ext uri="{BB962C8B-B14F-4D97-AF65-F5344CB8AC3E}">
        <p14:creationId xmlns:p14="http://schemas.microsoft.com/office/powerpoint/2010/main" val="218498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1402</Words>
  <Application>Microsoft Office PowerPoint</Application>
  <PresentationFormat>Widescreen</PresentationFormat>
  <Paragraphs>145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Lato</vt:lpstr>
      <vt:lpstr>Office Theme</vt:lpstr>
      <vt:lpstr>Analysis of Power Generation </vt:lpstr>
      <vt:lpstr>PowerPoint Presentation</vt:lpstr>
      <vt:lpstr>PowerPoint Presentation</vt:lpstr>
      <vt:lpstr>World Statistics </vt:lpstr>
      <vt:lpstr>UK – Power Generation Analysis </vt:lpstr>
      <vt:lpstr>PowerPoint Presentation</vt:lpstr>
      <vt:lpstr>PowerPoint Presentation</vt:lpstr>
      <vt:lpstr>PowerPoint Presentation</vt:lpstr>
      <vt:lpstr>Model Building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look into Power Generation and factors that may effect Grid Stability </dc:title>
  <dc:creator>Kowshik Kesavarapu</dc:creator>
  <cp:lastModifiedBy>Kowshik Kesavarapu</cp:lastModifiedBy>
  <cp:revision>13</cp:revision>
  <dcterms:created xsi:type="dcterms:W3CDTF">2022-03-31T11:35:52Z</dcterms:created>
  <dcterms:modified xsi:type="dcterms:W3CDTF">2022-04-06T22:03:32Z</dcterms:modified>
</cp:coreProperties>
</file>