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88" r:id="rId13"/>
    <p:sldId id="290"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94660"/>
  </p:normalViewPr>
  <p:slideViewPr>
    <p:cSldViewPr snapToGrid="0">
      <p:cViewPr varScale="1">
        <p:scale>
          <a:sx n="105" d="100"/>
          <a:sy n="105" d="100"/>
        </p:scale>
        <p:origin x="54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A8572-C9F2-1B79-5E10-A9967942FDA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3BB4923-7554-8508-2C23-549D62C419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FE8CF9F-EB04-7F7A-617E-82282C1D18F5}"/>
              </a:ext>
            </a:extLst>
          </p:cNvPr>
          <p:cNvSpPr>
            <a:spLocks noGrp="1"/>
          </p:cNvSpPr>
          <p:nvPr>
            <p:ph type="dt" sz="half" idx="10"/>
          </p:nvPr>
        </p:nvSpPr>
        <p:spPr/>
        <p:txBody>
          <a:bodyPr/>
          <a:lstStyle/>
          <a:p>
            <a:fld id="{86268042-CBBB-4AE3-BAFF-7BE1B698C20A}" type="datetimeFigureOut">
              <a:rPr lang="en-US" smtClean="0"/>
              <a:t>11/14/2024</a:t>
            </a:fld>
            <a:endParaRPr lang="en-US"/>
          </a:p>
        </p:txBody>
      </p:sp>
      <p:sp>
        <p:nvSpPr>
          <p:cNvPr id="5" name="Footer Placeholder 4">
            <a:extLst>
              <a:ext uri="{FF2B5EF4-FFF2-40B4-BE49-F238E27FC236}">
                <a16:creationId xmlns:a16="http://schemas.microsoft.com/office/drawing/2014/main" id="{B2E8F620-99B9-CF29-95E5-AABDBF393E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5205F6-64A9-B66D-4039-0DDE1BE32826}"/>
              </a:ext>
            </a:extLst>
          </p:cNvPr>
          <p:cNvSpPr>
            <a:spLocks noGrp="1"/>
          </p:cNvSpPr>
          <p:nvPr>
            <p:ph type="sldNum" sz="quarter" idx="12"/>
          </p:nvPr>
        </p:nvSpPr>
        <p:spPr/>
        <p:txBody>
          <a:bodyPr/>
          <a:lstStyle/>
          <a:p>
            <a:fld id="{5F086A44-A35D-4353-A91A-C3F8E8CAA93F}" type="slidenum">
              <a:rPr lang="en-US" smtClean="0"/>
              <a:t>‹#›</a:t>
            </a:fld>
            <a:endParaRPr lang="en-US"/>
          </a:p>
        </p:txBody>
      </p:sp>
    </p:spTree>
    <p:extLst>
      <p:ext uri="{BB962C8B-B14F-4D97-AF65-F5344CB8AC3E}">
        <p14:creationId xmlns:p14="http://schemas.microsoft.com/office/powerpoint/2010/main" val="4272964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65401-D55D-7C7A-CB8C-C6E46E5F405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978498A-4998-6ECE-C4CF-6672F6B2939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08AB338-E279-0D0C-FE09-664E3480E52C}"/>
              </a:ext>
            </a:extLst>
          </p:cNvPr>
          <p:cNvSpPr>
            <a:spLocks noGrp="1"/>
          </p:cNvSpPr>
          <p:nvPr>
            <p:ph type="dt" sz="half" idx="10"/>
          </p:nvPr>
        </p:nvSpPr>
        <p:spPr/>
        <p:txBody>
          <a:bodyPr/>
          <a:lstStyle/>
          <a:p>
            <a:fld id="{86268042-CBBB-4AE3-BAFF-7BE1B698C20A}" type="datetimeFigureOut">
              <a:rPr lang="en-US" smtClean="0"/>
              <a:t>11/14/2024</a:t>
            </a:fld>
            <a:endParaRPr lang="en-US"/>
          </a:p>
        </p:txBody>
      </p:sp>
      <p:sp>
        <p:nvSpPr>
          <p:cNvPr id="5" name="Footer Placeholder 4">
            <a:extLst>
              <a:ext uri="{FF2B5EF4-FFF2-40B4-BE49-F238E27FC236}">
                <a16:creationId xmlns:a16="http://schemas.microsoft.com/office/drawing/2014/main" id="{20E16BAF-95F6-5923-0D5D-DC3A829890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9354DC-E23E-AE90-6459-2C37B7777326}"/>
              </a:ext>
            </a:extLst>
          </p:cNvPr>
          <p:cNvSpPr>
            <a:spLocks noGrp="1"/>
          </p:cNvSpPr>
          <p:nvPr>
            <p:ph type="sldNum" sz="quarter" idx="12"/>
          </p:nvPr>
        </p:nvSpPr>
        <p:spPr/>
        <p:txBody>
          <a:bodyPr/>
          <a:lstStyle/>
          <a:p>
            <a:fld id="{5F086A44-A35D-4353-A91A-C3F8E8CAA93F}" type="slidenum">
              <a:rPr lang="en-US" smtClean="0"/>
              <a:t>‹#›</a:t>
            </a:fld>
            <a:endParaRPr lang="en-US"/>
          </a:p>
        </p:txBody>
      </p:sp>
    </p:spTree>
    <p:extLst>
      <p:ext uri="{BB962C8B-B14F-4D97-AF65-F5344CB8AC3E}">
        <p14:creationId xmlns:p14="http://schemas.microsoft.com/office/powerpoint/2010/main" val="1738825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79A196-E8E2-8940-11ED-5E327FEB988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108C222-7FAF-10EF-7141-2C6A72AE4B2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FA0BAF2-623E-7525-1398-E378A63C5FF0}"/>
              </a:ext>
            </a:extLst>
          </p:cNvPr>
          <p:cNvSpPr>
            <a:spLocks noGrp="1"/>
          </p:cNvSpPr>
          <p:nvPr>
            <p:ph type="dt" sz="half" idx="10"/>
          </p:nvPr>
        </p:nvSpPr>
        <p:spPr/>
        <p:txBody>
          <a:bodyPr/>
          <a:lstStyle/>
          <a:p>
            <a:fld id="{86268042-CBBB-4AE3-BAFF-7BE1B698C20A}" type="datetimeFigureOut">
              <a:rPr lang="en-US" smtClean="0"/>
              <a:t>11/14/2024</a:t>
            </a:fld>
            <a:endParaRPr lang="en-US"/>
          </a:p>
        </p:txBody>
      </p:sp>
      <p:sp>
        <p:nvSpPr>
          <p:cNvPr id="5" name="Footer Placeholder 4">
            <a:extLst>
              <a:ext uri="{FF2B5EF4-FFF2-40B4-BE49-F238E27FC236}">
                <a16:creationId xmlns:a16="http://schemas.microsoft.com/office/drawing/2014/main" id="{56E71117-5370-01E4-8797-D56661A59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87CDEC-9321-0077-B6EC-EF473B51DAD2}"/>
              </a:ext>
            </a:extLst>
          </p:cNvPr>
          <p:cNvSpPr>
            <a:spLocks noGrp="1"/>
          </p:cNvSpPr>
          <p:nvPr>
            <p:ph type="sldNum" sz="quarter" idx="12"/>
          </p:nvPr>
        </p:nvSpPr>
        <p:spPr/>
        <p:txBody>
          <a:bodyPr/>
          <a:lstStyle/>
          <a:p>
            <a:fld id="{5F086A44-A35D-4353-A91A-C3F8E8CAA93F}" type="slidenum">
              <a:rPr lang="en-US" smtClean="0"/>
              <a:t>‹#›</a:t>
            </a:fld>
            <a:endParaRPr lang="en-US"/>
          </a:p>
        </p:txBody>
      </p:sp>
    </p:spTree>
    <p:extLst>
      <p:ext uri="{BB962C8B-B14F-4D97-AF65-F5344CB8AC3E}">
        <p14:creationId xmlns:p14="http://schemas.microsoft.com/office/powerpoint/2010/main" val="2586161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32C06-68A3-A039-D205-698991EEBAA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0CDE0E2-981A-7092-EF2D-09F15F8ABFA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9C8F4B4-8990-C708-1E09-4564F97C294A}"/>
              </a:ext>
            </a:extLst>
          </p:cNvPr>
          <p:cNvSpPr>
            <a:spLocks noGrp="1"/>
          </p:cNvSpPr>
          <p:nvPr>
            <p:ph type="dt" sz="half" idx="10"/>
          </p:nvPr>
        </p:nvSpPr>
        <p:spPr/>
        <p:txBody>
          <a:bodyPr/>
          <a:lstStyle/>
          <a:p>
            <a:fld id="{86268042-CBBB-4AE3-BAFF-7BE1B698C20A}" type="datetimeFigureOut">
              <a:rPr lang="en-US" smtClean="0"/>
              <a:t>11/14/2024</a:t>
            </a:fld>
            <a:endParaRPr lang="en-US"/>
          </a:p>
        </p:txBody>
      </p:sp>
      <p:sp>
        <p:nvSpPr>
          <p:cNvPr id="5" name="Footer Placeholder 4">
            <a:extLst>
              <a:ext uri="{FF2B5EF4-FFF2-40B4-BE49-F238E27FC236}">
                <a16:creationId xmlns:a16="http://schemas.microsoft.com/office/drawing/2014/main" id="{BD9D9BD3-CA2E-9404-C198-1ADB1D9B08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D95FE9-0708-3CB3-8DDD-039E3263882E}"/>
              </a:ext>
            </a:extLst>
          </p:cNvPr>
          <p:cNvSpPr>
            <a:spLocks noGrp="1"/>
          </p:cNvSpPr>
          <p:nvPr>
            <p:ph type="sldNum" sz="quarter" idx="12"/>
          </p:nvPr>
        </p:nvSpPr>
        <p:spPr/>
        <p:txBody>
          <a:bodyPr/>
          <a:lstStyle/>
          <a:p>
            <a:fld id="{5F086A44-A35D-4353-A91A-C3F8E8CAA93F}" type="slidenum">
              <a:rPr lang="en-US" smtClean="0"/>
              <a:t>‹#›</a:t>
            </a:fld>
            <a:endParaRPr lang="en-US"/>
          </a:p>
        </p:txBody>
      </p:sp>
    </p:spTree>
    <p:extLst>
      <p:ext uri="{BB962C8B-B14F-4D97-AF65-F5344CB8AC3E}">
        <p14:creationId xmlns:p14="http://schemas.microsoft.com/office/powerpoint/2010/main" val="1566119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9AB6E-8048-7B7A-317E-ED77D754D9C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B24C32F-3102-B90E-0330-7485FF2C94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9814FA2-9C50-7B9E-AC9C-CB3FD406F968}"/>
              </a:ext>
            </a:extLst>
          </p:cNvPr>
          <p:cNvSpPr>
            <a:spLocks noGrp="1"/>
          </p:cNvSpPr>
          <p:nvPr>
            <p:ph type="dt" sz="half" idx="10"/>
          </p:nvPr>
        </p:nvSpPr>
        <p:spPr/>
        <p:txBody>
          <a:bodyPr/>
          <a:lstStyle/>
          <a:p>
            <a:fld id="{86268042-CBBB-4AE3-BAFF-7BE1B698C20A}" type="datetimeFigureOut">
              <a:rPr lang="en-US" smtClean="0"/>
              <a:t>11/14/2024</a:t>
            </a:fld>
            <a:endParaRPr lang="en-US"/>
          </a:p>
        </p:txBody>
      </p:sp>
      <p:sp>
        <p:nvSpPr>
          <p:cNvPr id="5" name="Footer Placeholder 4">
            <a:extLst>
              <a:ext uri="{FF2B5EF4-FFF2-40B4-BE49-F238E27FC236}">
                <a16:creationId xmlns:a16="http://schemas.microsoft.com/office/drawing/2014/main" id="{4E5F16E3-C294-9521-013E-0D4F969E0A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7741B7-1B27-5F0C-3913-B6343E947216}"/>
              </a:ext>
            </a:extLst>
          </p:cNvPr>
          <p:cNvSpPr>
            <a:spLocks noGrp="1"/>
          </p:cNvSpPr>
          <p:nvPr>
            <p:ph type="sldNum" sz="quarter" idx="12"/>
          </p:nvPr>
        </p:nvSpPr>
        <p:spPr/>
        <p:txBody>
          <a:bodyPr/>
          <a:lstStyle/>
          <a:p>
            <a:fld id="{5F086A44-A35D-4353-A91A-C3F8E8CAA93F}" type="slidenum">
              <a:rPr lang="en-US" smtClean="0"/>
              <a:t>‹#›</a:t>
            </a:fld>
            <a:endParaRPr lang="en-US"/>
          </a:p>
        </p:txBody>
      </p:sp>
    </p:spTree>
    <p:extLst>
      <p:ext uri="{BB962C8B-B14F-4D97-AF65-F5344CB8AC3E}">
        <p14:creationId xmlns:p14="http://schemas.microsoft.com/office/powerpoint/2010/main" val="3342967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928E1-5DDF-BD26-F18B-D9DE914E341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E021784-DBF5-FC3D-293A-F0C84657E0B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9C7F3C4-026D-009A-5258-A50B97681B9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88EC565-D016-54A0-75A7-0A2DD8FAB7E3}"/>
              </a:ext>
            </a:extLst>
          </p:cNvPr>
          <p:cNvSpPr>
            <a:spLocks noGrp="1"/>
          </p:cNvSpPr>
          <p:nvPr>
            <p:ph type="dt" sz="half" idx="10"/>
          </p:nvPr>
        </p:nvSpPr>
        <p:spPr/>
        <p:txBody>
          <a:bodyPr/>
          <a:lstStyle/>
          <a:p>
            <a:fld id="{86268042-CBBB-4AE3-BAFF-7BE1B698C20A}" type="datetimeFigureOut">
              <a:rPr lang="en-US" smtClean="0"/>
              <a:t>11/14/2024</a:t>
            </a:fld>
            <a:endParaRPr lang="en-US"/>
          </a:p>
        </p:txBody>
      </p:sp>
      <p:sp>
        <p:nvSpPr>
          <p:cNvPr id="6" name="Footer Placeholder 5">
            <a:extLst>
              <a:ext uri="{FF2B5EF4-FFF2-40B4-BE49-F238E27FC236}">
                <a16:creationId xmlns:a16="http://schemas.microsoft.com/office/drawing/2014/main" id="{0A717C48-9B7C-7FDF-DE53-384A43CD94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91DB71-79CB-A397-C346-CC523343D475}"/>
              </a:ext>
            </a:extLst>
          </p:cNvPr>
          <p:cNvSpPr>
            <a:spLocks noGrp="1"/>
          </p:cNvSpPr>
          <p:nvPr>
            <p:ph type="sldNum" sz="quarter" idx="12"/>
          </p:nvPr>
        </p:nvSpPr>
        <p:spPr/>
        <p:txBody>
          <a:bodyPr/>
          <a:lstStyle/>
          <a:p>
            <a:fld id="{5F086A44-A35D-4353-A91A-C3F8E8CAA93F}" type="slidenum">
              <a:rPr lang="en-US" smtClean="0"/>
              <a:t>‹#›</a:t>
            </a:fld>
            <a:endParaRPr lang="en-US"/>
          </a:p>
        </p:txBody>
      </p:sp>
    </p:spTree>
    <p:extLst>
      <p:ext uri="{BB962C8B-B14F-4D97-AF65-F5344CB8AC3E}">
        <p14:creationId xmlns:p14="http://schemas.microsoft.com/office/powerpoint/2010/main" val="235748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EF409-60C0-A507-3FF8-567A7C7DA08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4DF573F-A7BF-28B7-4AAF-16E9524DD4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74FBEB8-7F90-08BE-F1BF-77701DAD00F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6D835B4-1096-AD02-7576-9C984107E1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F62ADF9-5648-AE74-BBA0-E287A7F2F93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2152B8E-06B4-AB34-9E2D-A9DC8D9709D8}"/>
              </a:ext>
            </a:extLst>
          </p:cNvPr>
          <p:cNvSpPr>
            <a:spLocks noGrp="1"/>
          </p:cNvSpPr>
          <p:nvPr>
            <p:ph type="dt" sz="half" idx="10"/>
          </p:nvPr>
        </p:nvSpPr>
        <p:spPr/>
        <p:txBody>
          <a:bodyPr/>
          <a:lstStyle/>
          <a:p>
            <a:fld id="{86268042-CBBB-4AE3-BAFF-7BE1B698C20A}" type="datetimeFigureOut">
              <a:rPr lang="en-US" smtClean="0"/>
              <a:t>11/14/2024</a:t>
            </a:fld>
            <a:endParaRPr lang="en-US"/>
          </a:p>
        </p:txBody>
      </p:sp>
      <p:sp>
        <p:nvSpPr>
          <p:cNvPr id="8" name="Footer Placeholder 7">
            <a:extLst>
              <a:ext uri="{FF2B5EF4-FFF2-40B4-BE49-F238E27FC236}">
                <a16:creationId xmlns:a16="http://schemas.microsoft.com/office/drawing/2014/main" id="{83B71B4E-CDC6-17D0-CB7E-0AC01D5F17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10E4F-203F-BCD5-962D-6F810500DDB4}"/>
              </a:ext>
            </a:extLst>
          </p:cNvPr>
          <p:cNvSpPr>
            <a:spLocks noGrp="1"/>
          </p:cNvSpPr>
          <p:nvPr>
            <p:ph type="sldNum" sz="quarter" idx="12"/>
          </p:nvPr>
        </p:nvSpPr>
        <p:spPr/>
        <p:txBody>
          <a:bodyPr/>
          <a:lstStyle/>
          <a:p>
            <a:fld id="{5F086A44-A35D-4353-A91A-C3F8E8CAA93F}" type="slidenum">
              <a:rPr lang="en-US" smtClean="0"/>
              <a:t>‹#›</a:t>
            </a:fld>
            <a:endParaRPr lang="en-US"/>
          </a:p>
        </p:txBody>
      </p:sp>
    </p:spTree>
    <p:extLst>
      <p:ext uri="{BB962C8B-B14F-4D97-AF65-F5344CB8AC3E}">
        <p14:creationId xmlns:p14="http://schemas.microsoft.com/office/powerpoint/2010/main" val="471522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B8117-3B7E-6473-D31A-82008DF19BF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6DE5BE8-8126-F851-84EB-6B62A5A8B8F9}"/>
              </a:ext>
            </a:extLst>
          </p:cNvPr>
          <p:cNvSpPr>
            <a:spLocks noGrp="1"/>
          </p:cNvSpPr>
          <p:nvPr>
            <p:ph type="dt" sz="half" idx="10"/>
          </p:nvPr>
        </p:nvSpPr>
        <p:spPr/>
        <p:txBody>
          <a:bodyPr/>
          <a:lstStyle/>
          <a:p>
            <a:fld id="{86268042-CBBB-4AE3-BAFF-7BE1B698C20A}" type="datetimeFigureOut">
              <a:rPr lang="en-US" smtClean="0"/>
              <a:t>11/14/2024</a:t>
            </a:fld>
            <a:endParaRPr lang="en-US"/>
          </a:p>
        </p:txBody>
      </p:sp>
      <p:sp>
        <p:nvSpPr>
          <p:cNvPr id="4" name="Footer Placeholder 3">
            <a:extLst>
              <a:ext uri="{FF2B5EF4-FFF2-40B4-BE49-F238E27FC236}">
                <a16:creationId xmlns:a16="http://schemas.microsoft.com/office/drawing/2014/main" id="{D2F0D802-1179-D71B-88E2-FF9C3C8A24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3A4BE0-22B8-A8A3-9F6D-042DDD99E7F6}"/>
              </a:ext>
            </a:extLst>
          </p:cNvPr>
          <p:cNvSpPr>
            <a:spLocks noGrp="1"/>
          </p:cNvSpPr>
          <p:nvPr>
            <p:ph type="sldNum" sz="quarter" idx="12"/>
          </p:nvPr>
        </p:nvSpPr>
        <p:spPr/>
        <p:txBody>
          <a:bodyPr/>
          <a:lstStyle/>
          <a:p>
            <a:fld id="{5F086A44-A35D-4353-A91A-C3F8E8CAA93F}" type="slidenum">
              <a:rPr lang="en-US" smtClean="0"/>
              <a:t>‹#›</a:t>
            </a:fld>
            <a:endParaRPr lang="en-US"/>
          </a:p>
        </p:txBody>
      </p:sp>
    </p:spTree>
    <p:extLst>
      <p:ext uri="{BB962C8B-B14F-4D97-AF65-F5344CB8AC3E}">
        <p14:creationId xmlns:p14="http://schemas.microsoft.com/office/powerpoint/2010/main" val="1051586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71D2F9-ABDC-B17D-B5E4-53ACE997A930}"/>
              </a:ext>
            </a:extLst>
          </p:cNvPr>
          <p:cNvSpPr>
            <a:spLocks noGrp="1"/>
          </p:cNvSpPr>
          <p:nvPr>
            <p:ph type="dt" sz="half" idx="10"/>
          </p:nvPr>
        </p:nvSpPr>
        <p:spPr/>
        <p:txBody>
          <a:bodyPr/>
          <a:lstStyle/>
          <a:p>
            <a:fld id="{86268042-CBBB-4AE3-BAFF-7BE1B698C20A}" type="datetimeFigureOut">
              <a:rPr lang="en-US" smtClean="0"/>
              <a:t>11/14/2024</a:t>
            </a:fld>
            <a:endParaRPr lang="en-US"/>
          </a:p>
        </p:txBody>
      </p:sp>
      <p:sp>
        <p:nvSpPr>
          <p:cNvPr id="3" name="Footer Placeholder 2">
            <a:extLst>
              <a:ext uri="{FF2B5EF4-FFF2-40B4-BE49-F238E27FC236}">
                <a16:creationId xmlns:a16="http://schemas.microsoft.com/office/drawing/2014/main" id="{5AB1623B-44CF-E221-A0CC-E6C89D258C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E5A26A-1B2A-AD26-54E7-8F6713174932}"/>
              </a:ext>
            </a:extLst>
          </p:cNvPr>
          <p:cNvSpPr>
            <a:spLocks noGrp="1"/>
          </p:cNvSpPr>
          <p:nvPr>
            <p:ph type="sldNum" sz="quarter" idx="12"/>
          </p:nvPr>
        </p:nvSpPr>
        <p:spPr/>
        <p:txBody>
          <a:bodyPr/>
          <a:lstStyle/>
          <a:p>
            <a:fld id="{5F086A44-A35D-4353-A91A-C3F8E8CAA93F}" type="slidenum">
              <a:rPr lang="en-US" smtClean="0"/>
              <a:t>‹#›</a:t>
            </a:fld>
            <a:endParaRPr lang="en-US"/>
          </a:p>
        </p:txBody>
      </p:sp>
    </p:spTree>
    <p:extLst>
      <p:ext uri="{BB962C8B-B14F-4D97-AF65-F5344CB8AC3E}">
        <p14:creationId xmlns:p14="http://schemas.microsoft.com/office/powerpoint/2010/main" val="3874206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372F9-1429-D23D-B749-084C9553DD0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3A81EA2-D5F3-B90D-47DA-0C9785DCC0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CEF0492-424D-6BCD-A6C0-224FE85B90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A790775-FC3C-BC8D-D921-E8B9C9916331}"/>
              </a:ext>
            </a:extLst>
          </p:cNvPr>
          <p:cNvSpPr>
            <a:spLocks noGrp="1"/>
          </p:cNvSpPr>
          <p:nvPr>
            <p:ph type="dt" sz="half" idx="10"/>
          </p:nvPr>
        </p:nvSpPr>
        <p:spPr/>
        <p:txBody>
          <a:bodyPr/>
          <a:lstStyle/>
          <a:p>
            <a:fld id="{86268042-CBBB-4AE3-BAFF-7BE1B698C20A}" type="datetimeFigureOut">
              <a:rPr lang="en-US" smtClean="0"/>
              <a:t>11/14/2024</a:t>
            </a:fld>
            <a:endParaRPr lang="en-US"/>
          </a:p>
        </p:txBody>
      </p:sp>
      <p:sp>
        <p:nvSpPr>
          <p:cNvPr id="6" name="Footer Placeholder 5">
            <a:extLst>
              <a:ext uri="{FF2B5EF4-FFF2-40B4-BE49-F238E27FC236}">
                <a16:creationId xmlns:a16="http://schemas.microsoft.com/office/drawing/2014/main" id="{2E89E899-F04A-F8D6-977A-3003269211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4D6E5E-6830-E9C4-CC0A-81D594736953}"/>
              </a:ext>
            </a:extLst>
          </p:cNvPr>
          <p:cNvSpPr>
            <a:spLocks noGrp="1"/>
          </p:cNvSpPr>
          <p:nvPr>
            <p:ph type="sldNum" sz="quarter" idx="12"/>
          </p:nvPr>
        </p:nvSpPr>
        <p:spPr/>
        <p:txBody>
          <a:bodyPr/>
          <a:lstStyle/>
          <a:p>
            <a:fld id="{5F086A44-A35D-4353-A91A-C3F8E8CAA93F}" type="slidenum">
              <a:rPr lang="en-US" smtClean="0"/>
              <a:t>‹#›</a:t>
            </a:fld>
            <a:endParaRPr lang="en-US"/>
          </a:p>
        </p:txBody>
      </p:sp>
    </p:spTree>
    <p:extLst>
      <p:ext uri="{BB962C8B-B14F-4D97-AF65-F5344CB8AC3E}">
        <p14:creationId xmlns:p14="http://schemas.microsoft.com/office/powerpoint/2010/main" val="3473070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EEA14-1C77-3E38-08CD-9055D118127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C1871BF-6824-F129-F10A-298A3DCAD6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9CCC9C-A785-1115-F8CB-94C40C88EB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F1C13CA-4DA3-35C6-6590-EA45007AFAA1}"/>
              </a:ext>
            </a:extLst>
          </p:cNvPr>
          <p:cNvSpPr>
            <a:spLocks noGrp="1"/>
          </p:cNvSpPr>
          <p:nvPr>
            <p:ph type="dt" sz="half" idx="10"/>
          </p:nvPr>
        </p:nvSpPr>
        <p:spPr/>
        <p:txBody>
          <a:bodyPr/>
          <a:lstStyle/>
          <a:p>
            <a:fld id="{86268042-CBBB-4AE3-BAFF-7BE1B698C20A}" type="datetimeFigureOut">
              <a:rPr lang="en-US" smtClean="0"/>
              <a:t>11/14/2024</a:t>
            </a:fld>
            <a:endParaRPr lang="en-US"/>
          </a:p>
        </p:txBody>
      </p:sp>
      <p:sp>
        <p:nvSpPr>
          <p:cNvPr id="6" name="Footer Placeholder 5">
            <a:extLst>
              <a:ext uri="{FF2B5EF4-FFF2-40B4-BE49-F238E27FC236}">
                <a16:creationId xmlns:a16="http://schemas.microsoft.com/office/drawing/2014/main" id="{DE51A536-79C4-E551-0B9E-912F470E89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1843D1-A10E-0FDE-A46C-FD8CA0D2275B}"/>
              </a:ext>
            </a:extLst>
          </p:cNvPr>
          <p:cNvSpPr>
            <a:spLocks noGrp="1"/>
          </p:cNvSpPr>
          <p:nvPr>
            <p:ph type="sldNum" sz="quarter" idx="12"/>
          </p:nvPr>
        </p:nvSpPr>
        <p:spPr/>
        <p:txBody>
          <a:bodyPr/>
          <a:lstStyle/>
          <a:p>
            <a:fld id="{5F086A44-A35D-4353-A91A-C3F8E8CAA93F}" type="slidenum">
              <a:rPr lang="en-US" smtClean="0"/>
              <a:t>‹#›</a:t>
            </a:fld>
            <a:endParaRPr lang="en-US"/>
          </a:p>
        </p:txBody>
      </p:sp>
    </p:spTree>
    <p:extLst>
      <p:ext uri="{BB962C8B-B14F-4D97-AF65-F5344CB8AC3E}">
        <p14:creationId xmlns:p14="http://schemas.microsoft.com/office/powerpoint/2010/main" val="1529427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E5BFDC-185E-6D6F-0C02-53336F0D5D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56FE7A3-8E61-8FF0-5DC5-F1A8301E1C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63EB865-BADB-1724-A3AC-7297A336C6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268042-CBBB-4AE3-BAFF-7BE1B698C20A}" type="datetimeFigureOut">
              <a:rPr lang="en-US" smtClean="0"/>
              <a:t>11/14/2024</a:t>
            </a:fld>
            <a:endParaRPr lang="en-US"/>
          </a:p>
        </p:txBody>
      </p:sp>
      <p:sp>
        <p:nvSpPr>
          <p:cNvPr id="5" name="Footer Placeholder 4">
            <a:extLst>
              <a:ext uri="{FF2B5EF4-FFF2-40B4-BE49-F238E27FC236}">
                <a16:creationId xmlns:a16="http://schemas.microsoft.com/office/drawing/2014/main" id="{49880CF1-B54A-748A-27E9-A531545A26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700BB3-73E9-A027-F3AE-97930AE4A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086A44-A35D-4353-A91A-C3F8E8CAA93F}" type="slidenum">
              <a:rPr lang="en-US" smtClean="0"/>
              <a:t>‹#›</a:t>
            </a:fld>
            <a:endParaRPr lang="en-US"/>
          </a:p>
        </p:txBody>
      </p:sp>
    </p:spTree>
    <p:extLst>
      <p:ext uri="{BB962C8B-B14F-4D97-AF65-F5344CB8AC3E}">
        <p14:creationId xmlns:p14="http://schemas.microsoft.com/office/powerpoint/2010/main" val="2401435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0F9ECAC-4EE9-9DE5-C9C6-BA359E1BF9D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352550" y="0"/>
            <a:ext cx="8915400" cy="1457325"/>
          </a:xfrm>
          <a:prstGeom prst="rect">
            <a:avLst/>
          </a:prstGeom>
        </p:spPr>
      </p:pic>
      <p:sp>
        <p:nvSpPr>
          <p:cNvPr id="6" name="TextBox 5">
            <a:extLst>
              <a:ext uri="{FF2B5EF4-FFF2-40B4-BE49-F238E27FC236}">
                <a16:creationId xmlns:a16="http://schemas.microsoft.com/office/drawing/2014/main" id="{FC19FE85-4DBA-A6E2-CE79-95F8618025D3}"/>
              </a:ext>
            </a:extLst>
          </p:cNvPr>
          <p:cNvSpPr txBox="1"/>
          <p:nvPr/>
        </p:nvSpPr>
        <p:spPr>
          <a:xfrm>
            <a:off x="3048000" y="1457325"/>
            <a:ext cx="6096000" cy="1567673"/>
          </a:xfrm>
          <a:prstGeom prst="rect">
            <a:avLst/>
          </a:prstGeom>
          <a:noFill/>
        </p:spPr>
        <p:txBody>
          <a:bodyPr wrap="square">
            <a:spAutoFit/>
          </a:bodyPr>
          <a:lstStyle/>
          <a:p>
            <a:pPr marL="6350" marR="297815" indent="-6350" algn="ctr">
              <a:lnSpc>
                <a:spcPct val="107000"/>
              </a:lnSpc>
              <a:spcAft>
                <a:spcPts val="310"/>
              </a:spcAft>
            </a:pPr>
            <a:r>
              <a:rPr lang="en-US" sz="1600" kern="100">
                <a:solidFill>
                  <a:srgbClr val="000000"/>
                </a:solidFill>
                <a:effectLst/>
                <a:latin typeface="Roboto" panose="02000000000000000000" pitchFamily="2" charset="0"/>
                <a:ea typeface="Roboto" panose="02000000000000000000" pitchFamily="2" charset="0"/>
                <a:cs typeface="Roboto" panose="02000000000000000000" pitchFamily="2" charset="0"/>
              </a:rPr>
              <a:t>A LAB PROJECT</a:t>
            </a:r>
            <a:r>
              <a:rPr lang="en-US" sz="1600" kern="100">
                <a:solidFill>
                  <a:srgbClr val="000000"/>
                </a:solidFill>
                <a:effectLst/>
                <a:latin typeface="Calibri" panose="020F0502020204030204" pitchFamily="34" charset="0"/>
                <a:ea typeface="Calibri" panose="020F0502020204030204" pitchFamily="34" charset="0"/>
              </a:rPr>
              <a:t> </a:t>
            </a:r>
            <a:r>
              <a:rPr lang="en-US" sz="1600" kern="100">
                <a:solidFill>
                  <a:srgbClr val="000000"/>
                </a:solidFill>
                <a:effectLst/>
                <a:latin typeface="Roboto" panose="02000000000000000000" pitchFamily="2" charset="0"/>
                <a:ea typeface="Roboto" panose="02000000000000000000" pitchFamily="2" charset="0"/>
                <a:cs typeface="Roboto" panose="02000000000000000000" pitchFamily="2" charset="0"/>
              </a:rPr>
              <a:t>ON</a:t>
            </a:r>
            <a:endParaRPr lang="en-US" sz="1600" kern="100">
              <a:solidFill>
                <a:srgbClr val="000000"/>
              </a:solidFill>
              <a:effectLst/>
              <a:latin typeface="Calibri" panose="020F0502020204030204" pitchFamily="34" charset="0"/>
              <a:ea typeface="Calibri" panose="020F0502020204030204" pitchFamily="34" charset="0"/>
            </a:endParaRPr>
          </a:p>
          <a:p>
            <a:pPr marL="6350" marR="297815" indent="-6350" algn="ctr">
              <a:lnSpc>
                <a:spcPct val="107000"/>
              </a:lnSpc>
              <a:spcAft>
                <a:spcPts val="310"/>
              </a:spcAft>
            </a:pPr>
            <a:r>
              <a:rPr lang="en-US" sz="1700" b="1" u="sng" kern="100">
                <a:solidFill>
                  <a:srgbClr val="000000"/>
                </a:solidFill>
                <a:effectLst/>
                <a:latin typeface="Calibri" panose="020F0502020204030204" pitchFamily="34" charset="0"/>
                <a:ea typeface="Calibri" panose="020F0502020204030204" pitchFamily="34" charset="0"/>
              </a:rPr>
              <a:t>RAILWAY RESERVATION SYSTEM</a:t>
            </a:r>
            <a:endParaRPr lang="en-US" sz="1700" kern="100">
              <a:solidFill>
                <a:srgbClr val="000000"/>
              </a:solidFill>
              <a:effectLst/>
              <a:latin typeface="Calibri" panose="020F0502020204030204" pitchFamily="34" charset="0"/>
              <a:ea typeface="Calibri" panose="020F0502020204030204" pitchFamily="34" charset="0"/>
            </a:endParaRPr>
          </a:p>
          <a:p>
            <a:pPr marL="6350" marR="309880" indent="-6350" algn="ctr">
              <a:lnSpc>
                <a:spcPct val="107000"/>
              </a:lnSpc>
              <a:spcAft>
                <a:spcPts val="310"/>
              </a:spcAft>
            </a:pPr>
            <a:r>
              <a:rPr lang="en-US" sz="1600" kern="100">
                <a:solidFill>
                  <a:srgbClr val="000000"/>
                </a:solidFill>
                <a:effectLst/>
                <a:latin typeface="Roboto" panose="02000000000000000000" pitchFamily="2" charset="0"/>
                <a:ea typeface="Roboto" panose="02000000000000000000" pitchFamily="2" charset="0"/>
                <a:cs typeface="Roboto" panose="02000000000000000000" pitchFamily="2" charset="0"/>
              </a:rPr>
              <a:t>BACHELOR OF TECHNOLOGY</a:t>
            </a:r>
            <a:endParaRPr lang="en-US" sz="1600" kern="100">
              <a:solidFill>
                <a:srgbClr val="000000"/>
              </a:solidFill>
              <a:effectLst/>
              <a:latin typeface="Calibri" panose="020F0502020204030204" pitchFamily="34" charset="0"/>
              <a:ea typeface="Calibri" panose="020F0502020204030204" pitchFamily="34" charset="0"/>
            </a:endParaRPr>
          </a:p>
          <a:p>
            <a:pPr marL="6350" marR="309880" indent="-6350" algn="ctr">
              <a:lnSpc>
                <a:spcPct val="107000"/>
              </a:lnSpc>
              <a:spcAft>
                <a:spcPts val="310"/>
              </a:spcAft>
            </a:pPr>
            <a:r>
              <a:rPr lang="en-US" sz="1600" kern="100">
                <a:solidFill>
                  <a:srgbClr val="000000"/>
                </a:solidFill>
                <a:effectLst/>
                <a:latin typeface="Calibri" panose="020F0502020204030204" pitchFamily="34" charset="0"/>
                <a:ea typeface="Calibri" panose="020F0502020204030204" pitchFamily="34" charset="0"/>
              </a:rPr>
              <a:t> IN</a:t>
            </a:r>
          </a:p>
          <a:p>
            <a:pPr>
              <a:lnSpc>
                <a:spcPct val="107000"/>
              </a:lnSpc>
              <a:spcAft>
                <a:spcPts val="1410"/>
              </a:spcAft>
            </a:pPr>
            <a:r>
              <a:rPr lang="en-US" sz="1600" kern="100">
                <a:solidFill>
                  <a:srgbClr val="000000"/>
                </a:solidFill>
                <a:effectLst/>
                <a:latin typeface="Roboto" panose="02000000000000000000" pitchFamily="2" charset="0"/>
                <a:ea typeface="Roboto" panose="02000000000000000000" pitchFamily="2" charset="0"/>
                <a:cs typeface="Roboto" panose="02000000000000000000" pitchFamily="2" charset="0"/>
              </a:rPr>
              <a:t>                   COMPUTER SCIENCE AND ENGINEERING</a:t>
            </a:r>
            <a:endParaRPr lang="en-US" sz="1600" kern="100">
              <a:solidFill>
                <a:srgbClr val="000000"/>
              </a:solidFill>
              <a:effectLst/>
              <a:latin typeface="Calibri" panose="020F0502020204030204" pitchFamily="34" charset="0"/>
              <a:ea typeface="Calibri" panose="020F0502020204030204" pitchFamily="34" charset="0"/>
            </a:endParaRPr>
          </a:p>
        </p:txBody>
      </p:sp>
      <p:sp>
        <p:nvSpPr>
          <p:cNvPr id="3" name="Content Placeholder 2">
            <a:extLst>
              <a:ext uri="{FF2B5EF4-FFF2-40B4-BE49-F238E27FC236}">
                <a16:creationId xmlns:a16="http://schemas.microsoft.com/office/drawing/2014/main" id="{44267682-83EB-81DD-7A4E-35B0599E0725}"/>
              </a:ext>
            </a:extLst>
          </p:cNvPr>
          <p:cNvSpPr txBox="1">
            <a:spLocks/>
          </p:cNvSpPr>
          <p:nvPr/>
        </p:nvSpPr>
        <p:spPr>
          <a:xfrm>
            <a:off x="2654300" y="3115899"/>
            <a:ext cx="7493000" cy="358140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Font typeface="Arial" panose="020B0604020202020204" pitchFamily="34" charset="0"/>
              <a:buNone/>
            </a:pPr>
            <a:r>
              <a:rPr lang="en-US" kern="100">
                <a:solidFill>
                  <a:srgbClr val="000000"/>
                </a:solidFill>
                <a:latin typeface="Calibri" panose="020F0502020204030204" pitchFamily="34" charset="0"/>
                <a:ea typeface="Calibri" panose="020F0502020204030204" pitchFamily="34" charset="0"/>
              </a:rPr>
              <a:t>                                                     BY:      </a:t>
            </a:r>
          </a:p>
          <a:p>
            <a:pPr marL="0" indent="0">
              <a:lnSpc>
                <a:spcPct val="107000"/>
              </a:lnSpc>
              <a:spcAft>
                <a:spcPts val="800"/>
              </a:spcAft>
              <a:buFont typeface="Arial" panose="020B0604020202020204" pitchFamily="34" charset="0"/>
              <a:buNone/>
            </a:pPr>
            <a:r>
              <a:rPr lang="en-US" kern="100">
                <a:solidFill>
                  <a:srgbClr val="000000"/>
                </a:solidFill>
                <a:latin typeface="Calibri" panose="020F0502020204030204" pitchFamily="34" charset="0"/>
                <a:ea typeface="Calibri" panose="020F0502020204030204" pitchFamily="34" charset="0"/>
              </a:rPr>
              <a:t>                              G.KARTHIK               (23VE1A05E0)</a:t>
            </a:r>
          </a:p>
          <a:p>
            <a:pPr marL="0" indent="0">
              <a:lnSpc>
                <a:spcPct val="107000"/>
              </a:lnSpc>
              <a:spcAft>
                <a:spcPts val="800"/>
              </a:spcAft>
              <a:buFont typeface="Arial" panose="020B0604020202020204" pitchFamily="34" charset="0"/>
              <a:buNone/>
            </a:pPr>
            <a:r>
              <a:rPr lang="en-US" kern="100">
                <a:solidFill>
                  <a:srgbClr val="000000"/>
                </a:solidFill>
                <a:latin typeface="Calibri" panose="020F0502020204030204" pitchFamily="34" charset="0"/>
                <a:ea typeface="Calibri" panose="020F0502020204030204" pitchFamily="34" charset="0"/>
              </a:rPr>
              <a:t>                              K.KARTHIK                (23VE1A05G0)</a:t>
            </a:r>
            <a:endParaRPr lang="en-US" sz="1400" kern="100">
              <a:solidFill>
                <a:srgbClr val="000000"/>
              </a:solidFill>
              <a:latin typeface="Calibri" panose="020F0502020204030204" pitchFamily="34" charset="0"/>
              <a:ea typeface="Calibri" panose="020F0502020204030204" pitchFamily="34" charset="0"/>
            </a:endParaRPr>
          </a:p>
          <a:p>
            <a:pPr marL="0" indent="0">
              <a:lnSpc>
                <a:spcPct val="107000"/>
              </a:lnSpc>
              <a:spcAft>
                <a:spcPts val="800"/>
              </a:spcAft>
              <a:buFont typeface="Arial" panose="020B0604020202020204" pitchFamily="34" charset="0"/>
              <a:buNone/>
            </a:pPr>
            <a:r>
              <a:rPr lang="en-US" kern="100">
                <a:solidFill>
                  <a:srgbClr val="000000"/>
                </a:solidFill>
                <a:latin typeface="Calibri" panose="020F0502020204030204" pitchFamily="34" charset="0"/>
                <a:ea typeface="Calibri" panose="020F0502020204030204" pitchFamily="34" charset="0"/>
              </a:rPr>
              <a:t>                              P.SRI CHANDANA    (23VE1A05J2)</a:t>
            </a:r>
          </a:p>
          <a:p>
            <a:pPr marL="0" indent="0">
              <a:lnSpc>
                <a:spcPct val="107000"/>
              </a:lnSpc>
              <a:spcAft>
                <a:spcPts val="800"/>
              </a:spcAft>
              <a:buFont typeface="Arial" panose="020B0604020202020204" pitchFamily="34" charset="0"/>
              <a:buNone/>
            </a:pPr>
            <a:r>
              <a:rPr lang="en-US" kern="100">
                <a:solidFill>
                  <a:srgbClr val="000000"/>
                </a:solidFill>
                <a:latin typeface="Calibri" panose="020F0502020204030204" pitchFamily="34" charset="0"/>
                <a:ea typeface="Calibri" panose="020F0502020204030204" pitchFamily="34" charset="0"/>
              </a:rPr>
              <a:t>                              T.CHANDANA           (23VE1A05J6)</a:t>
            </a:r>
          </a:p>
          <a:p>
            <a:pPr marL="0" indent="0">
              <a:lnSpc>
                <a:spcPct val="107000"/>
              </a:lnSpc>
              <a:spcAft>
                <a:spcPts val="800"/>
              </a:spcAft>
              <a:buFont typeface="Arial" panose="020B0604020202020204" pitchFamily="34" charset="0"/>
              <a:buNone/>
            </a:pPr>
            <a:r>
              <a:rPr lang="en-US" kern="100">
                <a:solidFill>
                  <a:srgbClr val="000000"/>
                </a:solidFill>
                <a:latin typeface="Calibri" panose="020F0502020204030204" pitchFamily="34" charset="0"/>
                <a:ea typeface="Calibri" panose="020F0502020204030204" pitchFamily="34" charset="0"/>
              </a:rPr>
              <a:t>                              T.KOWSHIK               (23VE1A05J8) </a:t>
            </a:r>
          </a:p>
          <a:p>
            <a:pPr marL="0" indent="0">
              <a:lnSpc>
                <a:spcPct val="107000"/>
              </a:lnSpc>
              <a:spcAft>
                <a:spcPts val="800"/>
              </a:spcAft>
              <a:buFont typeface="Arial" panose="020B0604020202020204" pitchFamily="34" charset="0"/>
              <a:buNone/>
            </a:pPr>
            <a:r>
              <a:rPr lang="en-US" sz="3200" kern="100">
                <a:solidFill>
                  <a:srgbClr val="000000"/>
                </a:solidFill>
                <a:latin typeface="Calibri" panose="020F0502020204030204" pitchFamily="34" charset="0"/>
                <a:ea typeface="Calibri" panose="020F0502020204030204" pitchFamily="34" charset="0"/>
              </a:rPr>
              <a:t>                          ACADEMIC YEAR: 2024-2025</a:t>
            </a:r>
            <a:endParaRPr lang="en-US"/>
          </a:p>
          <a:p>
            <a:endParaRPr lang="en-US"/>
          </a:p>
        </p:txBody>
      </p:sp>
    </p:spTree>
    <p:extLst>
      <p:ext uri="{BB962C8B-B14F-4D97-AF65-F5344CB8AC3E}">
        <p14:creationId xmlns:p14="http://schemas.microsoft.com/office/powerpoint/2010/main" val="333082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ED05A9-D012-FDEF-5442-8BEB5DD0A3AB}"/>
              </a:ext>
            </a:extLst>
          </p:cNvPr>
          <p:cNvSpPr>
            <a:spLocks noGrp="1"/>
          </p:cNvSpPr>
          <p:nvPr>
            <p:ph idx="1"/>
          </p:nvPr>
        </p:nvSpPr>
        <p:spPr>
          <a:xfrm>
            <a:off x="0" y="0"/>
            <a:ext cx="12192000" cy="6858000"/>
          </a:xfrm>
        </p:spPr>
        <p:txBody>
          <a:bodyPr/>
          <a:lstStyle/>
          <a:p>
            <a:pPr marL="0" indent="0">
              <a:buNone/>
            </a:pPr>
            <a:r>
              <a:rPr lang="en-US" sz="3600" b="1" kern="100">
                <a:solidFill>
                  <a:srgbClr val="000000"/>
                </a:solidFill>
                <a:effectLst/>
                <a:latin typeface="Roboto" panose="02000000000000000000" pitchFamily="2" charset="0"/>
                <a:ea typeface="Roboto" panose="02000000000000000000" pitchFamily="2" charset="0"/>
                <a:cs typeface="Roboto" panose="02000000000000000000" pitchFamily="2" charset="0"/>
              </a:rPr>
              <a:t>                                      DML  COMMANDS:</a:t>
            </a:r>
            <a:endParaRPr lang="en-US" sz="3600" kern="100">
              <a:solidFill>
                <a:srgbClr val="000000"/>
              </a:solidFill>
              <a:effectLst/>
              <a:latin typeface="Calibri" panose="020F0502020204030204" pitchFamily="34" charset="0"/>
              <a:ea typeface="Calibri" panose="020F0502020204030204" pitchFamily="34" charset="0"/>
            </a:endParaRPr>
          </a:p>
          <a:p>
            <a:r>
              <a:rPr lang="en-US" b="1"/>
              <a:t>INSERT:</a:t>
            </a:r>
            <a:endParaRPr lang="en-US"/>
          </a:p>
          <a:p>
            <a:endParaRPr lang="en-US" b="1"/>
          </a:p>
        </p:txBody>
      </p:sp>
      <p:pic>
        <p:nvPicPr>
          <p:cNvPr id="4" name="Picture 3">
            <a:extLst>
              <a:ext uri="{FF2B5EF4-FFF2-40B4-BE49-F238E27FC236}">
                <a16:creationId xmlns:a16="http://schemas.microsoft.com/office/drawing/2014/main" id="{FC129EF1-941B-1EEF-D526-0AFD74C9570F}"/>
              </a:ext>
            </a:extLst>
          </p:cNvPr>
          <p:cNvPicPr>
            <a:picLocks noChangeAspect="1"/>
          </p:cNvPicPr>
          <p:nvPr/>
        </p:nvPicPr>
        <p:blipFill>
          <a:blip r:embed="rId2"/>
          <a:stretch>
            <a:fillRect/>
          </a:stretch>
        </p:blipFill>
        <p:spPr>
          <a:xfrm>
            <a:off x="2667000" y="983827"/>
            <a:ext cx="6858000" cy="3808306"/>
          </a:xfrm>
          <a:prstGeom prst="rect">
            <a:avLst/>
          </a:prstGeom>
        </p:spPr>
      </p:pic>
    </p:spTree>
    <p:extLst>
      <p:ext uri="{BB962C8B-B14F-4D97-AF65-F5344CB8AC3E}">
        <p14:creationId xmlns:p14="http://schemas.microsoft.com/office/powerpoint/2010/main" val="2535131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EAC2C-5F0B-33A9-7C2B-53480939427D}"/>
              </a:ext>
            </a:extLst>
          </p:cNvPr>
          <p:cNvSpPr>
            <a:spLocks noGrp="1"/>
          </p:cNvSpPr>
          <p:nvPr>
            <p:ph idx="1"/>
          </p:nvPr>
        </p:nvSpPr>
        <p:spPr>
          <a:xfrm>
            <a:off x="0" y="0"/>
            <a:ext cx="12192000" cy="6858000"/>
          </a:xfrm>
        </p:spPr>
        <p:txBody>
          <a:bodyPr/>
          <a:lstStyle/>
          <a:p>
            <a:r>
              <a:rPr lang="en-US" b="1"/>
              <a:t>UPDATE:                                                             DELETE:</a:t>
            </a:r>
          </a:p>
        </p:txBody>
      </p:sp>
      <p:pic>
        <p:nvPicPr>
          <p:cNvPr id="4" name="Picture 3">
            <a:extLst>
              <a:ext uri="{FF2B5EF4-FFF2-40B4-BE49-F238E27FC236}">
                <a16:creationId xmlns:a16="http://schemas.microsoft.com/office/drawing/2014/main" id="{A4EF7BD3-CB32-F413-D9E8-76EBC2DFA491}"/>
              </a:ext>
            </a:extLst>
          </p:cNvPr>
          <p:cNvPicPr>
            <a:picLocks noChangeAspect="1"/>
          </p:cNvPicPr>
          <p:nvPr/>
        </p:nvPicPr>
        <p:blipFill>
          <a:blip r:embed="rId2"/>
          <a:stretch>
            <a:fillRect/>
          </a:stretch>
        </p:blipFill>
        <p:spPr>
          <a:xfrm>
            <a:off x="302683" y="996950"/>
            <a:ext cx="4353983" cy="4864100"/>
          </a:xfrm>
          <a:prstGeom prst="rect">
            <a:avLst/>
          </a:prstGeom>
        </p:spPr>
      </p:pic>
      <p:pic>
        <p:nvPicPr>
          <p:cNvPr id="5" name="Picture 4">
            <a:extLst>
              <a:ext uri="{FF2B5EF4-FFF2-40B4-BE49-F238E27FC236}">
                <a16:creationId xmlns:a16="http://schemas.microsoft.com/office/drawing/2014/main" id="{A0470FD6-37C7-1D1D-572D-9D45020680FD}"/>
              </a:ext>
            </a:extLst>
          </p:cNvPr>
          <p:cNvPicPr>
            <a:picLocks noChangeAspect="1"/>
          </p:cNvPicPr>
          <p:nvPr/>
        </p:nvPicPr>
        <p:blipFill>
          <a:blip r:embed="rId3"/>
          <a:stretch>
            <a:fillRect/>
          </a:stretch>
        </p:blipFill>
        <p:spPr>
          <a:xfrm>
            <a:off x="6838886" y="996950"/>
            <a:ext cx="4184714" cy="4591050"/>
          </a:xfrm>
          <a:prstGeom prst="rect">
            <a:avLst/>
          </a:prstGeom>
        </p:spPr>
      </p:pic>
    </p:spTree>
    <p:extLst>
      <p:ext uri="{BB962C8B-B14F-4D97-AF65-F5344CB8AC3E}">
        <p14:creationId xmlns:p14="http://schemas.microsoft.com/office/powerpoint/2010/main" val="978862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AE283-703B-6EAC-5A90-9CC7B3872A9A}"/>
              </a:ext>
            </a:extLst>
          </p:cNvPr>
          <p:cNvSpPr>
            <a:spLocks noGrp="1"/>
          </p:cNvSpPr>
          <p:nvPr>
            <p:ph type="title"/>
          </p:nvPr>
        </p:nvSpPr>
        <p:spPr>
          <a:xfrm>
            <a:off x="838200" y="643467"/>
            <a:ext cx="10515600" cy="1811865"/>
          </a:xfrm>
        </p:spPr>
        <p:txBody>
          <a:bodyPr>
            <a:normAutofit fontScale="90000"/>
          </a:bodyPr>
          <a:lstStyle/>
          <a:p>
            <a:r>
              <a:rPr lang="en-US" sz="3200" b="1" kern="100">
                <a:solidFill>
                  <a:srgbClr val="000000"/>
                </a:solidFill>
                <a:effectLst/>
                <a:latin typeface="Calibri" panose="020F0502020204030204" pitchFamily="34" charset="0"/>
                <a:ea typeface="Calibri" panose="020F0502020204030204" pitchFamily="34" charset="0"/>
              </a:rPr>
              <a:t>NORMALIZATION </a:t>
            </a:r>
            <a:br>
              <a:rPr lang="en-US" sz="3200" b="1" kern="100">
                <a:solidFill>
                  <a:srgbClr val="000000"/>
                </a:solidFill>
                <a:effectLst/>
                <a:latin typeface="Calibri" panose="020F0502020204030204" pitchFamily="34" charset="0"/>
                <a:ea typeface="Calibri" panose="020F0502020204030204" pitchFamily="34" charset="0"/>
              </a:rPr>
            </a:br>
            <a:br>
              <a:rPr lang="en-US" sz="3200" b="1" kern="100">
                <a:solidFill>
                  <a:srgbClr val="000000"/>
                </a:solidFill>
                <a:effectLst/>
                <a:latin typeface="Calibri" panose="020F0502020204030204" pitchFamily="34" charset="0"/>
                <a:ea typeface="Calibri" panose="020F0502020204030204" pitchFamily="34" charset="0"/>
              </a:rPr>
            </a:br>
            <a:r>
              <a:rPr kumimoji="0" lang="en-US" altLang="en-US" sz="3200" b="0" i="0" u="none" strike="noStrike" cap="none" normalizeH="0" baseline="0">
                <a:ln>
                  <a:noFill/>
                </a:ln>
                <a:solidFill>
                  <a:srgbClr val="000000"/>
                </a:solidFill>
                <a:effectLst/>
                <a:latin typeface="Arial" panose="020B0604020202020204" pitchFamily="34" charset="0"/>
                <a:ea typeface="Calibri" panose="020F0502020204030204" pitchFamily="34" charset="0"/>
              </a:rPr>
              <a:t>Normalization in database design is a technique used to minimize redundancy and dependency by organizing fields and tables within a relational database. </a:t>
            </a:r>
            <a:br>
              <a:rPr kumimoji="0" lang="en-US" altLang="en-US" sz="2800" b="0" i="0" u="none" strike="noStrike" cap="none" normalizeH="0" baseline="0">
                <a:ln>
                  <a:noFill/>
                </a:ln>
                <a:solidFill>
                  <a:schemeClr val="tx1"/>
                </a:solidFill>
                <a:effectLst/>
                <a:latin typeface="Arial" panose="020B0604020202020204" pitchFamily="34" charset="0"/>
              </a:rPr>
            </a:br>
            <a:br>
              <a:rPr lang="en-US" sz="3200" kern="100">
                <a:solidFill>
                  <a:srgbClr val="000000"/>
                </a:solidFill>
                <a:effectLst/>
                <a:latin typeface="Calibri" panose="020F0502020204030204" pitchFamily="34" charset="0"/>
                <a:ea typeface="Calibri" panose="020F0502020204030204" pitchFamily="34" charset="0"/>
              </a:rPr>
            </a:br>
            <a:endParaRPr lang="en-US" sz="3200"/>
          </a:p>
        </p:txBody>
      </p:sp>
      <p:graphicFrame>
        <p:nvGraphicFramePr>
          <p:cNvPr id="4" name="Content Placeholder 3">
            <a:extLst>
              <a:ext uri="{FF2B5EF4-FFF2-40B4-BE49-F238E27FC236}">
                <a16:creationId xmlns:a16="http://schemas.microsoft.com/office/drawing/2014/main" id="{2003CEF5-FD5B-E80E-EC09-A6B9A16CD6BF}"/>
              </a:ext>
            </a:extLst>
          </p:cNvPr>
          <p:cNvGraphicFramePr>
            <a:graphicFrameLocks noGrp="1"/>
          </p:cNvGraphicFramePr>
          <p:nvPr>
            <p:ph idx="1"/>
            <p:extLst>
              <p:ext uri="{D42A27DB-BD31-4B8C-83A1-F6EECF244321}">
                <p14:modId xmlns:p14="http://schemas.microsoft.com/office/powerpoint/2010/main" val="4075594853"/>
              </p:ext>
            </p:extLst>
          </p:nvPr>
        </p:nvGraphicFramePr>
        <p:xfrm>
          <a:off x="2065866" y="2455332"/>
          <a:ext cx="8321946" cy="4402664"/>
        </p:xfrm>
        <a:graphic>
          <a:graphicData uri="http://schemas.openxmlformats.org/drawingml/2006/table">
            <a:tbl>
              <a:tblPr firstRow="1" firstCol="1" bandRow="1">
                <a:tableStyleId>{5C22544A-7EE6-4342-B048-85BDC9FD1C3A}</a:tableStyleId>
              </a:tblPr>
              <a:tblGrid>
                <a:gridCol w="1676693">
                  <a:extLst>
                    <a:ext uri="{9D8B030D-6E8A-4147-A177-3AD203B41FA5}">
                      <a16:colId xmlns:a16="http://schemas.microsoft.com/office/drawing/2014/main" val="1611346425"/>
                    </a:ext>
                  </a:extLst>
                </a:gridCol>
                <a:gridCol w="165118">
                  <a:extLst>
                    <a:ext uri="{9D8B030D-6E8A-4147-A177-3AD203B41FA5}">
                      <a16:colId xmlns:a16="http://schemas.microsoft.com/office/drawing/2014/main" val="1542296244"/>
                    </a:ext>
                  </a:extLst>
                </a:gridCol>
                <a:gridCol w="3141427">
                  <a:extLst>
                    <a:ext uri="{9D8B030D-6E8A-4147-A177-3AD203B41FA5}">
                      <a16:colId xmlns:a16="http://schemas.microsoft.com/office/drawing/2014/main" val="3360094436"/>
                    </a:ext>
                  </a:extLst>
                </a:gridCol>
                <a:gridCol w="165118">
                  <a:extLst>
                    <a:ext uri="{9D8B030D-6E8A-4147-A177-3AD203B41FA5}">
                      <a16:colId xmlns:a16="http://schemas.microsoft.com/office/drawing/2014/main" val="1847753828"/>
                    </a:ext>
                  </a:extLst>
                </a:gridCol>
                <a:gridCol w="3173590">
                  <a:extLst>
                    <a:ext uri="{9D8B030D-6E8A-4147-A177-3AD203B41FA5}">
                      <a16:colId xmlns:a16="http://schemas.microsoft.com/office/drawing/2014/main" val="3767256117"/>
                    </a:ext>
                  </a:extLst>
                </a:gridCol>
              </a:tblGrid>
              <a:tr h="529520">
                <a:tc>
                  <a:txBody>
                    <a:bodyPr/>
                    <a:lstStyle/>
                    <a:p>
                      <a:pPr marR="635" algn="ctr">
                        <a:lnSpc>
                          <a:spcPct val="107000"/>
                        </a:lnSpc>
                        <a:spcAft>
                          <a:spcPts val="800"/>
                        </a:spcAft>
                      </a:pPr>
                      <a:r>
                        <a:rPr lang="en-US" sz="1400" kern="100">
                          <a:effectLst/>
                        </a:rPr>
                        <a:t>Normal Form</a:t>
                      </a:r>
                      <a:endPar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9859" marR="69859" marT="0" marB="0" anchor="ctr"/>
                </a:tc>
                <a:tc>
                  <a:txBody>
                    <a:bodyPr/>
                    <a:lstStyle/>
                    <a:p>
                      <a:pPr>
                        <a:lnSpc>
                          <a:spcPct val="107000"/>
                        </a:lnSpc>
                        <a:spcAft>
                          <a:spcPts val="800"/>
                        </a:spcAft>
                      </a:pPr>
                      <a:r>
                        <a:rPr lang="en-US" sz="1100" kern="100">
                          <a:effectLst/>
                        </a:rPr>
                        <a:t> </a:t>
                      </a:r>
                      <a:endPar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9859" marR="69859" marT="0" marB="0"/>
                </a:tc>
                <a:tc>
                  <a:txBody>
                    <a:bodyPr/>
                    <a:lstStyle/>
                    <a:p>
                      <a:pPr algn="ctr">
                        <a:lnSpc>
                          <a:spcPct val="107000"/>
                        </a:lnSpc>
                        <a:spcAft>
                          <a:spcPts val="800"/>
                        </a:spcAft>
                      </a:pPr>
                      <a:r>
                        <a:rPr lang="en-US" sz="1400" kern="100">
                          <a:effectLst/>
                        </a:rPr>
                        <a:t>Condition</a:t>
                      </a:r>
                      <a:endPar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9859" marR="69859" marT="0" marB="0" anchor="ctr"/>
                </a:tc>
                <a:tc>
                  <a:txBody>
                    <a:bodyPr/>
                    <a:lstStyle/>
                    <a:p>
                      <a:pPr>
                        <a:lnSpc>
                          <a:spcPct val="107000"/>
                        </a:lnSpc>
                        <a:spcAft>
                          <a:spcPts val="800"/>
                        </a:spcAft>
                      </a:pPr>
                      <a:r>
                        <a:rPr lang="en-US" sz="1100" kern="100">
                          <a:effectLst/>
                        </a:rPr>
                        <a:t> </a:t>
                      </a:r>
                      <a:endPar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9859" marR="69859" marT="0" marB="0"/>
                </a:tc>
                <a:tc>
                  <a:txBody>
                    <a:bodyPr/>
                    <a:lstStyle/>
                    <a:p>
                      <a:pPr algn="ctr">
                        <a:lnSpc>
                          <a:spcPct val="107000"/>
                        </a:lnSpc>
                        <a:spcAft>
                          <a:spcPts val="800"/>
                        </a:spcAft>
                      </a:pPr>
                      <a:r>
                        <a:rPr lang="en-US" sz="1400" kern="100">
                          <a:effectLst/>
                        </a:rPr>
                        <a:t>Goal</a:t>
                      </a:r>
                      <a:endPar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9859" marR="69859" marT="0" marB="0" anchor="ctr"/>
                </a:tc>
                <a:extLst>
                  <a:ext uri="{0D108BD9-81ED-4DB2-BD59-A6C34878D82A}">
                    <a16:rowId xmlns:a16="http://schemas.microsoft.com/office/drawing/2014/main" val="2405607451"/>
                  </a:ext>
                </a:extLst>
              </a:tr>
              <a:tr h="529520">
                <a:tc>
                  <a:txBody>
                    <a:bodyPr/>
                    <a:lstStyle/>
                    <a:p>
                      <a:pPr algn="ctr">
                        <a:lnSpc>
                          <a:spcPct val="107000"/>
                        </a:lnSpc>
                        <a:spcAft>
                          <a:spcPts val="800"/>
                        </a:spcAft>
                      </a:pPr>
                      <a:r>
                        <a:rPr lang="en-US" sz="1400" kern="100">
                          <a:effectLst/>
                        </a:rPr>
                        <a:t>1 NF</a:t>
                      </a:r>
                      <a:endPar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9859" marR="69859" marT="0" marB="0" anchor="ctr"/>
                </a:tc>
                <a:tc>
                  <a:txBody>
                    <a:bodyPr/>
                    <a:lstStyle/>
                    <a:p>
                      <a:pPr>
                        <a:lnSpc>
                          <a:spcPct val="107000"/>
                        </a:lnSpc>
                        <a:spcAft>
                          <a:spcPts val="800"/>
                        </a:spcAft>
                      </a:pPr>
                      <a:r>
                        <a:rPr lang="en-US" sz="1100" kern="100">
                          <a:effectLst/>
                        </a:rPr>
                        <a:t> </a:t>
                      </a:r>
                      <a:endPar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9859" marR="69859" marT="0" marB="0"/>
                </a:tc>
                <a:tc>
                  <a:txBody>
                    <a:bodyPr/>
                    <a:lstStyle/>
                    <a:p>
                      <a:pPr algn="ctr">
                        <a:lnSpc>
                          <a:spcPct val="107000"/>
                        </a:lnSpc>
                        <a:spcAft>
                          <a:spcPts val="800"/>
                        </a:spcAft>
                      </a:pPr>
                      <a:r>
                        <a:rPr lang="en-US" sz="1400" kern="100">
                          <a:effectLst/>
                        </a:rPr>
                        <a:t>Only atomic values</a:t>
                      </a:r>
                      <a:endPar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9859" marR="69859" marT="0" marB="0" anchor="ctr"/>
                </a:tc>
                <a:tc>
                  <a:txBody>
                    <a:bodyPr/>
                    <a:lstStyle/>
                    <a:p>
                      <a:pPr>
                        <a:lnSpc>
                          <a:spcPct val="107000"/>
                        </a:lnSpc>
                        <a:spcAft>
                          <a:spcPts val="800"/>
                        </a:spcAft>
                      </a:pPr>
                      <a:r>
                        <a:rPr lang="en-US" sz="1100" kern="100">
                          <a:effectLst/>
                        </a:rPr>
                        <a:t> </a:t>
                      </a:r>
                      <a:endPar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9859" marR="69859" marT="0" marB="0"/>
                </a:tc>
                <a:tc>
                  <a:txBody>
                    <a:bodyPr/>
                    <a:lstStyle/>
                    <a:p>
                      <a:pPr algn="ctr">
                        <a:lnSpc>
                          <a:spcPct val="107000"/>
                        </a:lnSpc>
                        <a:spcAft>
                          <a:spcPts val="800"/>
                        </a:spcAft>
                      </a:pPr>
                      <a:r>
                        <a:rPr lang="en-US" sz="1400" kern="100">
                          <a:effectLst/>
                        </a:rPr>
                        <a:t>Eliminate repeating groups.</a:t>
                      </a:r>
                      <a:endPar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9859" marR="69859" marT="0" marB="0" anchor="ctr"/>
                </a:tc>
                <a:extLst>
                  <a:ext uri="{0D108BD9-81ED-4DB2-BD59-A6C34878D82A}">
                    <a16:rowId xmlns:a16="http://schemas.microsoft.com/office/drawing/2014/main" val="902598619"/>
                  </a:ext>
                </a:extLst>
              </a:tr>
              <a:tr h="703526">
                <a:tc>
                  <a:txBody>
                    <a:bodyPr/>
                    <a:lstStyle/>
                    <a:p>
                      <a:pPr algn="ctr">
                        <a:lnSpc>
                          <a:spcPct val="107000"/>
                        </a:lnSpc>
                        <a:spcAft>
                          <a:spcPts val="800"/>
                        </a:spcAft>
                      </a:pPr>
                      <a:r>
                        <a:rPr lang="en-US" sz="1400" kern="100">
                          <a:effectLst/>
                        </a:rPr>
                        <a:t>2 NF</a:t>
                      </a:r>
                      <a:endPar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9859" marR="69859" marT="0" marB="0" anchor="ctr"/>
                </a:tc>
                <a:tc>
                  <a:txBody>
                    <a:bodyPr/>
                    <a:lstStyle/>
                    <a:p>
                      <a:pPr>
                        <a:lnSpc>
                          <a:spcPct val="107000"/>
                        </a:lnSpc>
                        <a:spcAft>
                          <a:spcPts val="800"/>
                        </a:spcAft>
                      </a:pPr>
                      <a:r>
                        <a:rPr lang="en-US" sz="1100" kern="100">
                          <a:effectLst/>
                        </a:rPr>
                        <a:t> </a:t>
                      </a:r>
                      <a:endPar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9859" marR="69859" marT="0" marB="0"/>
                </a:tc>
                <a:tc>
                  <a:txBody>
                    <a:bodyPr/>
                    <a:lstStyle/>
                    <a:p>
                      <a:pPr marL="91440" marR="91440" algn="ctr">
                        <a:lnSpc>
                          <a:spcPct val="107000"/>
                        </a:lnSpc>
                        <a:spcAft>
                          <a:spcPts val="800"/>
                        </a:spcAft>
                      </a:pPr>
                      <a:r>
                        <a:rPr lang="en-US" sz="1400" kern="100">
                          <a:effectLst/>
                        </a:rPr>
                        <a:t>1NF + full dependency on primary key.</a:t>
                      </a:r>
                      <a:endPar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9859" marR="69859" marT="0" marB="0" anchor="ctr"/>
                </a:tc>
                <a:tc>
                  <a:txBody>
                    <a:bodyPr/>
                    <a:lstStyle/>
                    <a:p>
                      <a:pPr>
                        <a:lnSpc>
                          <a:spcPct val="107000"/>
                        </a:lnSpc>
                        <a:spcAft>
                          <a:spcPts val="800"/>
                        </a:spcAft>
                      </a:pPr>
                      <a:r>
                        <a:rPr lang="en-US" sz="1100" kern="100">
                          <a:effectLst/>
                        </a:rPr>
                        <a:t> </a:t>
                      </a:r>
                      <a:endPar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9859" marR="69859" marT="0" marB="0"/>
                </a:tc>
                <a:tc>
                  <a:txBody>
                    <a:bodyPr/>
                    <a:lstStyle/>
                    <a:p>
                      <a:pPr marR="635" algn="ctr">
                        <a:lnSpc>
                          <a:spcPct val="107000"/>
                        </a:lnSpc>
                        <a:spcAft>
                          <a:spcPts val="800"/>
                        </a:spcAft>
                      </a:pPr>
                      <a:r>
                        <a:rPr lang="en-US" sz="1400" kern="100">
                          <a:effectLst/>
                        </a:rPr>
                        <a:t>Eliminate partial dependencies.</a:t>
                      </a:r>
                      <a:endPar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9859" marR="69859" marT="0" marB="0" anchor="ctr"/>
                </a:tc>
                <a:extLst>
                  <a:ext uri="{0D108BD9-81ED-4DB2-BD59-A6C34878D82A}">
                    <a16:rowId xmlns:a16="http://schemas.microsoft.com/office/drawing/2014/main" val="281530918"/>
                  </a:ext>
                </a:extLst>
              </a:tr>
              <a:tr h="529520">
                <a:tc>
                  <a:txBody>
                    <a:bodyPr/>
                    <a:lstStyle/>
                    <a:p>
                      <a:pPr algn="ctr">
                        <a:lnSpc>
                          <a:spcPct val="107000"/>
                        </a:lnSpc>
                        <a:spcAft>
                          <a:spcPts val="800"/>
                        </a:spcAft>
                      </a:pPr>
                      <a:r>
                        <a:rPr lang="en-US" sz="1400" kern="100">
                          <a:effectLst/>
                        </a:rPr>
                        <a:t>3 NF</a:t>
                      </a:r>
                      <a:endPar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9859" marR="69859" marT="0" marB="0" anchor="ctr"/>
                </a:tc>
                <a:tc>
                  <a:txBody>
                    <a:bodyPr/>
                    <a:lstStyle/>
                    <a:p>
                      <a:pPr>
                        <a:lnSpc>
                          <a:spcPct val="107000"/>
                        </a:lnSpc>
                        <a:spcAft>
                          <a:spcPts val="800"/>
                        </a:spcAft>
                      </a:pPr>
                      <a:r>
                        <a:rPr lang="en-US" sz="1100" kern="100">
                          <a:effectLst/>
                        </a:rPr>
                        <a:t> </a:t>
                      </a:r>
                      <a:endPar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9859" marR="69859" marT="0" marB="0"/>
                </a:tc>
                <a:tc>
                  <a:txBody>
                    <a:bodyPr/>
                    <a:lstStyle/>
                    <a:p>
                      <a:pPr algn="ctr">
                        <a:lnSpc>
                          <a:spcPct val="107000"/>
                        </a:lnSpc>
                        <a:spcAft>
                          <a:spcPts val="800"/>
                        </a:spcAft>
                      </a:pPr>
                      <a:r>
                        <a:rPr lang="en-US" sz="1400" kern="100">
                          <a:effectLst/>
                        </a:rPr>
                        <a:t>2NF + no transitive dependencies.</a:t>
                      </a:r>
                      <a:endPar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9859" marR="69859" marT="0" marB="0" anchor="ctr"/>
                </a:tc>
                <a:tc>
                  <a:txBody>
                    <a:bodyPr/>
                    <a:lstStyle/>
                    <a:p>
                      <a:pPr>
                        <a:lnSpc>
                          <a:spcPct val="107000"/>
                        </a:lnSpc>
                        <a:spcAft>
                          <a:spcPts val="800"/>
                        </a:spcAft>
                      </a:pPr>
                      <a:r>
                        <a:rPr lang="en-US" sz="1100" kern="100">
                          <a:effectLst/>
                        </a:rPr>
                        <a:t> </a:t>
                      </a:r>
                      <a:endPar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9859" marR="69859" marT="0" marB="0"/>
                </a:tc>
                <a:tc>
                  <a:txBody>
                    <a:bodyPr/>
                    <a:lstStyle/>
                    <a:p>
                      <a:pPr algn="ctr">
                        <a:lnSpc>
                          <a:spcPct val="107000"/>
                        </a:lnSpc>
                        <a:spcAft>
                          <a:spcPts val="800"/>
                        </a:spcAft>
                      </a:pPr>
                      <a:r>
                        <a:rPr lang="en-US" sz="1400" kern="100">
                          <a:effectLst/>
                        </a:rPr>
                        <a:t>Eliminate transitive dependencies.</a:t>
                      </a:r>
                      <a:endPar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9859" marR="69859" marT="0" marB="0" anchor="ctr"/>
                </a:tc>
                <a:extLst>
                  <a:ext uri="{0D108BD9-81ED-4DB2-BD59-A6C34878D82A}">
                    <a16:rowId xmlns:a16="http://schemas.microsoft.com/office/drawing/2014/main" val="1211818994"/>
                  </a:ext>
                </a:extLst>
              </a:tr>
              <a:tr h="703526">
                <a:tc>
                  <a:txBody>
                    <a:bodyPr/>
                    <a:lstStyle/>
                    <a:p>
                      <a:pPr marR="635" algn="ctr">
                        <a:lnSpc>
                          <a:spcPct val="107000"/>
                        </a:lnSpc>
                        <a:spcAft>
                          <a:spcPts val="800"/>
                        </a:spcAft>
                      </a:pPr>
                      <a:r>
                        <a:rPr lang="en-US" sz="1400" kern="100">
                          <a:effectLst/>
                        </a:rPr>
                        <a:t>BCNF</a:t>
                      </a:r>
                      <a:endPar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9859" marR="69859" marT="0" marB="0" anchor="ctr"/>
                </a:tc>
                <a:tc>
                  <a:txBody>
                    <a:bodyPr/>
                    <a:lstStyle/>
                    <a:p>
                      <a:pPr>
                        <a:lnSpc>
                          <a:spcPct val="107000"/>
                        </a:lnSpc>
                        <a:spcAft>
                          <a:spcPts val="800"/>
                        </a:spcAft>
                      </a:pPr>
                      <a:r>
                        <a:rPr lang="en-US" sz="1100" kern="100">
                          <a:effectLst/>
                        </a:rPr>
                        <a:t> </a:t>
                      </a:r>
                      <a:endPar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9859" marR="69859" marT="0" marB="0"/>
                </a:tc>
                <a:tc>
                  <a:txBody>
                    <a:bodyPr/>
                    <a:lstStyle/>
                    <a:p>
                      <a:pPr marL="71755" marR="71755" algn="ctr">
                        <a:lnSpc>
                          <a:spcPct val="107000"/>
                        </a:lnSpc>
                        <a:spcAft>
                          <a:spcPts val="800"/>
                        </a:spcAft>
                      </a:pPr>
                      <a:r>
                        <a:rPr lang="en-US" sz="1400" kern="100">
                          <a:effectLst/>
                        </a:rPr>
                        <a:t>3NF + every determinant is a superkey.</a:t>
                      </a:r>
                      <a:endPar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9859" marR="69859" marT="0" marB="0" anchor="ctr"/>
                </a:tc>
                <a:tc>
                  <a:txBody>
                    <a:bodyPr/>
                    <a:lstStyle/>
                    <a:p>
                      <a:pPr>
                        <a:lnSpc>
                          <a:spcPct val="107000"/>
                        </a:lnSpc>
                        <a:spcAft>
                          <a:spcPts val="800"/>
                        </a:spcAft>
                      </a:pPr>
                      <a:r>
                        <a:rPr lang="en-US" sz="1100" kern="100">
                          <a:effectLst/>
                        </a:rPr>
                        <a:t> </a:t>
                      </a:r>
                      <a:endPar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9859" marR="69859" marT="0" marB="0"/>
                </a:tc>
                <a:tc>
                  <a:txBody>
                    <a:bodyPr/>
                    <a:lstStyle/>
                    <a:p>
                      <a:pPr algn="ctr">
                        <a:lnSpc>
                          <a:spcPct val="107000"/>
                        </a:lnSpc>
                        <a:spcAft>
                          <a:spcPts val="800"/>
                        </a:spcAft>
                      </a:pPr>
                      <a:r>
                        <a:rPr lang="en-US" sz="1400" kern="100">
                          <a:effectLst/>
                        </a:rPr>
                        <a:t>Stronger form of 3NF, focusing on superkeys.</a:t>
                      </a:r>
                      <a:endPar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9859" marR="69859" marT="0" marB="0" anchor="ctr"/>
                </a:tc>
                <a:extLst>
                  <a:ext uri="{0D108BD9-81ED-4DB2-BD59-A6C34878D82A}">
                    <a16:rowId xmlns:a16="http://schemas.microsoft.com/office/drawing/2014/main" val="3491834057"/>
                  </a:ext>
                </a:extLst>
              </a:tr>
              <a:tr h="703526">
                <a:tc>
                  <a:txBody>
                    <a:bodyPr/>
                    <a:lstStyle/>
                    <a:p>
                      <a:pPr algn="ctr">
                        <a:lnSpc>
                          <a:spcPct val="107000"/>
                        </a:lnSpc>
                        <a:spcAft>
                          <a:spcPts val="800"/>
                        </a:spcAft>
                      </a:pPr>
                      <a:r>
                        <a:rPr lang="en-US" sz="1400" kern="100">
                          <a:effectLst/>
                        </a:rPr>
                        <a:t>4 NF</a:t>
                      </a:r>
                      <a:endPar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9859" marR="69859" marT="0" marB="0" anchor="ctr"/>
                </a:tc>
                <a:tc>
                  <a:txBody>
                    <a:bodyPr/>
                    <a:lstStyle/>
                    <a:p>
                      <a:pPr>
                        <a:lnSpc>
                          <a:spcPct val="107000"/>
                        </a:lnSpc>
                        <a:spcAft>
                          <a:spcPts val="800"/>
                        </a:spcAft>
                      </a:pPr>
                      <a:r>
                        <a:rPr lang="en-US" sz="1100" kern="100">
                          <a:effectLst/>
                        </a:rPr>
                        <a:t> </a:t>
                      </a:r>
                      <a:endPar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9859" marR="69859" marT="0" marB="0"/>
                </a:tc>
                <a:tc>
                  <a:txBody>
                    <a:bodyPr/>
                    <a:lstStyle/>
                    <a:p>
                      <a:pPr marL="66675" marR="67310" algn="ctr">
                        <a:lnSpc>
                          <a:spcPct val="107000"/>
                        </a:lnSpc>
                        <a:spcAft>
                          <a:spcPts val="800"/>
                        </a:spcAft>
                      </a:pPr>
                      <a:r>
                        <a:rPr lang="en-US" sz="1400" kern="100">
                          <a:effectLst/>
                        </a:rPr>
                        <a:t>BCNF + no multi-valued dependencies.</a:t>
                      </a:r>
                      <a:endPar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9859" marR="69859" marT="0" marB="0" anchor="ctr"/>
                </a:tc>
                <a:tc>
                  <a:txBody>
                    <a:bodyPr/>
                    <a:lstStyle/>
                    <a:p>
                      <a:pPr>
                        <a:lnSpc>
                          <a:spcPct val="107000"/>
                        </a:lnSpc>
                        <a:spcAft>
                          <a:spcPts val="800"/>
                        </a:spcAft>
                      </a:pPr>
                      <a:r>
                        <a:rPr lang="en-US" sz="1100" kern="100">
                          <a:effectLst/>
                        </a:rPr>
                        <a:t> </a:t>
                      </a:r>
                      <a:endPar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9859" marR="69859" marT="0" marB="0"/>
                </a:tc>
                <a:tc>
                  <a:txBody>
                    <a:bodyPr/>
                    <a:lstStyle/>
                    <a:p>
                      <a:pPr marR="635" algn="ctr">
                        <a:lnSpc>
                          <a:spcPct val="107000"/>
                        </a:lnSpc>
                        <a:spcAft>
                          <a:spcPts val="800"/>
                        </a:spcAft>
                      </a:pPr>
                      <a:r>
                        <a:rPr lang="en-US" sz="1400" kern="100">
                          <a:effectLst/>
                        </a:rPr>
                        <a:t>Remove multi-valued dependencies.</a:t>
                      </a:r>
                      <a:endPar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9859" marR="69859" marT="0" marB="0" anchor="ctr"/>
                </a:tc>
                <a:extLst>
                  <a:ext uri="{0D108BD9-81ED-4DB2-BD59-A6C34878D82A}">
                    <a16:rowId xmlns:a16="http://schemas.microsoft.com/office/drawing/2014/main" val="3421366886"/>
                  </a:ext>
                </a:extLst>
              </a:tr>
              <a:tr h="703526">
                <a:tc>
                  <a:txBody>
                    <a:bodyPr/>
                    <a:lstStyle/>
                    <a:p>
                      <a:pPr algn="ctr">
                        <a:lnSpc>
                          <a:spcPct val="107000"/>
                        </a:lnSpc>
                        <a:spcAft>
                          <a:spcPts val="800"/>
                        </a:spcAft>
                      </a:pPr>
                      <a:r>
                        <a:rPr lang="en-US" sz="1400" kern="100">
                          <a:effectLst/>
                        </a:rPr>
                        <a:t>5 NF</a:t>
                      </a:r>
                      <a:endPar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9859" marR="69859" marT="0" marB="0" anchor="ctr"/>
                </a:tc>
                <a:tc>
                  <a:txBody>
                    <a:bodyPr/>
                    <a:lstStyle/>
                    <a:p>
                      <a:pPr>
                        <a:lnSpc>
                          <a:spcPct val="107000"/>
                        </a:lnSpc>
                        <a:spcAft>
                          <a:spcPts val="800"/>
                        </a:spcAft>
                      </a:pPr>
                      <a:r>
                        <a:rPr lang="en-US" sz="1100" kern="100">
                          <a:effectLst/>
                        </a:rPr>
                        <a:t> </a:t>
                      </a:r>
                      <a:endPar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9859" marR="69859" marT="0" marB="0"/>
                </a:tc>
                <a:tc>
                  <a:txBody>
                    <a:bodyPr/>
                    <a:lstStyle/>
                    <a:p>
                      <a:pPr algn="ctr">
                        <a:lnSpc>
                          <a:spcPct val="107000"/>
                        </a:lnSpc>
                        <a:spcAft>
                          <a:spcPts val="800"/>
                        </a:spcAft>
                      </a:pPr>
                      <a:r>
                        <a:rPr lang="en-US" sz="1400" kern="100">
                          <a:effectLst/>
                        </a:rPr>
                        <a:t>4NF + no join dependencies (lossless join requirement).</a:t>
                      </a:r>
                      <a:endPar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9859" marR="69859" marT="0" marB="0" anchor="ctr"/>
                </a:tc>
                <a:tc>
                  <a:txBody>
                    <a:bodyPr/>
                    <a:lstStyle/>
                    <a:p>
                      <a:pPr>
                        <a:lnSpc>
                          <a:spcPct val="107000"/>
                        </a:lnSpc>
                        <a:spcAft>
                          <a:spcPts val="800"/>
                        </a:spcAft>
                      </a:pPr>
                      <a:r>
                        <a:rPr lang="en-US" sz="1100" kern="100">
                          <a:effectLst/>
                        </a:rPr>
                        <a:t> </a:t>
                      </a:r>
                      <a:endPar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9859" marR="69859" marT="0" marB="0"/>
                </a:tc>
                <a:tc>
                  <a:txBody>
                    <a:bodyPr/>
                    <a:lstStyle/>
                    <a:p>
                      <a:pPr marL="68580" marR="69215" algn="ctr">
                        <a:lnSpc>
                          <a:spcPct val="107000"/>
                        </a:lnSpc>
                        <a:spcAft>
                          <a:spcPts val="800"/>
                        </a:spcAft>
                      </a:pPr>
                      <a:r>
                        <a:rPr lang="en-US" sz="1400" kern="100">
                          <a:effectLst/>
                        </a:rPr>
                        <a:t>Ensure accuracy of complex multiway relations.</a:t>
                      </a:r>
                      <a:endPar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9859" marR="69859" marT="0" marB="0" anchor="ctr"/>
                </a:tc>
                <a:extLst>
                  <a:ext uri="{0D108BD9-81ED-4DB2-BD59-A6C34878D82A}">
                    <a16:rowId xmlns:a16="http://schemas.microsoft.com/office/drawing/2014/main" val="85186626"/>
                  </a:ext>
                </a:extLst>
              </a:tr>
            </a:tbl>
          </a:graphicData>
        </a:graphic>
      </p:graphicFrame>
    </p:spTree>
    <p:extLst>
      <p:ext uri="{BB962C8B-B14F-4D97-AF65-F5344CB8AC3E}">
        <p14:creationId xmlns:p14="http://schemas.microsoft.com/office/powerpoint/2010/main" val="3313991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D3A378-4238-7BCF-FEBE-3B3C5770C26E}"/>
              </a:ext>
            </a:extLst>
          </p:cNvPr>
          <p:cNvSpPr>
            <a:spLocks noGrp="1"/>
          </p:cNvSpPr>
          <p:nvPr>
            <p:ph idx="1"/>
          </p:nvPr>
        </p:nvSpPr>
        <p:spPr>
          <a:xfrm>
            <a:off x="0" y="-1"/>
            <a:ext cx="12192000" cy="6858001"/>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sng" strike="noStrike" cap="none" normalizeH="0" baseline="0">
                <a:ln>
                  <a:noFill/>
                </a:ln>
                <a:solidFill>
                  <a:srgbClr val="000000"/>
                </a:solidFill>
                <a:effectLst/>
                <a:latin typeface="Arial" panose="020B0604020202020204" pitchFamily="34" charset="0"/>
                <a:ea typeface="Calibri" panose="020F0502020204030204" pitchFamily="34" charset="0"/>
              </a:rPr>
              <a:t>User table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a:solidFill>
                  <a:srgbClr val="000000"/>
                </a:solidFill>
                <a:latin typeface="Arial" panose="020B0604020202020204" pitchFamily="34" charset="0"/>
                <a:ea typeface="Calibri" panose="020F0502020204030204" pitchFamily="34" charset="0"/>
              </a:rPr>
              <a:t>User</a:t>
            </a:r>
            <a:r>
              <a:rPr kumimoji="0" lang="en-US" altLang="en-US" sz="1800" b="0" i="0" u="none" strike="noStrike" cap="none" normalizeH="0" baseline="0">
                <a:ln>
                  <a:noFill/>
                </a:ln>
                <a:solidFill>
                  <a:srgbClr val="000000"/>
                </a:solidFill>
                <a:effectLst/>
                <a:latin typeface="Arial" panose="020B0604020202020204" pitchFamily="34" charset="0"/>
                <a:ea typeface="Calibri" panose="020F0502020204030204" pitchFamily="34" charset="0"/>
              </a:rPr>
              <a:t>(ID,Cname,mobileno,age,Gender) Analysis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ea typeface="Calibri" panose="020F0502020204030204" pitchFamily="34" charset="0"/>
              </a:rPr>
              <a:t>There are no multi-valued dependencies, and no complex, multi-way relationships between attributes.Satisfies 5NF</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a:ln>
                <a:noFill/>
              </a:ln>
              <a:solidFill>
                <a:srgbClr val="000000"/>
              </a:solidFill>
              <a:effectLst/>
              <a:latin typeface="Arial" panose="020B060402020202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1" u="sng">
                <a:solidFill>
                  <a:srgbClr val="000000"/>
                </a:solidFill>
                <a:latin typeface="Arial" panose="020B0604020202020204" pitchFamily="34" charset="0"/>
                <a:ea typeface="Calibri" panose="020F0502020204030204" pitchFamily="34" charset="0"/>
              </a:rPr>
              <a:t>Trains table</a:t>
            </a:r>
            <a:endParaRPr kumimoji="0" lang="en-US" altLang="en-US" sz="1800" b="1" i="0" u="sng" strike="noStrike" cap="none" normalizeH="0" baseline="0">
              <a:ln>
                <a:noFill/>
              </a:ln>
              <a:solidFill>
                <a:srgbClr val="000000"/>
              </a:solidFill>
              <a:effectLst/>
              <a:latin typeface="Arial" panose="020B0604020202020204" pitchFamily="34" charset="0"/>
              <a:ea typeface="Calibri" panose="020F0502020204030204" pitchFamily="34" charset="0"/>
            </a:endParaRPr>
          </a:p>
          <a:p>
            <a:pPr marL="0" indent="0" eaLnBrk="0" fontAlgn="base" hangingPunct="0">
              <a:lnSpc>
                <a:spcPct val="100000"/>
              </a:lnSpc>
              <a:spcBef>
                <a:spcPct val="0"/>
              </a:spcBef>
              <a:spcAft>
                <a:spcPct val="0"/>
              </a:spcAft>
              <a:buNone/>
            </a:pPr>
            <a:r>
              <a:rPr kumimoji="0" lang="en-US" altLang="en-US" sz="1800" b="0" i="0" u="none" strike="noStrike" cap="none" normalizeH="0" baseline="0">
                <a:ln>
                  <a:noFill/>
                </a:ln>
                <a:solidFill>
                  <a:srgbClr val="000000"/>
                </a:solidFill>
                <a:effectLst/>
                <a:latin typeface="Arial" panose="020B0604020202020204" pitchFamily="34" charset="0"/>
                <a:ea typeface="Calibri" panose="020F0502020204030204" pitchFamily="34" charset="0"/>
              </a:rPr>
              <a:t>Trains(Train.no,Train.Name,Source,Destination,Arrival.time,Dept.time) Analysis</a:t>
            </a:r>
          </a:p>
          <a:p>
            <a:pPr marL="0" indent="0" eaLnBrk="0" fontAlgn="base" hangingPunct="0">
              <a:lnSpc>
                <a:spcPct val="100000"/>
              </a:lnSpc>
              <a:spcBef>
                <a:spcPct val="0"/>
              </a:spcBef>
              <a:spcAft>
                <a:spcPct val="0"/>
              </a:spcAft>
              <a:buNone/>
            </a:pPr>
            <a:r>
              <a:rPr kumimoji="0" lang="en-US" altLang="en-US" sz="1800" b="0" i="0" u="none" strike="noStrike" cap="none" normalizeH="0" baseline="0">
                <a:ln>
                  <a:noFill/>
                </a:ln>
                <a:solidFill>
                  <a:srgbClr val="000000"/>
                </a:solidFill>
                <a:effectLst/>
                <a:latin typeface="Arial" panose="020B0604020202020204" pitchFamily="34" charset="0"/>
                <a:ea typeface="Calibri" panose="020F0502020204030204" pitchFamily="34" charset="0"/>
              </a:rPr>
              <a:t>There are no multi-valued dependencies, and no complex, multi-way relationships between attributes.Satisfies 5NF</a:t>
            </a:r>
          </a:p>
          <a:p>
            <a:pPr marL="0" marR="0" lvl="0" indent="0" algn="l" defTabSz="914400" rtl="0" eaLnBrk="0" fontAlgn="base" latinLnBrk="0" hangingPunct="0">
              <a:lnSpc>
                <a:spcPct val="100000"/>
              </a:lnSpc>
              <a:spcBef>
                <a:spcPct val="0"/>
              </a:spcBef>
              <a:spcAft>
                <a:spcPct val="0"/>
              </a:spcAft>
              <a:buClrTx/>
              <a:buSzTx/>
              <a:buFontTx/>
              <a:buNone/>
              <a:tabLst/>
            </a:pPr>
            <a:endParaRPr lang="en-US" sz="1800" u="sng"/>
          </a:p>
          <a:p>
            <a:pPr marL="0" marR="0" lvl="0" indent="0" algn="l" defTabSz="914400" rtl="0" eaLnBrk="0" fontAlgn="base" latinLnBrk="0" hangingPunct="0">
              <a:lnSpc>
                <a:spcPct val="100000"/>
              </a:lnSpc>
              <a:spcBef>
                <a:spcPct val="0"/>
              </a:spcBef>
              <a:spcAft>
                <a:spcPct val="0"/>
              </a:spcAft>
              <a:buClrTx/>
              <a:buSzTx/>
              <a:buFontTx/>
              <a:buNone/>
              <a:tabLst/>
            </a:pPr>
            <a:r>
              <a:rPr lang="en-US" sz="1800" b="1" u="sng"/>
              <a:t>Passenger table:</a:t>
            </a:r>
          </a:p>
          <a:p>
            <a:pPr marL="0" marR="0" lvl="0" indent="0" algn="l" defTabSz="914400" rtl="0" eaLnBrk="0" fontAlgn="base" latinLnBrk="0" hangingPunct="0">
              <a:lnSpc>
                <a:spcPct val="100000"/>
              </a:lnSpc>
              <a:spcBef>
                <a:spcPct val="0"/>
              </a:spcBef>
              <a:spcAft>
                <a:spcPct val="0"/>
              </a:spcAft>
              <a:buClrTx/>
              <a:buSzTx/>
              <a:buFontTx/>
              <a:buNone/>
              <a:tabLst/>
            </a:pPr>
            <a:r>
              <a:rPr lang="en-US" sz="1800"/>
              <a:t>Passenger(Pnr,Name,Gender,Age,Seat.no,Mobile.no) Analysis</a:t>
            </a:r>
          </a:p>
          <a:p>
            <a:pPr marL="0" indent="0" eaLnBrk="0" fontAlgn="base" hangingPunct="0">
              <a:lnSpc>
                <a:spcPct val="100000"/>
              </a:lnSpc>
              <a:spcBef>
                <a:spcPct val="0"/>
              </a:spcBef>
              <a:spcAft>
                <a:spcPct val="0"/>
              </a:spcAft>
              <a:buNone/>
            </a:pPr>
            <a:r>
              <a:rPr kumimoji="0" lang="en-US" altLang="en-US" sz="1800" b="0" i="0" u="none" strike="noStrike" cap="none" normalizeH="0" baseline="0">
                <a:ln>
                  <a:noFill/>
                </a:ln>
                <a:solidFill>
                  <a:srgbClr val="000000"/>
                </a:solidFill>
                <a:effectLst/>
                <a:latin typeface="Arial" panose="020B0604020202020204" pitchFamily="34" charset="0"/>
                <a:ea typeface="Calibri" panose="020F0502020204030204" pitchFamily="34" charset="0"/>
              </a:rPr>
              <a:t>There are no multi-valued dependencies, and no complex, multi-way relationships between attributes.Satisfies 5NF</a:t>
            </a:r>
          </a:p>
          <a:p>
            <a:pPr marL="0" marR="0" lvl="0" indent="0" algn="l" defTabSz="914400" rtl="0" eaLnBrk="0" fontAlgn="base" latinLnBrk="0" hangingPunct="0">
              <a:lnSpc>
                <a:spcPct val="100000"/>
              </a:lnSpc>
              <a:spcBef>
                <a:spcPct val="0"/>
              </a:spcBef>
              <a:spcAft>
                <a:spcPct val="0"/>
              </a:spcAft>
              <a:buClrTx/>
              <a:buSzTx/>
              <a:buFontTx/>
              <a:buNone/>
              <a:tabLst/>
            </a:pPr>
            <a:endParaRPr lang="en-US" sz="1800"/>
          </a:p>
          <a:p>
            <a:pPr marL="0" marR="0" lvl="0" indent="0" algn="l" defTabSz="914400" rtl="0" eaLnBrk="0" fontAlgn="base" latinLnBrk="0" hangingPunct="0">
              <a:lnSpc>
                <a:spcPct val="100000"/>
              </a:lnSpc>
              <a:spcBef>
                <a:spcPct val="0"/>
              </a:spcBef>
              <a:spcAft>
                <a:spcPct val="0"/>
              </a:spcAft>
              <a:buClrTx/>
              <a:buSzTx/>
              <a:buFontTx/>
              <a:buNone/>
              <a:tabLst/>
            </a:pPr>
            <a:r>
              <a:rPr lang="en-US" sz="1800" b="1" u="sng"/>
              <a:t>Food table:</a:t>
            </a:r>
          </a:p>
          <a:p>
            <a:pPr marL="0" marR="0" lvl="0" indent="0" algn="l" defTabSz="914400" rtl="0" eaLnBrk="0" fontAlgn="base" latinLnBrk="0" hangingPunct="0">
              <a:lnSpc>
                <a:spcPct val="100000"/>
              </a:lnSpc>
              <a:spcBef>
                <a:spcPct val="0"/>
              </a:spcBef>
              <a:spcAft>
                <a:spcPct val="0"/>
              </a:spcAft>
              <a:buClrTx/>
              <a:buSzTx/>
              <a:buFontTx/>
              <a:buNone/>
              <a:tabLst/>
            </a:pPr>
            <a:r>
              <a:rPr lang="en-US" sz="1800"/>
              <a:t>Food(Fid,Name,Price) Analysis</a:t>
            </a:r>
          </a:p>
          <a:p>
            <a:pPr marL="0" indent="0" eaLnBrk="0" fontAlgn="base" hangingPunct="0">
              <a:lnSpc>
                <a:spcPct val="100000"/>
              </a:lnSpc>
              <a:spcBef>
                <a:spcPct val="0"/>
              </a:spcBef>
              <a:spcAft>
                <a:spcPct val="0"/>
              </a:spcAft>
              <a:buNone/>
            </a:pPr>
            <a:r>
              <a:rPr kumimoji="0" lang="en-US" altLang="en-US" sz="1800" b="0" i="0" u="none" strike="noStrike" cap="none" normalizeH="0" baseline="0">
                <a:ln>
                  <a:noFill/>
                </a:ln>
                <a:solidFill>
                  <a:srgbClr val="000000"/>
                </a:solidFill>
                <a:effectLst/>
                <a:latin typeface="Arial" panose="020B0604020202020204" pitchFamily="34" charset="0"/>
                <a:ea typeface="Calibri" panose="020F0502020204030204" pitchFamily="34" charset="0"/>
              </a:rPr>
              <a:t>There are no multi-valued dependencies, and no complex, multi-way relationships between attributes.Satisfies 5NF</a:t>
            </a:r>
          </a:p>
          <a:p>
            <a:pPr marL="0" marR="0" lvl="0" indent="0" algn="l" defTabSz="914400" rtl="0" eaLnBrk="0" fontAlgn="base" latinLnBrk="0" hangingPunct="0">
              <a:lnSpc>
                <a:spcPct val="100000"/>
              </a:lnSpc>
              <a:spcBef>
                <a:spcPct val="0"/>
              </a:spcBef>
              <a:spcAft>
                <a:spcPct val="0"/>
              </a:spcAft>
              <a:buClrTx/>
              <a:buSzTx/>
              <a:buFontTx/>
              <a:buNone/>
              <a:tabLst/>
            </a:pPr>
            <a:endParaRPr lang="en-US" sz="1800"/>
          </a:p>
          <a:p>
            <a:pPr marL="0" marR="0" lvl="0" indent="0" algn="l" defTabSz="914400" rtl="0" eaLnBrk="0" fontAlgn="base" latinLnBrk="0" hangingPunct="0">
              <a:lnSpc>
                <a:spcPct val="100000"/>
              </a:lnSpc>
              <a:spcBef>
                <a:spcPct val="0"/>
              </a:spcBef>
              <a:spcAft>
                <a:spcPct val="0"/>
              </a:spcAft>
              <a:buClrTx/>
              <a:buSzTx/>
              <a:buFontTx/>
              <a:buNone/>
              <a:tabLst/>
            </a:pPr>
            <a:r>
              <a:rPr lang="en-US" sz="1800" b="1" u="sng"/>
              <a:t>Books table</a:t>
            </a:r>
          </a:p>
          <a:p>
            <a:pPr marL="0" marR="0" lvl="0" indent="0" algn="l" defTabSz="914400" rtl="0" eaLnBrk="0" fontAlgn="base" latinLnBrk="0" hangingPunct="0">
              <a:lnSpc>
                <a:spcPct val="100000"/>
              </a:lnSpc>
              <a:spcBef>
                <a:spcPct val="0"/>
              </a:spcBef>
              <a:spcAft>
                <a:spcPct val="0"/>
              </a:spcAft>
              <a:buClrTx/>
              <a:buSzTx/>
              <a:buFontTx/>
              <a:buNone/>
              <a:tabLst/>
            </a:pPr>
            <a:r>
              <a:rPr lang="en-US" sz="1800"/>
              <a:t>Books(ID,Train.no,Date) Analysis</a:t>
            </a:r>
          </a:p>
          <a:p>
            <a:pPr marL="0" indent="0" eaLnBrk="0" fontAlgn="base" hangingPunct="0">
              <a:lnSpc>
                <a:spcPct val="100000"/>
              </a:lnSpc>
              <a:spcBef>
                <a:spcPct val="0"/>
              </a:spcBef>
              <a:spcAft>
                <a:spcPct val="0"/>
              </a:spcAft>
              <a:buNone/>
            </a:pPr>
            <a:r>
              <a:rPr kumimoji="0" lang="en-US" altLang="en-US" sz="1800" b="0" i="0" u="none" strike="noStrike" cap="none" normalizeH="0" baseline="0">
                <a:ln>
                  <a:noFill/>
                </a:ln>
                <a:solidFill>
                  <a:srgbClr val="000000"/>
                </a:solidFill>
                <a:effectLst/>
                <a:latin typeface="Arial" panose="020B0604020202020204" pitchFamily="34" charset="0"/>
                <a:ea typeface="Calibri" panose="020F0502020204030204" pitchFamily="34" charset="0"/>
              </a:rPr>
              <a:t>There are no multi-valued dependencies, and no complex, multi-way relationships between attributes.Satisfies 5NF</a:t>
            </a:r>
          </a:p>
          <a:p>
            <a:pPr marL="0" indent="0" eaLnBrk="0" fontAlgn="base" hangingPunct="0">
              <a:lnSpc>
                <a:spcPct val="100000"/>
              </a:lnSpc>
              <a:spcBef>
                <a:spcPct val="0"/>
              </a:spcBef>
              <a:spcAft>
                <a:spcPct val="0"/>
              </a:spcAft>
              <a:buNone/>
            </a:pPr>
            <a:endParaRPr kumimoji="0" lang="en-US" altLang="en-US" sz="1800" b="0" i="0" u="none" strike="noStrike" cap="none" normalizeH="0" baseline="0">
              <a:ln>
                <a:noFill/>
              </a:ln>
              <a:solidFill>
                <a:srgbClr val="000000"/>
              </a:solidFill>
              <a:effectLst/>
              <a:latin typeface="Arial" panose="020B060402020202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b="1" u="sng"/>
              <a:t>Orders Table</a:t>
            </a:r>
          </a:p>
          <a:p>
            <a:pPr marL="0" marR="0" lvl="0" indent="0" algn="l" defTabSz="914400" rtl="0" eaLnBrk="0" fontAlgn="base" latinLnBrk="0" hangingPunct="0">
              <a:lnSpc>
                <a:spcPct val="100000"/>
              </a:lnSpc>
              <a:spcBef>
                <a:spcPct val="0"/>
              </a:spcBef>
              <a:spcAft>
                <a:spcPct val="0"/>
              </a:spcAft>
              <a:buClrTx/>
              <a:buSzTx/>
              <a:buFontTx/>
              <a:buNone/>
              <a:tabLst/>
            </a:pPr>
            <a:r>
              <a:rPr lang="en-US" sz="1800"/>
              <a:t>Orders(Pnr,Fid,Date) Analysis</a:t>
            </a:r>
          </a:p>
          <a:p>
            <a:pPr marL="0" indent="0" eaLnBrk="0" fontAlgn="base" hangingPunct="0">
              <a:lnSpc>
                <a:spcPct val="100000"/>
              </a:lnSpc>
              <a:spcBef>
                <a:spcPct val="0"/>
              </a:spcBef>
              <a:spcAft>
                <a:spcPct val="0"/>
              </a:spcAft>
              <a:buNone/>
            </a:pPr>
            <a:r>
              <a:rPr kumimoji="0" lang="en-US" altLang="en-US" sz="1800" b="0" i="0" u="none" strike="noStrike" cap="none" normalizeH="0" baseline="0">
                <a:ln>
                  <a:noFill/>
                </a:ln>
                <a:solidFill>
                  <a:srgbClr val="000000"/>
                </a:solidFill>
                <a:effectLst/>
                <a:latin typeface="Arial" panose="020B0604020202020204" pitchFamily="34" charset="0"/>
                <a:ea typeface="Calibri" panose="020F0502020204030204" pitchFamily="34" charset="0"/>
              </a:rPr>
              <a:t>There are no multi-valued dependencies, and no complex, multi-way relationships between attributes.Satisfies 5NF</a:t>
            </a:r>
          </a:p>
          <a:p>
            <a:pPr marL="0" marR="0" lvl="0" indent="0" algn="l" defTabSz="914400" rtl="0" eaLnBrk="0" fontAlgn="base" latinLnBrk="0" hangingPunct="0">
              <a:lnSpc>
                <a:spcPct val="100000"/>
              </a:lnSpc>
              <a:spcBef>
                <a:spcPct val="0"/>
              </a:spcBef>
              <a:spcAft>
                <a:spcPct val="0"/>
              </a:spcAft>
              <a:buClrTx/>
              <a:buSzTx/>
              <a:buFontTx/>
              <a:buNone/>
              <a:tabLst/>
            </a:pPr>
            <a:endParaRPr lang="en-US" sz="1700"/>
          </a:p>
        </p:txBody>
      </p:sp>
    </p:spTree>
    <p:extLst>
      <p:ext uri="{BB962C8B-B14F-4D97-AF65-F5344CB8AC3E}">
        <p14:creationId xmlns:p14="http://schemas.microsoft.com/office/powerpoint/2010/main" val="4184641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CEB0EF-AA27-56D7-055B-EEC4AAA6BFCC}"/>
              </a:ext>
            </a:extLst>
          </p:cNvPr>
          <p:cNvSpPr>
            <a:spLocks noGrp="1"/>
          </p:cNvSpPr>
          <p:nvPr>
            <p:ph idx="1"/>
          </p:nvPr>
        </p:nvSpPr>
        <p:spPr>
          <a:xfrm>
            <a:off x="0" y="0"/>
            <a:ext cx="12192000" cy="6858000"/>
          </a:xfrm>
        </p:spPr>
        <p:txBody>
          <a:bodyPr/>
          <a:lstStyle/>
          <a:p>
            <a:pPr marL="0" indent="0">
              <a:buNone/>
            </a:pPr>
            <a:r>
              <a:rPr lang="en-US" sz="3600" b="1" kern="100">
                <a:solidFill>
                  <a:srgbClr val="000000"/>
                </a:solidFill>
                <a:effectLst/>
                <a:latin typeface="Roboto" panose="02000000000000000000" pitchFamily="2" charset="0"/>
                <a:ea typeface="Roboto" panose="02000000000000000000" pitchFamily="2" charset="0"/>
                <a:cs typeface="Roboto" panose="02000000000000000000" pitchFamily="2" charset="0"/>
              </a:rPr>
              <a:t>            QUERIES USING ARITHEMETIC  OPERATORS</a:t>
            </a:r>
          </a:p>
          <a:p>
            <a:r>
              <a:rPr lang="en-US" b="1"/>
              <a:t>ADD:                                                          SUBTRACT:</a:t>
            </a:r>
          </a:p>
        </p:txBody>
      </p:sp>
      <p:pic>
        <p:nvPicPr>
          <p:cNvPr id="4" name="Picture 3">
            <a:extLst>
              <a:ext uri="{FF2B5EF4-FFF2-40B4-BE49-F238E27FC236}">
                <a16:creationId xmlns:a16="http://schemas.microsoft.com/office/drawing/2014/main" id="{AF116E00-B669-A8D3-1826-08551E5D457C}"/>
              </a:ext>
            </a:extLst>
          </p:cNvPr>
          <p:cNvPicPr>
            <a:picLocks noChangeAspect="1"/>
          </p:cNvPicPr>
          <p:nvPr/>
        </p:nvPicPr>
        <p:blipFill>
          <a:blip r:embed="rId2"/>
          <a:stretch>
            <a:fillRect/>
          </a:stretch>
        </p:blipFill>
        <p:spPr>
          <a:xfrm>
            <a:off x="332049" y="1204761"/>
            <a:ext cx="4212701" cy="4956478"/>
          </a:xfrm>
          <a:prstGeom prst="rect">
            <a:avLst/>
          </a:prstGeom>
        </p:spPr>
      </p:pic>
      <p:pic>
        <p:nvPicPr>
          <p:cNvPr id="5" name="Picture 4">
            <a:extLst>
              <a:ext uri="{FF2B5EF4-FFF2-40B4-BE49-F238E27FC236}">
                <a16:creationId xmlns:a16="http://schemas.microsoft.com/office/drawing/2014/main" id="{75242E1A-240C-E174-52FF-89756714FF1A}"/>
              </a:ext>
            </a:extLst>
          </p:cNvPr>
          <p:cNvPicPr>
            <a:picLocks noChangeAspect="1"/>
          </p:cNvPicPr>
          <p:nvPr/>
        </p:nvPicPr>
        <p:blipFill>
          <a:blip r:embed="rId3"/>
          <a:stretch>
            <a:fillRect/>
          </a:stretch>
        </p:blipFill>
        <p:spPr>
          <a:xfrm>
            <a:off x="5817288" y="1475695"/>
            <a:ext cx="5678640" cy="3536572"/>
          </a:xfrm>
          <a:prstGeom prst="rect">
            <a:avLst/>
          </a:prstGeom>
        </p:spPr>
      </p:pic>
    </p:spTree>
    <p:extLst>
      <p:ext uri="{BB962C8B-B14F-4D97-AF65-F5344CB8AC3E}">
        <p14:creationId xmlns:p14="http://schemas.microsoft.com/office/powerpoint/2010/main" val="3110265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1667AC-C3A9-8876-4F22-020AA58F8224}"/>
              </a:ext>
            </a:extLst>
          </p:cNvPr>
          <p:cNvSpPr>
            <a:spLocks noGrp="1"/>
          </p:cNvSpPr>
          <p:nvPr>
            <p:ph idx="1"/>
          </p:nvPr>
        </p:nvSpPr>
        <p:spPr>
          <a:xfrm>
            <a:off x="-1" y="0"/>
            <a:ext cx="11912601" cy="6858000"/>
          </a:xfrm>
        </p:spPr>
        <p:txBody>
          <a:bodyPr/>
          <a:lstStyle/>
          <a:p>
            <a:r>
              <a:rPr lang="en-US" b="1"/>
              <a:t>MULTIPLICATION:                                          DIVISION:</a:t>
            </a:r>
          </a:p>
          <a:p>
            <a:endParaRPr lang="en-US" b="1"/>
          </a:p>
          <a:p>
            <a:endParaRPr lang="en-US" b="1"/>
          </a:p>
          <a:p>
            <a:endParaRPr lang="en-US" b="1"/>
          </a:p>
          <a:p>
            <a:endParaRPr lang="en-US" b="1"/>
          </a:p>
          <a:p>
            <a:endParaRPr lang="en-US" b="1"/>
          </a:p>
          <a:p>
            <a:endParaRPr lang="en-US" b="1"/>
          </a:p>
          <a:p>
            <a:r>
              <a:rPr lang="en-US" b="1"/>
              <a:t>MODULAR:</a:t>
            </a:r>
          </a:p>
          <a:p>
            <a:endParaRPr lang="en-US" b="1"/>
          </a:p>
          <a:p>
            <a:pPr marL="0" indent="0">
              <a:buNone/>
            </a:pPr>
            <a:endParaRPr lang="en-US" b="1"/>
          </a:p>
        </p:txBody>
      </p:sp>
      <p:pic>
        <p:nvPicPr>
          <p:cNvPr id="4" name="Picture 3">
            <a:extLst>
              <a:ext uri="{FF2B5EF4-FFF2-40B4-BE49-F238E27FC236}">
                <a16:creationId xmlns:a16="http://schemas.microsoft.com/office/drawing/2014/main" id="{0DE18114-D4E2-6626-CB28-C8D843564461}"/>
              </a:ext>
            </a:extLst>
          </p:cNvPr>
          <p:cNvPicPr>
            <a:picLocks noChangeAspect="1"/>
          </p:cNvPicPr>
          <p:nvPr/>
        </p:nvPicPr>
        <p:blipFill>
          <a:blip r:embed="rId2"/>
          <a:stretch>
            <a:fillRect/>
          </a:stretch>
        </p:blipFill>
        <p:spPr>
          <a:xfrm>
            <a:off x="279399" y="552554"/>
            <a:ext cx="4715933" cy="2688269"/>
          </a:xfrm>
          <a:prstGeom prst="rect">
            <a:avLst/>
          </a:prstGeom>
        </p:spPr>
      </p:pic>
      <p:pic>
        <p:nvPicPr>
          <p:cNvPr id="5" name="Picture 4">
            <a:extLst>
              <a:ext uri="{FF2B5EF4-FFF2-40B4-BE49-F238E27FC236}">
                <a16:creationId xmlns:a16="http://schemas.microsoft.com/office/drawing/2014/main" id="{C3E6E48F-A7D6-B33B-AA20-1984471BA688}"/>
              </a:ext>
            </a:extLst>
          </p:cNvPr>
          <p:cNvPicPr>
            <a:picLocks noChangeAspect="1"/>
          </p:cNvPicPr>
          <p:nvPr/>
        </p:nvPicPr>
        <p:blipFill>
          <a:blip r:embed="rId3"/>
          <a:stretch>
            <a:fillRect/>
          </a:stretch>
        </p:blipFill>
        <p:spPr>
          <a:xfrm>
            <a:off x="6095999" y="552554"/>
            <a:ext cx="5130991" cy="2688268"/>
          </a:xfrm>
          <a:prstGeom prst="rect">
            <a:avLst/>
          </a:prstGeom>
        </p:spPr>
      </p:pic>
      <p:pic>
        <p:nvPicPr>
          <p:cNvPr id="6" name="Picture 5">
            <a:extLst>
              <a:ext uri="{FF2B5EF4-FFF2-40B4-BE49-F238E27FC236}">
                <a16:creationId xmlns:a16="http://schemas.microsoft.com/office/drawing/2014/main" id="{D997E7D9-7136-57D3-2EA8-5F4A32663732}"/>
              </a:ext>
            </a:extLst>
          </p:cNvPr>
          <p:cNvPicPr>
            <a:picLocks noChangeAspect="1"/>
          </p:cNvPicPr>
          <p:nvPr/>
        </p:nvPicPr>
        <p:blipFill>
          <a:blip r:embed="rId4"/>
          <a:stretch>
            <a:fillRect/>
          </a:stretch>
        </p:blipFill>
        <p:spPr>
          <a:xfrm>
            <a:off x="2111586" y="3793377"/>
            <a:ext cx="5092632" cy="2688268"/>
          </a:xfrm>
          <a:prstGeom prst="rect">
            <a:avLst/>
          </a:prstGeom>
        </p:spPr>
      </p:pic>
    </p:spTree>
    <p:extLst>
      <p:ext uri="{BB962C8B-B14F-4D97-AF65-F5344CB8AC3E}">
        <p14:creationId xmlns:p14="http://schemas.microsoft.com/office/powerpoint/2010/main" val="1008250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16718D-AACF-9354-C5AB-35D2B20983A7}"/>
              </a:ext>
            </a:extLst>
          </p:cNvPr>
          <p:cNvSpPr>
            <a:spLocks noGrp="1"/>
          </p:cNvSpPr>
          <p:nvPr>
            <p:ph idx="1"/>
          </p:nvPr>
        </p:nvSpPr>
        <p:spPr>
          <a:xfrm>
            <a:off x="0" y="0"/>
            <a:ext cx="12192000" cy="6858000"/>
          </a:xfrm>
        </p:spPr>
        <p:txBody>
          <a:bodyPr/>
          <a:lstStyle/>
          <a:p>
            <a:pPr marL="0" indent="0">
              <a:buNone/>
            </a:pPr>
            <a:r>
              <a:rPr lang="en-US" b="1" kern="100">
                <a:solidFill>
                  <a:srgbClr val="000000"/>
                </a:solidFill>
                <a:effectLst/>
                <a:latin typeface="Roboto" panose="02000000000000000000" pitchFamily="2" charset="0"/>
                <a:ea typeface="Roboto" panose="02000000000000000000" pitchFamily="2" charset="0"/>
                <a:cs typeface="Roboto" panose="02000000000000000000" pitchFamily="2" charset="0"/>
              </a:rPr>
              <a:t>                        QUERIES USING </a:t>
            </a:r>
            <a:r>
              <a:rPr lang="en-US" sz="3200" b="1" kern="100">
                <a:solidFill>
                  <a:srgbClr val="000000"/>
                </a:solidFill>
                <a:effectLst/>
                <a:latin typeface="Calibri" panose="020F0502020204030204" pitchFamily="34" charset="0"/>
                <a:ea typeface="Calibri" panose="020F0502020204030204" pitchFamily="34" charset="0"/>
              </a:rPr>
              <a:t>RELATIONAL OPERATORS:</a:t>
            </a:r>
            <a:endParaRPr lang="en-US" sz="3200" kern="100">
              <a:solidFill>
                <a:srgbClr val="000000"/>
              </a:solidFill>
              <a:effectLst/>
              <a:latin typeface="Calibri" panose="020F0502020204030204" pitchFamily="34" charset="0"/>
              <a:ea typeface="Calibri" panose="020F0502020204030204" pitchFamily="34" charset="0"/>
            </a:endParaRPr>
          </a:p>
          <a:p>
            <a:r>
              <a:rPr lang="en-US" sz="2400" b="1" kern="100">
                <a:solidFill>
                  <a:srgbClr val="000000"/>
                </a:solidFill>
                <a:effectLst/>
                <a:latin typeface="Calibri" panose="020F0502020204030204" pitchFamily="34" charset="0"/>
                <a:ea typeface="Calibri" panose="020F0502020204030204" pitchFamily="34" charset="0"/>
              </a:rPr>
              <a:t>GREATER THAN(&gt;):                                                  </a:t>
            </a:r>
            <a:r>
              <a:rPr lang="en-US" sz="2400" b="1">
                <a:solidFill>
                  <a:srgbClr val="000000"/>
                </a:solidFill>
                <a:effectLst/>
                <a:latin typeface="Calibri" panose="020F0502020204030204" pitchFamily="34" charset="0"/>
                <a:ea typeface="Calibri" panose="020F0502020204030204" pitchFamily="34" charset="0"/>
              </a:rPr>
              <a:t>LESS THAN(&lt;):</a:t>
            </a:r>
          </a:p>
          <a:p>
            <a:endParaRPr lang="en-US" sz="2400" b="1" kern="100">
              <a:solidFill>
                <a:srgbClr val="000000"/>
              </a:solidFill>
              <a:latin typeface="Calibri" panose="020F0502020204030204" pitchFamily="34" charset="0"/>
              <a:ea typeface="Calibri" panose="020F0502020204030204" pitchFamily="34" charset="0"/>
            </a:endParaRPr>
          </a:p>
          <a:p>
            <a:endParaRPr lang="en-US" sz="2400" b="1" kern="100">
              <a:solidFill>
                <a:srgbClr val="000000"/>
              </a:solidFill>
              <a:effectLst/>
              <a:latin typeface="Calibri" panose="020F0502020204030204" pitchFamily="34" charset="0"/>
              <a:ea typeface="Calibri" panose="020F0502020204030204" pitchFamily="34" charset="0"/>
            </a:endParaRPr>
          </a:p>
          <a:p>
            <a:endParaRPr lang="en-US" sz="2400" b="1" kern="100">
              <a:solidFill>
                <a:srgbClr val="000000"/>
              </a:solidFill>
              <a:latin typeface="Calibri" panose="020F0502020204030204" pitchFamily="34" charset="0"/>
              <a:ea typeface="Calibri" panose="020F0502020204030204" pitchFamily="34" charset="0"/>
            </a:endParaRPr>
          </a:p>
          <a:p>
            <a:endParaRPr lang="en-US" sz="2400" b="1" kern="100">
              <a:solidFill>
                <a:srgbClr val="000000"/>
              </a:solidFill>
              <a:effectLst/>
              <a:latin typeface="Calibri" panose="020F0502020204030204" pitchFamily="34" charset="0"/>
              <a:ea typeface="Calibri" panose="020F0502020204030204" pitchFamily="34" charset="0"/>
            </a:endParaRPr>
          </a:p>
          <a:p>
            <a:endParaRPr lang="en-US" sz="2400" b="1" kern="100">
              <a:solidFill>
                <a:srgbClr val="000000"/>
              </a:solidFill>
              <a:latin typeface="Calibri" panose="020F0502020204030204" pitchFamily="34" charset="0"/>
              <a:ea typeface="Calibri" panose="020F0502020204030204" pitchFamily="34" charset="0"/>
            </a:endParaRPr>
          </a:p>
          <a:p>
            <a:pPr marL="0" indent="0">
              <a:buNone/>
            </a:pPr>
            <a:r>
              <a:rPr lang="en-US" sz="2400" b="1" kern="100">
                <a:solidFill>
                  <a:srgbClr val="000000"/>
                </a:solidFill>
                <a:latin typeface="Calibri" panose="020F0502020204030204" pitchFamily="34" charset="0"/>
                <a:ea typeface="Calibri" panose="020F0502020204030204" pitchFamily="34" charset="0"/>
              </a:rPr>
              <a:t>                                                                                       </a:t>
            </a:r>
            <a:r>
              <a:rPr lang="en-US" sz="2400" b="1">
                <a:solidFill>
                  <a:srgbClr val="000000"/>
                </a:solidFill>
                <a:effectLst/>
                <a:latin typeface="Calibri" panose="020F0502020204030204" pitchFamily="34" charset="0"/>
                <a:ea typeface="Calibri" panose="020F0502020204030204" pitchFamily="34" charset="0"/>
              </a:rPr>
              <a:t>EQUAL TO(=):                            </a:t>
            </a:r>
            <a:endParaRPr lang="en-US" sz="2400" b="1" kern="100">
              <a:solidFill>
                <a:srgbClr val="000000"/>
              </a:solidFill>
              <a:effectLst/>
              <a:latin typeface="Calibri" panose="020F0502020204030204" pitchFamily="34" charset="0"/>
              <a:ea typeface="Calibri" panose="020F0502020204030204" pitchFamily="34" charset="0"/>
            </a:endParaRPr>
          </a:p>
          <a:p>
            <a:endParaRPr lang="en-US"/>
          </a:p>
        </p:txBody>
      </p:sp>
      <p:pic>
        <p:nvPicPr>
          <p:cNvPr id="4" name="Picture 3">
            <a:extLst>
              <a:ext uri="{FF2B5EF4-FFF2-40B4-BE49-F238E27FC236}">
                <a16:creationId xmlns:a16="http://schemas.microsoft.com/office/drawing/2014/main" id="{8D8BA85A-DC51-E8D2-08FF-4EA91F073C52}"/>
              </a:ext>
            </a:extLst>
          </p:cNvPr>
          <p:cNvPicPr>
            <a:picLocks noChangeAspect="1"/>
          </p:cNvPicPr>
          <p:nvPr/>
        </p:nvPicPr>
        <p:blipFill>
          <a:blip r:embed="rId2"/>
          <a:stretch>
            <a:fillRect/>
          </a:stretch>
        </p:blipFill>
        <p:spPr>
          <a:xfrm>
            <a:off x="341206" y="1458805"/>
            <a:ext cx="4409011" cy="3841327"/>
          </a:xfrm>
          <a:prstGeom prst="rect">
            <a:avLst/>
          </a:prstGeom>
        </p:spPr>
      </p:pic>
      <p:pic>
        <p:nvPicPr>
          <p:cNvPr id="5" name="Picture 4">
            <a:extLst>
              <a:ext uri="{FF2B5EF4-FFF2-40B4-BE49-F238E27FC236}">
                <a16:creationId xmlns:a16="http://schemas.microsoft.com/office/drawing/2014/main" id="{863C7CCB-634C-612A-D531-ACC3B75997D2}"/>
              </a:ext>
            </a:extLst>
          </p:cNvPr>
          <p:cNvPicPr>
            <a:picLocks noChangeAspect="1"/>
          </p:cNvPicPr>
          <p:nvPr/>
        </p:nvPicPr>
        <p:blipFill>
          <a:blip r:embed="rId3"/>
          <a:stretch>
            <a:fillRect/>
          </a:stretch>
        </p:blipFill>
        <p:spPr>
          <a:xfrm>
            <a:off x="6095999" y="1127124"/>
            <a:ext cx="4409011" cy="2353079"/>
          </a:xfrm>
          <a:prstGeom prst="rect">
            <a:avLst/>
          </a:prstGeom>
        </p:spPr>
      </p:pic>
      <p:pic>
        <p:nvPicPr>
          <p:cNvPr id="6" name="Picture 5">
            <a:extLst>
              <a:ext uri="{FF2B5EF4-FFF2-40B4-BE49-F238E27FC236}">
                <a16:creationId xmlns:a16="http://schemas.microsoft.com/office/drawing/2014/main" id="{7E28206C-DA4C-2BBC-4DDD-978AEEB6EB8E}"/>
              </a:ext>
            </a:extLst>
          </p:cNvPr>
          <p:cNvPicPr>
            <a:picLocks noChangeAspect="1"/>
          </p:cNvPicPr>
          <p:nvPr/>
        </p:nvPicPr>
        <p:blipFill>
          <a:blip r:embed="rId4"/>
          <a:stretch>
            <a:fillRect/>
          </a:stretch>
        </p:blipFill>
        <p:spPr>
          <a:xfrm>
            <a:off x="6217707" y="3892750"/>
            <a:ext cx="4965681" cy="1838125"/>
          </a:xfrm>
          <a:prstGeom prst="rect">
            <a:avLst/>
          </a:prstGeom>
        </p:spPr>
      </p:pic>
    </p:spTree>
    <p:extLst>
      <p:ext uri="{BB962C8B-B14F-4D97-AF65-F5344CB8AC3E}">
        <p14:creationId xmlns:p14="http://schemas.microsoft.com/office/powerpoint/2010/main" val="2416287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4D795B-4948-FEFC-5D57-F40C384D4382}"/>
              </a:ext>
            </a:extLst>
          </p:cNvPr>
          <p:cNvSpPr>
            <a:spLocks noGrp="1"/>
          </p:cNvSpPr>
          <p:nvPr>
            <p:ph idx="1"/>
          </p:nvPr>
        </p:nvSpPr>
        <p:spPr>
          <a:xfrm>
            <a:off x="0" y="0"/>
            <a:ext cx="12192000" cy="6858000"/>
          </a:xfrm>
        </p:spPr>
        <p:txBody>
          <a:bodyPr>
            <a:normAutofit/>
          </a:bodyPr>
          <a:lstStyle/>
          <a:p>
            <a:r>
              <a:rPr lang="en-US" sz="2400" b="1">
                <a:solidFill>
                  <a:srgbClr val="000000"/>
                </a:solidFill>
                <a:effectLst/>
                <a:latin typeface="Calibri" panose="020F0502020204030204" pitchFamily="34" charset="0"/>
                <a:ea typeface="Calibri" panose="020F0502020204030204" pitchFamily="34" charset="0"/>
              </a:rPr>
              <a:t>GREATER THAN OR EQUAL TO(&gt;=):</a:t>
            </a:r>
          </a:p>
          <a:p>
            <a:endParaRPr lang="en-US" sz="2400" b="1">
              <a:solidFill>
                <a:srgbClr val="000000"/>
              </a:solidFill>
              <a:latin typeface="Calibri" panose="020F0502020204030204" pitchFamily="34" charset="0"/>
              <a:ea typeface="Calibri" panose="020F0502020204030204" pitchFamily="34" charset="0"/>
            </a:endParaRPr>
          </a:p>
          <a:p>
            <a:endParaRPr lang="en-US" sz="2400" b="1">
              <a:solidFill>
                <a:srgbClr val="000000"/>
              </a:solidFill>
              <a:latin typeface="Calibri" panose="020F0502020204030204" pitchFamily="34" charset="0"/>
              <a:ea typeface="Calibri" panose="020F0502020204030204" pitchFamily="34" charset="0"/>
            </a:endParaRPr>
          </a:p>
          <a:p>
            <a:endParaRPr lang="en-US" sz="2400" b="1">
              <a:solidFill>
                <a:srgbClr val="000000"/>
              </a:solidFill>
              <a:latin typeface="Calibri" panose="020F0502020204030204" pitchFamily="34" charset="0"/>
              <a:ea typeface="Calibri" panose="020F0502020204030204" pitchFamily="34" charset="0"/>
            </a:endParaRPr>
          </a:p>
          <a:p>
            <a:endParaRPr lang="en-US" sz="2400" b="1">
              <a:solidFill>
                <a:srgbClr val="000000"/>
              </a:solidFill>
              <a:latin typeface="Calibri" panose="020F0502020204030204" pitchFamily="34" charset="0"/>
              <a:ea typeface="Calibri" panose="020F0502020204030204" pitchFamily="34" charset="0"/>
            </a:endParaRPr>
          </a:p>
          <a:p>
            <a:endParaRPr lang="en-US" sz="2400" b="1">
              <a:solidFill>
                <a:srgbClr val="000000"/>
              </a:solidFill>
              <a:latin typeface="Calibri" panose="020F0502020204030204" pitchFamily="34" charset="0"/>
              <a:ea typeface="Calibri" panose="020F0502020204030204" pitchFamily="34" charset="0"/>
            </a:endParaRPr>
          </a:p>
          <a:p>
            <a:endParaRPr lang="en-US" sz="2400" b="1">
              <a:solidFill>
                <a:srgbClr val="000000"/>
              </a:solidFill>
              <a:latin typeface="Calibri" panose="020F0502020204030204" pitchFamily="34" charset="0"/>
              <a:ea typeface="Calibri" panose="020F0502020204030204" pitchFamily="34" charset="0"/>
            </a:endParaRPr>
          </a:p>
          <a:p>
            <a:endParaRPr lang="en-US" sz="2400" b="1">
              <a:solidFill>
                <a:srgbClr val="000000"/>
              </a:solidFill>
              <a:latin typeface="Calibri" panose="020F0502020204030204" pitchFamily="34" charset="0"/>
              <a:ea typeface="Calibri" panose="020F0502020204030204" pitchFamily="34" charset="0"/>
            </a:endParaRPr>
          </a:p>
          <a:p>
            <a:r>
              <a:rPr lang="en-US" sz="2400" b="1">
                <a:solidFill>
                  <a:srgbClr val="000000"/>
                </a:solidFill>
                <a:effectLst/>
                <a:latin typeface="Calibri" panose="020F0502020204030204" pitchFamily="34" charset="0"/>
                <a:ea typeface="Calibri" panose="020F0502020204030204" pitchFamily="34" charset="0"/>
              </a:rPr>
              <a:t>LESS THAN OR EQUAL TO(&lt;=):</a:t>
            </a:r>
            <a:endParaRPr lang="en-US" sz="2400" b="1"/>
          </a:p>
        </p:txBody>
      </p:sp>
      <p:pic>
        <p:nvPicPr>
          <p:cNvPr id="4" name="Picture 3">
            <a:extLst>
              <a:ext uri="{FF2B5EF4-FFF2-40B4-BE49-F238E27FC236}">
                <a16:creationId xmlns:a16="http://schemas.microsoft.com/office/drawing/2014/main" id="{377CB519-2DAB-B39A-240E-79E496766C57}"/>
              </a:ext>
            </a:extLst>
          </p:cNvPr>
          <p:cNvPicPr>
            <a:picLocks noChangeAspect="1"/>
          </p:cNvPicPr>
          <p:nvPr/>
        </p:nvPicPr>
        <p:blipFill>
          <a:blip r:embed="rId2"/>
          <a:stretch>
            <a:fillRect/>
          </a:stretch>
        </p:blipFill>
        <p:spPr>
          <a:xfrm>
            <a:off x="2482321" y="691619"/>
            <a:ext cx="5940333" cy="2153180"/>
          </a:xfrm>
          <a:prstGeom prst="rect">
            <a:avLst/>
          </a:prstGeom>
        </p:spPr>
      </p:pic>
      <p:pic>
        <p:nvPicPr>
          <p:cNvPr id="5" name="Picture 4">
            <a:extLst>
              <a:ext uri="{FF2B5EF4-FFF2-40B4-BE49-F238E27FC236}">
                <a16:creationId xmlns:a16="http://schemas.microsoft.com/office/drawing/2014/main" id="{A7D38A63-04E4-CD08-C143-650B5EAF5B6D}"/>
              </a:ext>
            </a:extLst>
          </p:cNvPr>
          <p:cNvPicPr>
            <a:picLocks noChangeAspect="1"/>
          </p:cNvPicPr>
          <p:nvPr/>
        </p:nvPicPr>
        <p:blipFill>
          <a:blip r:embed="rId3"/>
          <a:stretch>
            <a:fillRect/>
          </a:stretch>
        </p:blipFill>
        <p:spPr>
          <a:xfrm>
            <a:off x="2495550" y="4146017"/>
            <a:ext cx="6141056" cy="2339450"/>
          </a:xfrm>
          <a:prstGeom prst="rect">
            <a:avLst/>
          </a:prstGeom>
        </p:spPr>
      </p:pic>
    </p:spTree>
    <p:extLst>
      <p:ext uri="{BB962C8B-B14F-4D97-AF65-F5344CB8AC3E}">
        <p14:creationId xmlns:p14="http://schemas.microsoft.com/office/powerpoint/2010/main" val="1761870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DD25A4-E74C-3A19-E498-0796277D4081}"/>
              </a:ext>
            </a:extLst>
          </p:cNvPr>
          <p:cNvSpPr>
            <a:spLocks noGrp="1"/>
          </p:cNvSpPr>
          <p:nvPr>
            <p:ph idx="1"/>
          </p:nvPr>
        </p:nvSpPr>
        <p:spPr>
          <a:xfrm>
            <a:off x="0" y="0"/>
            <a:ext cx="12192000" cy="6858000"/>
          </a:xfrm>
        </p:spPr>
        <p:txBody>
          <a:bodyPr/>
          <a:lstStyle/>
          <a:p>
            <a:pPr marL="0" indent="0">
              <a:buNone/>
            </a:pPr>
            <a:r>
              <a:rPr lang="en-US"/>
              <a:t>                                       </a:t>
            </a:r>
            <a:r>
              <a:rPr lang="en-US" sz="3600" b="1" kern="100">
                <a:solidFill>
                  <a:srgbClr val="000000"/>
                </a:solidFill>
                <a:effectLst/>
                <a:latin typeface="Roboto" panose="02000000000000000000" pitchFamily="2" charset="0"/>
                <a:ea typeface="Roboto" panose="02000000000000000000" pitchFamily="2" charset="0"/>
                <a:cs typeface="Roboto" panose="02000000000000000000" pitchFamily="2" charset="0"/>
              </a:rPr>
              <a:t>QUERIES USING OPERATORS</a:t>
            </a:r>
          </a:p>
          <a:p>
            <a:pPr>
              <a:lnSpc>
                <a:spcPct val="107000"/>
              </a:lnSpc>
              <a:spcAft>
                <a:spcPts val="800"/>
              </a:spcAft>
            </a:pPr>
            <a:r>
              <a:rPr lang="en-US" sz="2400" b="1" kern="100">
                <a:solidFill>
                  <a:srgbClr val="000000"/>
                </a:solidFill>
                <a:effectLst/>
                <a:latin typeface="Calibri" panose="020F0502020204030204" pitchFamily="34" charset="0"/>
                <a:ea typeface="Calibri" panose="020F0502020204030204" pitchFamily="34" charset="0"/>
              </a:rPr>
              <a:t>LOGICAL OPERATORS:</a:t>
            </a:r>
            <a:endParaRPr lang="en-US" sz="2400" kern="100">
              <a:solidFill>
                <a:srgbClr val="000000"/>
              </a:solidFill>
              <a:latin typeface="Calibri" panose="020F0502020204030204" pitchFamily="34" charset="0"/>
              <a:ea typeface="Calibri" panose="020F0502020204030204" pitchFamily="34" charset="0"/>
            </a:endParaRPr>
          </a:p>
          <a:p>
            <a:pPr marL="0" indent="0">
              <a:lnSpc>
                <a:spcPct val="107000"/>
              </a:lnSpc>
              <a:spcAft>
                <a:spcPts val="800"/>
              </a:spcAft>
              <a:buNone/>
            </a:pPr>
            <a:r>
              <a:rPr lang="en-US" sz="2400" b="1" kern="100">
                <a:solidFill>
                  <a:srgbClr val="000000"/>
                </a:solidFill>
                <a:effectLst/>
                <a:latin typeface="Calibri" panose="020F0502020204030204" pitchFamily="34" charset="0"/>
                <a:ea typeface="Calibri" panose="020F0502020204030204" pitchFamily="34" charset="0"/>
              </a:rPr>
              <a:t>     1.logical and:</a:t>
            </a:r>
          </a:p>
          <a:p>
            <a:pPr marL="0" indent="0">
              <a:lnSpc>
                <a:spcPct val="107000"/>
              </a:lnSpc>
              <a:spcAft>
                <a:spcPts val="800"/>
              </a:spcAft>
              <a:buNone/>
            </a:pPr>
            <a:endParaRPr lang="en-US" sz="2400" b="1" kern="100">
              <a:solidFill>
                <a:srgbClr val="000000"/>
              </a:solidFill>
              <a:latin typeface="Calibri" panose="020F0502020204030204" pitchFamily="34" charset="0"/>
              <a:ea typeface="Calibri" panose="020F0502020204030204" pitchFamily="34" charset="0"/>
            </a:endParaRPr>
          </a:p>
          <a:p>
            <a:pPr marL="0" indent="0">
              <a:lnSpc>
                <a:spcPct val="107000"/>
              </a:lnSpc>
              <a:spcAft>
                <a:spcPts val="800"/>
              </a:spcAft>
              <a:buNone/>
            </a:pPr>
            <a:r>
              <a:rPr lang="en-US" sz="2400" b="1" kern="100">
                <a:solidFill>
                  <a:srgbClr val="000000"/>
                </a:solidFill>
                <a:effectLst/>
                <a:latin typeface="Calibri" panose="020F0502020204030204" pitchFamily="34" charset="0"/>
                <a:ea typeface="Calibri" panose="020F0502020204030204" pitchFamily="34" charset="0"/>
              </a:rPr>
              <a:t>     2.logical or:</a:t>
            </a:r>
            <a:endParaRPr lang="en-US" sz="2400" kern="100">
              <a:solidFill>
                <a:srgbClr val="000000"/>
              </a:solidFill>
              <a:effectLst/>
              <a:latin typeface="Calibri" panose="020F0502020204030204" pitchFamily="34" charset="0"/>
              <a:ea typeface="Calibri" panose="020F0502020204030204" pitchFamily="34" charset="0"/>
            </a:endParaRPr>
          </a:p>
          <a:p>
            <a:pPr marL="0" indent="0">
              <a:lnSpc>
                <a:spcPct val="107000"/>
              </a:lnSpc>
              <a:spcAft>
                <a:spcPts val="800"/>
              </a:spcAft>
              <a:buNone/>
            </a:pPr>
            <a:endParaRPr lang="en-US" sz="2400" kern="100">
              <a:solidFill>
                <a:srgbClr val="000000"/>
              </a:solidFill>
              <a:effectLst/>
              <a:latin typeface="Calibri" panose="020F0502020204030204" pitchFamily="34" charset="0"/>
              <a:ea typeface="Calibri" panose="020F0502020204030204" pitchFamily="34" charset="0"/>
            </a:endParaRPr>
          </a:p>
          <a:p>
            <a:endParaRPr lang="en-US"/>
          </a:p>
          <a:p>
            <a:endParaRPr lang="en-US"/>
          </a:p>
          <a:p>
            <a:r>
              <a:rPr lang="en-US" sz="2400" b="1" kern="100">
                <a:solidFill>
                  <a:srgbClr val="000000"/>
                </a:solidFill>
                <a:effectLst/>
                <a:latin typeface="Calibri" panose="020F0502020204030204" pitchFamily="34" charset="0"/>
                <a:ea typeface="Calibri" panose="020F0502020204030204" pitchFamily="34" charset="0"/>
              </a:rPr>
              <a:t>3.logical not</a:t>
            </a:r>
            <a:endParaRPr lang="en-US" sz="2400" kern="100">
              <a:solidFill>
                <a:srgbClr val="000000"/>
              </a:solidFill>
              <a:effectLst/>
              <a:latin typeface="Calibri" panose="020F0502020204030204" pitchFamily="34" charset="0"/>
              <a:ea typeface="Calibri" panose="020F0502020204030204" pitchFamily="34" charset="0"/>
            </a:endParaRPr>
          </a:p>
          <a:p>
            <a:endParaRPr lang="en-US"/>
          </a:p>
        </p:txBody>
      </p:sp>
      <p:pic>
        <p:nvPicPr>
          <p:cNvPr id="4" name="Picture 3">
            <a:extLst>
              <a:ext uri="{FF2B5EF4-FFF2-40B4-BE49-F238E27FC236}">
                <a16:creationId xmlns:a16="http://schemas.microsoft.com/office/drawing/2014/main" id="{0FFD011A-C58C-94D9-847B-C25AE3890E16}"/>
              </a:ext>
            </a:extLst>
          </p:cNvPr>
          <p:cNvPicPr>
            <a:picLocks noChangeAspect="1"/>
          </p:cNvPicPr>
          <p:nvPr/>
        </p:nvPicPr>
        <p:blipFill>
          <a:blip r:embed="rId2"/>
          <a:stretch>
            <a:fillRect/>
          </a:stretch>
        </p:blipFill>
        <p:spPr>
          <a:xfrm>
            <a:off x="3066838" y="1128712"/>
            <a:ext cx="4248361" cy="1969519"/>
          </a:xfrm>
          <a:prstGeom prst="rect">
            <a:avLst/>
          </a:prstGeom>
        </p:spPr>
      </p:pic>
      <p:pic>
        <p:nvPicPr>
          <p:cNvPr id="5" name="Picture 4">
            <a:extLst>
              <a:ext uri="{FF2B5EF4-FFF2-40B4-BE49-F238E27FC236}">
                <a16:creationId xmlns:a16="http://schemas.microsoft.com/office/drawing/2014/main" id="{CAB57D36-610D-5ED0-7AAD-88D751930896}"/>
              </a:ext>
            </a:extLst>
          </p:cNvPr>
          <p:cNvPicPr>
            <a:picLocks noChangeAspect="1"/>
          </p:cNvPicPr>
          <p:nvPr/>
        </p:nvPicPr>
        <p:blipFill>
          <a:blip r:embed="rId3"/>
          <a:stretch>
            <a:fillRect/>
          </a:stretch>
        </p:blipFill>
        <p:spPr>
          <a:xfrm>
            <a:off x="3066838" y="2682175"/>
            <a:ext cx="4694383" cy="1544768"/>
          </a:xfrm>
          <a:prstGeom prst="rect">
            <a:avLst/>
          </a:prstGeom>
        </p:spPr>
      </p:pic>
      <p:pic>
        <p:nvPicPr>
          <p:cNvPr id="6" name="Picture 5">
            <a:extLst>
              <a:ext uri="{FF2B5EF4-FFF2-40B4-BE49-F238E27FC236}">
                <a16:creationId xmlns:a16="http://schemas.microsoft.com/office/drawing/2014/main" id="{A8A62148-F3C1-B381-04A9-649D5608730D}"/>
              </a:ext>
            </a:extLst>
          </p:cNvPr>
          <p:cNvPicPr>
            <a:picLocks noChangeAspect="1"/>
          </p:cNvPicPr>
          <p:nvPr/>
        </p:nvPicPr>
        <p:blipFill>
          <a:blip r:embed="rId4"/>
          <a:stretch>
            <a:fillRect/>
          </a:stretch>
        </p:blipFill>
        <p:spPr>
          <a:xfrm>
            <a:off x="3066837" y="4651694"/>
            <a:ext cx="4028229" cy="2047021"/>
          </a:xfrm>
          <a:prstGeom prst="rect">
            <a:avLst/>
          </a:prstGeom>
        </p:spPr>
      </p:pic>
    </p:spTree>
    <p:extLst>
      <p:ext uri="{BB962C8B-B14F-4D97-AF65-F5344CB8AC3E}">
        <p14:creationId xmlns:p14="http://schemas.microsoft.com/office/powerpoint/2010/main" val="450472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D0B56-2ABC-9183-2D34-0830043F11FF}"/>
              </a:ext>
            </a:extLst>
          </p:cNvPr>
          <p:cNvSpPr>
            <a:spLocks noGrp="1"/>
          </p:cNvSpPr>
          <p:nvPr>
            <p:ph idx="1"/>
          </p:nvPr>
        </p:nvSpPr>
        <p:spPr>
          <a:xfrm>
            <a:off x="0" y="0"/>
            <a:ext cx="12192000" cy="6858000"/>
          </a:xfrm>
        </p:spPr>
        <p:txBody>
          <a:bodyPr/>
          <a:lstStyle/>
          <a:p>
            <a:pPr marL="0" indent="0">
              <a:buNone/>
            </a:pPr>
            <a:r>
              <a:rPr lang="en-US" sz="3600" b="1" kern="100">
                <a:solidFill>
                  <a:srgbClr val="000000"/>
                </a:solidFill>
                <a:effectLst/>
                <a:latin typeface="Roboto" panose="02000000000000000000" pitchFamily="2" charset="0"/>
                <a:ea typeface="Roboto" panose="02000000000000000000" pitchFamily="2" charset="0"/>
                <a:cs typeface="Roboto" panose="02000000000000000000" pitchFamily="2" charset="0"/>
              </a:rPr>
              <a:t>                            QUERIES USING OPERATORS</a:t>
            </a:r>
          </a:p>
          <a:p>
            <a:r>
              <a:rPr lang="en-US" sz="2400" b="1" kern="100">
                <a:solidFill>
                  <a:srgbClr val="000000"/>
                </a:solidFill>
                <a:effectLst/>
                <a:latin typeface="Calibri" panose="020F0502020204030204" pitchFamily="34" charset="0"/>
                <a:ea typeface="Calibri" panose="020F0502020204030204" pitchFamily="34" charset="0"/>
              </a:rPr>
              <a:t>ORDER BY:</a:t>
            </a:r>
          </a:p>
          <a:p>
            <a:endParaRPr lang="en-US" sz="2400" b="1" kern="100">
              <a:solidFill>
                <a:srgbClr val="000000"/>
              </a:solidFill>
              <a:latin typeface="Calibri" panose="020F0502020204030204" pitchFamily="34" charset="0"/>
              <a:ea typeface="Calibri" panose="020F0502020204030204" pitchFamily="34" charset="0"/>
            </a:endParaRPr>
          </a:p>
          <a:p>
            <a:endParaRPr lang="en-US" sz="2400" b="1" kern="100">
              <a:solidFill>
                <a:srgbClr val="000000"/>
              </a:solidFill>
              <a:effectLst/>
              <a:latin typeface="Calibri" panose="020F0502020204030204" pitchFamily="34" charset="0"/>
              <a:ea typeface="Calibri" panose="020F0502020204030204" pitchFamily="34" charset="0"/>
            </a:endParaRPr>
          </a:p>
          <a:p>
            <a:endParaRPr lang="en-US" sz="2400" b="1" kern="100">
              <a:solidFill>
                <a:srgbClr val="000000"/>
              </a:solidFill>
              <a:latin typeface="Calibri" panose="020F0502020204030204" pitchFamily="34" charset="0"/>
              <a:ea typeface="Calibri" panose="020F0502020204030204" pitchFamily="34" charset="0"/>
            </a:endParaRPr>
          </a:p>
          <a:p>
            <a:endParaRPr lang="en-US" sz="2400" b="1" kern="100">
              <a:solidFill>
                <a:srgbClr val="000000"/>
              </a:solidFill>
              <a:effectLst/>
              <a:latin typeface="Calibri" panose="020F0502020204030204" pitchFamily="34" charset="0"/>
              <a:ea typeface="Calibri" panose="020F0502020204030204" pitchFamily="34" charset="0"/>
            </a:endParaRPr>
          </a:p>
          <a:p>
            <a:endParaRPr lang="en-US" sz="2400" b="1" kern="100">
              <a:solidFill>
                <a:srgbClr val="000000"/>
              </a:solidFill>
              <a:latin typeface="Calibri" panose="020F0502020204030204" pitchFamily="34" charset="0"/>
              <a:ea typeface="Calibri" panose="020F0502020204030204" pitchFamily="34" charset="0"/>
            </a:endParaRPr>
          </a:p>
          <a:p>
            <a:endParaRPr lang="en-US" sz="2400" b="1" kern="100">
              <a:solidFill>
                <a:srgbClr val="000000"/>
              </a:solidFill>
              <a:effectLst/>
              <a:latin typeface="Calibri" panose="020F0502020204030204" pitchFamily="34" charset="0"/>
              <a:ea typeface="Calibri" panose="020F0502020204030204" pitchFamily="34" charset="0"/>
            </a:endParaRPr>
          </a:p>
          <a:p>
            <a:r>
              <a:rPr lang="en-US" sz="2400" b="1" kern="100">
                <a:solidFill>
                  <a:srgbClr val="000000"/>
                </a:solidFill>
                <a:effectLst/>
                <a:latin typeface="Calibri" panose="020F0502020204030204" pitchFamily="34" charset="0"/>
                <a:ea typeface="Calibri" panose="020F0502020204030204" pitchFamily="34" charset="0"/>
              </a:rPr>
              <a:t>LIKE:</a:t>
            </a:r>
          </a:p>
          <a:p>
            <a:endParaRPr lang="en-US" sz="2400" b="1" kern="100">
              <a:solidFill>
                <a:srgbClr val="000000"/>
              </a:solidFill>
              <a:effectLst/>
              <a:latin typeface="Calibri" panose="020F0502020204030204" pitchFamily="34" charset="0"/>
              <a:ea typeface="Calibri" panose="020F0502020204030204" pitchFamily="34" charset="0"/>
            </a:endParaRPr>
          </a:p>
          <a:p>
            <a:endParaRPr lang="en-US"/>
          </a:p>
        </p:txBody>
      </p:sp>
      <p:pic>
        <p:nvPicPr>
          <p:cNvPr id="4" name="Picture 3">
            <a:extLst>
              <a:ext uri="{FF2B5EF4-FFF2-40B4-BE49-F238E27FC236}">
                <a16:creationId xmlns:a16="http://schemas.microsoft.com/office/drawing/2014/main" id="{52C5E559-F64B-8EB9-6A5F-0DC55EE01024}"/>
              </a:ext>
            </a:extLst>
          </p:cNvPr>
          <p:cNvPicPr>
            <a:picLocks noChangeAspect="1"/>
          </p:cNvPicPr>
          <p:nvPr/>
        </p:nvPicPr>
        <p:blipFill>
          <a:blip r:embed="rId2"/>
          <a:stretch>
            <a:fillRect/>
          </a:stretch>
        </p:blipFill>
        <p:spPr>
          <a:xfrm>
            <a:off x="2482849" y="781367"/>
            <a:ext cx="5086351" cy="3027072"/>
          </a:xfrm>
          <a:prstGeom prst="rect">
            <a:avLst/>
          </a:prstGeom>
        </p:spPr>
      </p:pic>
      <p:pic>
        <p:nvPicPr>
          <p:cNvPr id="5" name="Picture 4">
            <a:extLst>
              <a:ext uri="{FF2B5EF4-FFF2-40B4-BE49-F238E27FC236}">
                <a16:creationId xmlns:a16="http://schemas.microsoft.com/office/drawing/2014/main" id="{443EA6EF-F02E-BE9E-EEFD-DF14C529C453}"/>
              </a:ext>
            </a:extLst>
          </p:cNvPr>
          <p:cNvPicPr>
            <a:picLocks noChangeAspect="1"/>
          </p:cNvPicPr>
          <p:nvPr/>
        </p:nvPicPr>
        <p:blipFill>
          <a:blip r:embed="rId3"/>
          <a:stretch>
            <a:fillRect/>
          </a:stretch>
        </p:blipFill>
        <p:spPr>
          <a:xfrm>
            <a:off x="2482849" y="4100301"/>
            <a:ext cx="6258385" cy="1976332"/>
          </a:xfrm>
          <a:prstGeom prst="rect">
            <a:avLst/>
          </a:prstGeom>
        </p:spPr>
      </p:pic>
    </p:spTree>
    <p:extLst>
      <p:ext uri="{BB962C8B-B14F-4D97-AF65-F5344CB8AC3E}">
        <p14:creationId xmlns:p14="http://schemas.microsoft.com/office/powerpoint/2010/main" val="100814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F37153-5FC4-8BF4-1B56-E5F604090F40}"/>
              </a:ext>
            </a:extLst>
          </p:cNvPr>
          <p:cNvSpPr>
            <a:spLocks noGrp="1"/>
          </p:cNvSpPr>
          <p:nvPr>
            <p:ph idx="1"/>
          </p:nvPr>
        </p:nvSpPr>
        <p:spPr>
          <a:xfrm>
            <a:off x="0" y="0"/>
            <a:ext cx="12192000" cy="6858000"/>
          </a:xfrm>
        </p:spPr>
        <p:txBody>
          <a:bodyPr/>
          <a:lstStyle/>
          <a:p>
            <a:pPr marL="0" indent="0">
              <a:lnSpc>
                <a:spcPct val="107000"/>
              </a:lnSpc>
              <a:spcAft>
                <a:spcPts val="800"/>
              </a:spcAft>
              <a:buNone/>
            </a:pPr>
            <a:r>
              <a:rPr lang="en-US" b="1" kern="100">
                <a:solidFill>
                  <a:srgbClr val="000000"/>
                </a:solidFill>
                <a:effectLst/>
                <a:latin typeface="Calibri" panose="020F0502020204030204" pitchFamily="34" charset="0"/>
                <a:ea typeface="Calibri" panose="020F0502020204030204" pitchFamily="34" charset="0"/>
              </a:rPr>
              <a:t>                                               </a:t>
            </a:r>
          </a:p>
          <a:p>
            <a:pPr marL="0" indent="0">
              <a:lnSpc>
                <a:spcPct val="107000"/>
              </a:lnSpc>
              <a:spcAft>
                <a:spcPts val="800"/>
              </a:spcAft>
              <a:buNone/>
            </a:pPr>
            <a:r>
              <a:rPr lang="en-US" b="1" kern="100">
                <a:solidFill>
                  <a:srgbClr val="000000"/>
                </a:solidFill>
                <a:latin typeface="Calibri" panose="020F0502020204030204" pitchFamily="34" charset="0"/>
                <a:ea typeface="Calibri" panose="020F0502020204030204" pitchFamily="34" charset="0"/>
              </a:rPr>
              <a:t>                                          </a:t>
            </a:r>
            <a:r>
              <a:rPr lang="en-US" b="1" kern="100">
                <a:solidFill>
                  <a:srgbClr val="000000"/>
                </a:solidFill>
                <a:effectLst/>
                <a:latin typeface="Calibri" panose="020F0502020204030204" pitchFamily="34" charset="0"/>
                <a:ea typeface="Calibri" panose="020F0502020204030204" pitchFamily="34" charset="0"/>
              </a:rPr>
              <a:t> </a:t>
            </a:r>
            <a:r>
              <a:rPr lang="en-US" sz="3600" b="1" kern="100">
                <a:solidFill>
                  <a:srgbClr val="000000"/>
                </a:solidFill>
                <a:effectLst/>
                <a:latin typeface="Calibri" panose="020F0502020204030204" pitchFamily="34" charset="0"/>
                <a:ea typeface="Calibri" panose="020F0502020204030204" pitchFamily="34" charset="0"/>
              </a:rPr>
              <a:t>RAILWAY RESERVATION SYSTEM:            </a:t>
            </a:r>
          </a:p>
          <a:p>
            <a:pPr marL="0" indent="0">
              <a:lnSpc>
                <a:spcPct val="107000"/>
              </a:lnSpc>
              <a:spcAft>
                <a:spcPts val="800"/>
              </a:spcAft>
              <a:buNone/>
            </a:pPr>
            <a:r>
              <a:rPr lang="en-US" sz="3600" b="1" kern="100">
                <a:solidFill>
                  <a:srgbClr val="000000"/>
                </a:solidFill>
                <a:latin typeface="Calibri" panose="020F0502020204030204" pitchFamily="34" charset="0"/>
                <a:ea typeface="Calibri" panose="020F0502020204030204" pitchFamily="34" charset="0"/>
              </a:rPr>
              <a:t>                                                 CONTENTS:</a:t>
            </a:r>
          </a:p>
          <a:p>
            <a:pPr>
              <a:lnSpc>
                <a:spcPct val="107000"/>
              </a:lnSpc>
              <a:spcAft>
                <a:spcPts val="800"/>
              </a:spcAft>
              <a:buFont typeface="Wingdings" panose="05000000000000000000" pitchFamily="2" charset="2"/>
              <a:buChar char="Ø"/>
            </a:pPr>
            <a:r>
              <a:rPr lang="en-US" b="1" kern="100">
                <a:solidFill>
                  <a:srgbClr val="000000"/>
                </a:solidFill>
                <a:latin typeface="Calibri" panose="020F0502020204030204" pitchFamily="34" charset="0"/>
                <a:ea typeface="Calibri" panose="020F0502020204030204" pitchFamily="34" charset="0"/>
              </a:rPr>
              <a:t>                                      </a:t>
            </a:r>
            <a:r>
              <a:rPr lang="en-US" kern="100">
                <a:solidFill>
                  <a:srgbClr val="000000"/>
                </a:solidFill>
                <a:latin typeface="Calibri" panose="020F0502020204030204" pitchFamily="34" charset="0"/>
                <a:ea typeface="Calibri" panose="020F0502020204030204" pitchFamily="34" charset="0"/>
              </a:rPr>
              <a:t>Abstract</a:t>
            </a:r>
          </a:p>
          <a:p>
            <a:pPr>
              <a:lnSpc>
                <a:spcPct val="107000"/>
              </a:lnSpc>
              <a:spcAft>
                <a:spcPts val="800"/>
              </a:spcAft>
              <a:buFont typeface="Wingdings" panose="05000000000000000000" pitchFamily="2" charset="2"/>
              <a:buChar char="Ø"/>
            </a:pPr>
            <a:r>
              <a:rPr lang="en-US" kern="100">
                <a:solidFill>
                  <a:srgbClr val="000000"/>
                </a:solidFill>
                <a:latin typeface="Calibri" panose="020F0502020204030204" pitchFamily="34" charset="0"/>
                <a:ea typeface="Calibri" panose="020F0502020204030204" pitchFamily="34" charset="0"/>
              </a:rPr>
              <a:t>                                      ER Diagram</a:t>
            </a:r>
          </a:p>
          <a:p>
            <a:pPr>
              <a:lnSpc>
                <a:spcPct val="107000"/>
              </a:lnSpc>
              <a:spcAft>
                <a:spcPts val="800"/>
              </a:spcAft>
              <a:buFont typeface="Wingdings" panose="05000000000000000000" pitchFamily="2" charset="2"/>
              <a:buChar char="Ø"/>
            </a:pPr>
            <a:r>
              <a:rPr lang="en-US" b="1" kern="100">
                <a:solidFill>
                  <a:srgbClr val="000000"/>
                </a:solidFill>
                <a:latin typeface="Calibri" panose="020F0502020204030204" pitchFamily="34" charset="0"/>
                <a:ea typeface="Calibri" panose="020F0502020204030204" pitchFamily="34" charset="0"/>
              </a:rPr>
              <a:t>                                      </a:t>
            </a:r>
            <a:r>
              <a:rPr lang="en-US" kern="100">
                <a:solidFill>
                  <a:srgbClr val="000000"/>
                </a:solidFill>
                <a:latin typeface="Calibri" panose="020F0502020204030204" pitchFamily="34" charset="0"/>
                <a:ea typeface="Calibri" panose="020F0502020204030204" pitchFamily="34" charset="0"/>
              </a:rPr>
              <a:t>DDL Commands</a:t>
            </a:r>
          </a:p>
          <a:p>
            <a:pPr>
              <a:lnSpc>
                <a:spcPct val="107000"/>
              </a:lnSpc>
              <a:spcAft>
                <a:spcPts val="800"/>
              </a:spcAft>
              <a:buFont typeface="Wingdings" panose="05000000000000000000" pitchFamily="2" charset="2"/>
              <a:buChar char="Ø"/>
            </a:pPr>
            <a:r>
              <a:rPr lang="en-US" b="1" kern="100">
                <a:solidFill>
                  <a:srgbClr val="000000"/>
                </a:solidFill>
                <a:latin typeface="Calibri" panose="020F0502020204030204" pitchFamily="34" charset="0"/>
                <a:ea typeface="Calibri" panose="020F0502020204030204" pitchFamily="34" charset="0"/>
              </a:rPr>
              <a:t>                                      </a:t>
            </a:r>
            <a:r>
              <a:rPr lang="en-US" kern="100">
                <a:solidFill>
                  <a:srgbClr val="000000"/>
                </a:solidFill>
                <a:latin typeface="Calibri" panose="020F0502020204030204" pitchFamily="34" charset="0"/>
                <a:ea typeface="Calibri" panose="020F0502020204030204" pitchFamily="34" charset="0"/>
              </a:rPr>
              <a:t>DML Commands </a:t>
            </a:r>
          </a:p>
          <a:p>
            <a:pPr>
              <a:lnSpc>
                <a:spcPct val="107000"/>
              </a:lnSpc>
              <a:spcAft>
                <a:spcPts val="800"/>
              </a:spcAft>
              <a:buFont typeface="Wingdings" panose="05000000000000000000" pitchFamily="2" charset="2"/>
              <a:buChar char="Ø"/>
            </a:pPr>
            <a:r>
              <a:rPr lang="en-US" b="1" kern="100">
                <a:solidFill>
                  <a:srgbClr val="000000"/>
                </a:solidFill>
                <a:effectLst/>
                <a:latin typeface="Calibri" panose="020F0502020204030204" pitchFamily="34" charset="0"/>
                <a:ea typeface="Calibri" panose="020F0502020204030204" pitchFamily="34" charset="0"/>
              </a:rPr>
              <a:t>                                      </a:t>
            </a:r>
            <a:r>
              <a:rPr lang="en-US" kern="100">
                <a:solidFill>
                  <a:srgbClr val="000000"/>
                </a:solidFill>
                <a:effectLst/>
                <a:latin typeface="Calibri" panose="020F0502020204030204" pitchFamily="34" charset="0"/>
                <a:ea typeface="Calibri" panose="020F0502020204030204" pitchFamily="34" charset="0"/>
              </a:rPr>
              <a:t>Queries using Operators</a:t>
            </a:r>
          </a:p>
          <a:p>
            <a:pPr>
              <a:lnSpc>
                <a:spcPct val="107000"/>
              </a:lnSpc>
              <a:spcAft>
                <a:spcPts val="800"/>
              </a:spcAft>
              <a:buFont typeface="Wingdings" panose="05000000000000000000" pitchFamily="2" charset="2"/>
              <a:buChar char="Ø"/>
            </a:pPr>
            <a:r>
              <a:rPr lang="en-US" kern="100">
                <a:solidFill>
                  <a:srgbClr val="000000"/>
                </a:solidFill>
                <a:latin typeface="Calibri" panose="020F0502020204030204" pitchFamily="34" charset="0"/>
                <a:ea typeface="Calibri" panose="020F0502020204030204" pitchFamily="34" charset="0"/>
              </a:rPr>
              <a:t>                                      Queries implementing Triggers</a:t>
            </a:r>
            <a:endParaRPr lang="en-US" kern="10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365892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B88CB3-88FC-4C91-79DF-8AA81511B707}"/>
              </a:ext>
            </a:extLst>
          </p:cNvPr>
          <p:cNvSpPr>
            <a:spLocks noGrp="1"/>
          </p:cNvSpPr>
          <p:nvPr>
            <p:ph idx="1"/>
          </p:nvPr>
        </p:nvSpPr>
        <p:spPr>
          <a:xfrm>
            <a:off x="0" y="0"/>
            <a:ext cx="12192000" cy="6858000"/>
          </a:xfrm>
        </p:spPr>
        <p:txBody>
          <a:bodyPr/>
          <a:lstStyle/>
          <a:p>
            <a:pPr marL="0" indent="0">
              <a:buNone/>
            </a:pPr>
            <a:r>
              <a:rPr lang="en-US" sz="3600" b="1" kern="100">
                <a:solidFill>
                  <a:srgbClr val="000000"/>
                </a:solidFill>
                <a:effectLst/>
                <a:latin typeface="Roboto" panose="02000000000000000000" pitchFamily="2" charset="0"/>
                <a:ea typeface="Roboto" panose="02000000000000000000" pitchFamily="2" charset="0"/>
                <a:cs typeface="Roboto" panose="02000000000000000000" pitchFamily="2" charset="0"/>
              </a:rPr>
              <a:t>              QUERIES USING AGGREGATE OPERATORS</a:t>
            </a:r>
          </a:p>
          <a:p>
            <a:pPr marL="0" indent="0">
              <a:buNone/>
            </a:pPr>
            <a:r>
              <a:rPr lang="en-US" sz="2400" b="1">
                <a:solidFill>
                  <a:srgbClr val="000000"/>
                </a:solidFill>
                <a:effectLst/>
                <a:latin typeface="Calibri" panose="020F0502020204030204" pitchFamily="34" charset="0"/>
                <a:ea typeface="Calibri" panose="020F0502020204030204" pitchFamily="34" charset="0"/>
              </a:rPr>
              <a:t>COUNT():                                                                    sum():</a:t>
            </a:r>
          </a:p>
          <a:p>
            <a:pPr marL="0" indent="0">
              <a:buNone/>
            </a:pPr>
            <a:endParaRPr lang="en-US" sz="2400" b="1" kern="100">
              <a:solidFill>
                <a:srgbClr val="000000"/>
              </a:solidFill>
              <a:latin typeface="Calibri" panose="020F0502020204030204" pitchFamily="34" charset="0"/>
              <a:ea typeface="Calibri" panose="020F0502020204030204" pitchFamily="34" charset="0"/>
              <a:cs typeface="Roboto" panose="02000000000000000000" pitchFamily="2" charset="0"/>
            </a:endParaRPr>
          </a:p>
          <a:p>
            <a:pPr marL="0" indent="0">
              <a:buNone/>
            </a:pPr>
            <a:endParaRPr lang="en-US" sz="2400" b="1" kern="100">
              <a:solidFill>
                <a:srgbClr val="000000"/>
              </a:solidFill>
              <a:effectLst/>
              <a:latin typeface="Calibri" panose="020F0502020204030204" pitchFamily="34" charset="0"/>
              <a:ea typeface="Calibri" panose="020F0502020204030204" pitchFamily="34" charset="0"/>
              <a:cs typeface="Roboto" panose="02000000000000000000" pitchFamily="2" charset="0"/>
            </a:endParaRPr>
          </a:p>
          <a:p>
            <a:pPr marL="0" indent="0">
              <a:buNone/>
            </a:pPr>
            <a:endParaRPr lang="en-US" sz="2400" b="1" kern="100">
              <a:solidFill>
                <a:srgbClr val="000000"/>
              </a:solidFill>
              <a:latin typeface="Calibri" panose="020F0502020204030204" pitchFamily="34" charset="0"/>
              <a:ea typeface="Calibri" panose="020F0502020204030204" pitchFamily="34" charset="0"/>
              <a:cs typeface="Roboto" panose="02000000000000000000" pitchFamily="2" charset="0"/>
            </a:endParaRPr>
          </a:p>
          <a:p>
            <a:pPr marL="0" indent="0">
              <a:buNone/>
            </a:pPr>
            <a:endParaRPr lang="en-US" sz="2400" b="1" kern="100">
              <a:solidFill>
                <a:srgbClr val="000000"/>
              </a:solidFill>
              <a:effectLst/>
              <a:latin typeface="Calibri" panose="020F0502020204030204" pitchFamily="34" charset="0"/>
              <a:ea typeface="Calibri" panose="020F0502020204030204" pitchFamily="34" charset="0"/>
              <a:cs typeface="Roboto" panose="02000000000000000000" pitchFamily="2" charset="0"/>
            </a:endParaRPr>
          </a:p>
          <a:p>
            <a:pPr marL="0" indent="0">
              <a:buNone/>
            </a:pPr>
            <a:endParaRPr lang="en-US" sz="2400" b="1" kern="100">
              <a:solidFill>
                <a:srgbClr val="000000"/>
              </a:solidFill>
              <a:latin typeface="Calibri" panose="020F0502020204030204" pitchFamily="34" charset="0"/>
              <a:ea typeface="Calibri" panose="020F0502020204030204" pitchFamily="34" charset="0"/>
              <a:cs typeface="Roboto" panose="02000000000000000000" pitchFamily="2" charset="0"/>
            </a:endParaRPr>
          </a:p>
          <a:p>
            <a:pPr marL="0" indent="0">
              <a:buNone/>
            </a:pPr>
            <a:endParaRPr lang="en-US" sz="2400" b="1" kern="100">
              <a:solidFill>
                <a:srgbClr val="000000"/>
              </a:solidFill>
              <a:effectLst/>
              <a:latin typeface="Calibri" panose="020F0502020204030204" pitchFamily="34" charset="0"/>
              <a:ea typeface="Calibri" panose="020F0502020204030204" pitchFamily="34" charset="0"/>
              <a:cs typeface="Roboto" panose="02000000000000000000" pitchFamily="2" charset="0"/>
            </a:endParaRPr>
          </a:p>
          <a:p>
            <a:pPr marL="0" indent="0">
              <a:buNone/>
            </a:pPr>
            <a:r>
              <a:rPr lang="en-US" sz="1800">
                <a:solidFill>
                  <a:srgbClr val="000000"/>
                </a:solidFill>
                <a:effectLst/>
                <a:latin typeface="Calibri" panose="020F0502020204030204" pitchFamily="34" charset="0"/>
                <a:ea typeface="Calibri" panose="020F0502020204030204" pitchFamily="34" charset="0"/>
              </a:rPr>
              <a:t>                                                                                                         </a:t>
            </a:r>
            <a:r>
              <a:rPr lang="en-US" sz="2400" b="1">
                <a:solidFill>
                  <a:srgbClr val="000000"/>
                </a:solidFill>
                <a:effectLst/>
                <a:latin typeface="Calibri" panose="020F0502020204030204" pitchFamily="34" charset="0"/>
                <a:ea typeface="Calibri" panose="020F0502020204030204" pitchFamily="34" charset="0"/>
              </a:rPr>
              <a:t>MAX():</a:t>
            </a:r>
            <a:endParaRPr lang="en-US" sz="2400" b="1" kern="10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endParaRPr lang="en-US"/>
          </a:p>
        </p:txBody>
      </p:sp>
      <p:pic>
        <p:nvPicPr>
          <p:cNvPr id="4" name="Picture 3">
            <a:extLst>
              <a:ext uri="{FF2B5EF4-FFF2-40B4-BE49-F238E27FC236}">
                <a16:creationId xmlns:a16="http://schemas.microsoft.com/office/drawing/2014/main" id="{415AFB61-C421-4E77-CBFA-B4B8BADC58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2400" y="781685"/>
            <a:ext cx="3183467" cy="3742070"/>
          </a:xfrm>
          <a:prstGeom prst="rect">
            <a:avLst/>
          </a:prstGeom>
        </p:spPr>
      </p:pic>
      <p:pic>
        <p:nvPicPr>
          <p:cNvPr id="5" name="Picture 4">
            <a:extLst>
              <a:ext uri="{FF2B5EF4-FFF2-40B4-BE49-F238E27FC236}">
                <a16:creationId xmlns:a16="http://schemas.microsoft.com/office/drawing/2014/main" id="{CF146E4B-6285-927F-DA01-C058E913B4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0052" y="649605"/>
            <a:ext cx="3197324" cy="3109595"/>
          </a:xfrm>
          <a:prstGeom prst="rect">
            <a:avLst/>
          </a:prstGeom>
        </p:spPr>
      </p:pic>
      <p:pic>
        <p:nvPicPr>
          <p:cNvPr id="6" name="Picture 5">
            <a:extLst>
              <a:ext uri="{FF2B5EF4-FFF2-40B4-BE49-F238E27FC236}">
                <a16:creationId xmlns:a16="http://schemas.microsoft.com/office/drawing/2014/main" id="{429F5785-482F-FF98-95FC-B425083E33DA}"/>
              </a:ext>
            </a:extLst>
          </p:cNvPr>
          <p:cNvPicPr>
            <a:picLocks noChangeAspect="1"/>
          </p:cNvPicPr>
          <p:nvPr/>
        </p:nvPicPr>
        <p:blipFill>
          <a:blip r:embed="rId4"/>
          <a:stretch>
            <a:fillRect/>
          </a:stretch>
        </p:blipFill>
        <p:spPr>
          <a:xfrm>
            <a:off x="6592986" y="4153011"/>
            <a:ext cx="4695327" cy="2055384"/>
          </a:xfrm>
          <a:prstGeom prst="rect">
            <a:avLst/>
          </a:prstGeom>
        </p:spPr>
      </p:pic>
    </p:spTree>
    <p:extLst>
      <p:ext uri="{BB962C8B-B14F-4D97-AF65-F5344CB8AC3E}">
        <p14:creationId xmlns:p14="http://schemas.microsoft.com/office/powerpoint/2010/main" val="1139190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9B6901-8088-5B20-4AC4-B2B81FB8F200}"/>
              </a:ext>
            </a:extLst>
          </p:cNvPr>
          <p:cNvSpPr>
            <a:spLocks noGrp="1"/>
          </p:cNvSpPr>
          <p:nvPr>
            <p:ph idx="1"/>
          </p:nvPr>
        </p:nvSpPr>
        <p:spPr>
          <a:xfrm>
            <a:off x="0" y="0"/>
            <a:ext cx="12192000" cy="6858000"/>
          </a:xfrm>
        </p:spPr>
        <p:txBody>
          <a:bodyPr>
            <a:normAutofit/>
          </a:bodyPr>
          <a:lstStyle/>
          <a:p>
            <a:r>
              <a:rPr lang="en-US" b="1">
                <a:solidFill>
                  <a:srgbClr val="000000"/>
                </a:solidFill>
                <a:effectLst/>
                <a:latin typeface="Calibri" panose="020F0502020204030204" pitchFamily="34" charset="0"/>
                <a:ea typeface="Calibri" panose="020F0502020204030204" pitchFamily="34" charset="0"/>
              </a:rPr>
              <a:t>MIN():</a:t>
            </a:r>
          </a:p>
          <a:p>
            <a:endParaRPr lang="en-US" b="1">
              <a:solidFill>
                <a:srgbClr val="000000"/>
              </a:solidFill>
              <a:latin typeface="Calibri" panose="020F0502020204030204" pitchFamily="34" charset="0"/>
              <a:ea typeface="Calibri" panose="020F0502020204030204" pitchFamily="34" charset="0"/>
            </a:endParaRPr>
          </a:p>
          <a:p>
            <a:endParaRPr lang="en-US" b="1">
              <a:solidFill>
                <a:srgbClr val="000000"/>
              </a:solidFill>
              <a:latin typeface="Calibri" panose="020F0502020204030204" pitchFamily="34" charset="0"/>
              <a:ea typeface="Calibri" panose="020F0502020204030204" pitchFamily="34" charset="0"/>
            </a:endParaRPr>
          </a:p>
          <a:p>
            <a:endParaRPr lang="en-US" b="1">
              <a:solidFill>
                <a:srgbClr val="000000"/>
              </a:solidFill>
              <a:latin typeface="Calibri" panose="020F0502020204030204" pitchFamily="34" charset="0"/>
              <a:ea typeface="Calibri" panose="020F0502020204030204" pitchFamily="34" charset="0"/>
            </a:endParaRPr>
          </a:p>
          <a:p>
            <a:endParaRPr lang="en-US" b="1">
              <a:solidFill>
                <a:srgbClr val="000000"/>
              </a:solidFill>
              <a:latin typeface="Calibri" panose="020F0502020204030204" pitchFamily="34" charset="0"/>
              <a:ea typeface="Calibri" panose="020F0502020204030204" pitchFamily="34" charset="0"/>
            </a:endParaRPr>
          </a:p>
          <a:p>
            <a:endParaRPr lang="en-US" b="1">
              <a:solidFill>
                <a:srgbClr val="000000"/>
              </a:solidFill>
              <a:latin typeface="Calibri" panose="020F0502020204030204" pitchFamily="34" charset="0"/>
              <a:ea typeface="Calibri" panose="020F0502020204030204" pitchFamily="34" charset="0"/>
            </a:endParaRPr>
          </a:p>
          <a:p>
            <a:r>
              <a:rPr lang="en-US" b="1">
                <a:solidFill>
                  <a:srgbClr val="000000"/>
                </a:solidFill>
                <a:effectLst/>
                <a:latin typeface="Calibri" panose="020F0502020204030204" pitchFamily="34" charset="0"/>
                <a:ea typeface="Calibri" panose="020F0502020204030204" pitchFamily="34" charset="0"/>
              </a:rPr>
              <a:t>AVG():</a:t>
            </a:r>
            <a:endParaRPr lang="en-US" b="1"/>
          </a:p>
        </p:txBody>
      </p:sp>
      <p:pic>
        <p:nvPicPr>
          <p:cNvPr id="4" name="Picture 3">
            <a:extLst>
              <a:ext uri="{FF2B5EF4-FFF2-40B4-BE49-F238E27FC236}">
                <a16:creationId xmlns:a16="http://schemas.microsoft.com/office/drawing/2014/main" id="{CAF31562-DE46-67CA-D1C9-C2097A09C5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4724" y="180975"/>
            <a:ext cx="5162873" cy="2240492"/>
          </a:xfrm>
          <a:prstGeom prst="rect">
            <a:avLst/>
          </a:prstGeom>
        </p:spPr>
      </p:pic>
      <p:pic>
        <p:nvPicPr>
          <p:cNvPr id="5" name="Picture 4">
            <a:extLst>
              <a:ext uri="{FF2B5EF4-FFF2-40B4-BE49-F238E27FC236}">
                <a16:creationId xmlns:a16="http://schemas.microsoft.com/office/drawing/2014/main" id="{E68E69CC-8295-E0D5-6CEA-BCFB3B5708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4723" y="3074459"/>
            <a:ext cx="5188525" cy="2378074"/>
          </a:xfrm>
          <a:prstGeom prst="rect">
            <a:avLst/>
          </a:prstGeom>
        </p:spPr>
      </p:pic>
    </p:spTree>
    <p:extLst>
      <p:ext uri="{BB962C8B-B14F-4D97-AF65-F5344CB8AC3E}">
        <p14:creationId xmlns:p14="http://schemas.microsoft.com/office/powerpoint/2010/main" val="762910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2C4E12-F00B-3EC3-B504-8890BE44FB32}"/>
              </a:ext>
            </a:extLst>
          </p:cNvPr>
          <p:cNvSpPr>
            <a:spLocks noGrp="1"/>
          </p:cNvSpPr>
          <p:nvPr>
            <p:ph idx="1"/>
          </p:nvPr>
        </p:nvSpPr>
        <p:spPr>
          <a:xfrm>
            <a:off x="0" y="0"/>
            <a:ext cx="12192000" cy="6858000"/>
          </a:xfrm>
        </p:spPr>
        <p:txBody>
          <a:bodyPr>
            <a:normAutofit/>
          </a:bodyPr>
          <a:lstStyle/>
          <a:p>
            <a:pPr marL="0" indent="0">
              <a:buNone/>
            </a:pPr>
            <a:r>
              <a:rPr lang="en-US" sz="3600" b="1">
                <a:solidFill>
                  <a:srgbClr val="000000"/>
                </a:solidFill>
                <a:effectLst/>
                <a:latin typeface="Roboto" panose="02000000000000000000" pitchFamily="2" charset="0"/>
                <a:ea typeface="Roboto" panose="02000000000000000000" pitchFamily="2" charset="0"/>
                <a:cs typeface="Roboto" panose="02000000000000000000" pitchFamily="2" charset="0"/>
              </a:rPr>
              <a:t>                    QUERIES USING SET OPERATORS</a:t>
            </a:r>
          </a:p>
          <a:p>
            <a:pPr marL="0" indent="0">
              <a:buNone/>
            </a:pPr>
            <a:r>
              <a:rPr lang="en-US" sz="2400" b="1" kern="100">
                <a:solidFill>
                  <a:srgbClr val="000000"/>
                </a:solidFill>
                <a:effectLst/>
                <a:latin typeface="Roboto" panose="02000000000000000000" pitchFamily="2" charset="0"/>
                <a:ea typeface="Roboto" panose="02000000000000000000" pitchFamily="2" charset="0"/>
                <a:cs typeface="Roboto" panose="02000000000000000000" pitchFamily="2" charset="0"/>
              </a:rPr>
              <a:t>UNION:</a:t>
            </a:r>
          </a:p>
          <a:p>
            <a:pPr marL="0" indent="0">
              <a:buNone/>
            </a:pPr>
            <a:endParaRPr lang="en-US" sz="2400" b="1" kern="100">
              <a:solidFill>
                <a:srgbClr val="000000"/>
              </a:solidFill>
              <a:latin typeface="Roboto" panose="02000000000000000000" pitchFamily="2" charset="0"/>
              <a:ea typeface="Roboto" panose="02000000000000000000" pitchFamily="2" charset="0"/>
            </a:endParaRPr>
          </a:p>
          <a:p>
            <a:pPr marL="0" indent="0">
              <a:buNone/>
            </a:pPr>
            <a:endParaRPr lang="en-US" sz="2400" b="1" kern="100">
              <a:solidFill>
                <a:srgbClr val="000000"/>
              </a:solidFill>
              <a:effectLst/>
              <a:latin typeface="Roboto" panose="02000000000000000000" pitchFamily="2" charset="0"/>
              <a:ea typeface="Roboto" panose="02000000000000000000" pitchFamily="2" charset="0"/>
            </a:endParaRPr>
          </a:p>
          <a:p>
            <a:pPr marL="0" indent="0">
              <a:buNone/>
            </a:pPr>
            <a:endParaRPr lang="en-US" sz="2400" b="1" kern="100">
              <a:solidFill>
                <a:srgbClr val="000000"/>
              </a:solidFill>
              <a:latin typeface="Roboto" panose="02000000000000000000" pitchFamily="2" charset="0"/>
              <a:ea typeface="Roboto" panose="02000000000000000000" pitchFamily="2" charset="0"/>
            </a:endParaRPr>
          </a:p>
          <a:p>
            <a:pPr marL="0" indent="0">
              <a:buNone/>
            </a:pPr>
            <a:endParaRPr lang="en-US" sz="2400" b="1" kern="100">
              <a:solidFill>
                <a:srgbClr val="000000"/>
              </a:solidFill>
              <a:effectLst/>
              <a:latin typeface="Roboto" panose="02000000000000000000" pitchFamily="2" charset="0"/>
              <a:ea typeface="Roboto" panose="02000000000000000000" pitchFamily="2" charset="0"/>
            </a:endParaRPr>
          </a:p>
          <a:p>
            <a:pPr marL="0" indent="0">
              <a:buNone/>
            </a:pPr>
            <a:endParaRPr lang="en-US" sz="2400" b="1" kern="100">
              <a:solidFill>
                <a:srgbClr val="000000"/>
              </a:solidFill>
              <a:latin typeface="Roboto" panose="02000000000000000000" pitchFamily="2" charset="0"/>
              <a:ea typeface="Roboto" panose="02000000000000000000" pitchFamily="2" charset="0"/>
            </a:endParaRPr>
          </a:p>
          <a:p>
            <a:pPr marL="0" indent="0">
              <a:buNone/>
            </a:pPr>
            <a:endParaRPr lang="en-US" sz="2400" b="1" kern="100">
              <a:solidFill>
                <a:srgbClr val="000000"/>
              </a:solidFill>
              <a:effectLst/>
              <a:latin typeface="Roboto" panose="02000000000000000000" pitchFamily="2" charset="0"/>
              <a:ea typeface="Roboto" panose="02000000000000000000" pitchFamily="2" charset="0"/>
            </a:endParaRPr>
          </a:p>
          <a:p>
            <a:pPr marL="0" indent="0">
              <a:buNone/>
            </a:pPr>
            <a:r>
              <a:rPr lang="en-US" sz="2400" b="1" kern="100">
                <a:solidFill>
                  <a:srgbClr val="000000"/>
                </a:solidFill>
                <a:effectLst/>
                <a:latin typeface="Calibri" panose="020F0502020204030204" pitchFamily="34" charset="0"/>
                <a:ea typeface="Calibri" panose="020F0502020204030204" pitchFamily="34" charset="0"/>
              </a:rPr>
              <a:t>INTERSECTION: </a:t>
            </a:r>
          </a:p>
          <a:p>
            <a:pPr marL="0" indent="0">
              <a:buNone/>
            </a:pPr>
            <a:endParaRPr lang="en-US" sz="2400" b="1" kern="100">
              <a:solidFill>
                <a:srgbClr val="000000"/>
              </a:solidFill>
              <a:effectLst/>
              <a:latin typeface="Calibri" panose="020F0502020204030204" pitchFamily="34" charset="0"/>
              <a:ea typeface="Calibri" panose="020F0502020204030204" pitchFamily="34" charset="0"/>
            </a:endParaRPr>
          </a:p>
          <a:p>
            <a:pPr marL="0" indent="0">
              <a:buNone/>
            </a:pPr>
            <a:endParaRPr lang="en-US" sz="3600" b="1"/>
          </a:p>
        </p:txBody>
      </p:sp>
      <p:pic>
        <p:nvPicPr>
          <p:cNvPr id="4" name="Picture 3">
            <a:extLst>
              <a:ext uri="{FF2B5EF4-FFF2-40B4-BE49-F238E27FC236}">
                <a16:creationId xmlns:a16="http://schemas.microsoft.com/office/drawing/2014/main" id="{9F204D5C-F0AF-6231-BFF2-9EF6028AF6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5405" y="779991"/>
            <a:ext cx="7520728" cy="2873211"/>
          </a:xfrm>
          <a:prstGeom prst="rect">
            <a:avLst/>
          </a:prstGeom>
        </p:spPr>
      </p:pic>
      <p:pic>
        <p:nvPicPr>
          <p:cNvPr id="5" name="Picture 4">
            <a:extLst>
              <a:ext uri="{FF2B5EF4-FFF2-40B4-BE49-F238E27FC236}">
                <a16:creationId xmlns:a16="http://schemas.microsoft.com/office/drawing/2014/main" id="{95C2D5C1-3725-D747-1C66-DCBBE46BF2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3046" y="4218411"/>
            <a:ext cx="7419290" cy="3419580"/>
          </a:xfrm>
          <a:prstGeom prst="rect">
            <a:avLst/>
          </a:prstGeom>
        </p:spPr>
      </p:pic>
    </p:spTree>
    <p:extLst>
      <p:ext uri="{BB962C8B-B14F-4D97-AF65-F5344CB8AC3E}">
        <p14:creationId xmlns:p14="http://schemas.microsoft.com/office/powerpoint/2010/main" val="4091399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54F6DC-81E0-C923-5412-528A850FEBB6}"/>
              </a:ext>
            </a:extLst>
          </p:cNvPr>
          <p:cNvSpPr>
            <a:spLocks noGrp="1"/>
          </p:cNvSpPr>
          <p:nvPr>
            <p:ph idx="1"/>
          </p:nvPr>
        </p:nvSpPr>
        <p:spPr>
          <a:xfrm>
            <a:off x="0" y="0"/>
            <a:ext cx="12192000" cy="6858000"/>
          </a:xfrm>
        </p:spPr>
        <p:txBody>
          <a:bodyPr/>
          <a:lstStyle/>
          <a:p>
            <a:endParaRPr lang="en-US"/>
          </a:p>
          <a:p>
            <a:r>
              <a:rPr lang="en-US" sz="2400" b="1">
                <a:solidFill>
                  <a:srgbClr val="000000"/>
                </a:solidFill>
                <a:effectLst/>
                <a:latin typeface="Calibri" panose="020F0502020204030204" pitchFamily="34" charset="0"/>
                <a:ea typeface="Calibri" panose="020F0502020204030204" pitchFamily="34" charset="0"/>
              </a:rPr>
              <a:t>SET DIFFERENCE:</a:t>
            </a:r>
            <a:endParaRPr lang="en-US" sz="2400" b="1"/>
          </a:p>
        </p:txBody>
      </p:sp>
      <p:pic>
        <p:nvPicPr>
          <p:cNvPr id="4" name="Picture 3">
            <a:extLst>
              <a:ext uri="{FF2B5EF4-FFF2-40B4-BE49-F238E27FC236}">
                <a16:creationId xmlns:a16="http://schemas.microsoft.com/office/drawing/2014/main" id="{BF18A930-BB12-0B9B-D706-D92678D8F2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9446" y="1117600"/>
            <a:ext cx="8630603" cy="4114800"/>
          </a:xfrm>
          <a:prstGeom prst="rect">
            <a:avLst/>
          </a:prstGeom>
        </p:spPr>
      </p:pic>
    </p:spTree>
    <p:extLst>
      <p:ext uri="{BB962C8B-B14F-4D97-AF65-F5344CB8AC3E}">
        <p14:creationId xmlns:p14="http://schemas.microsoft.com/office/powerpoint/2010/main" val="173180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606007-1798-9991-E67D-1B05532E5029}"/>
              </a:ext>
            </a:extLst>
          </p:cNvPr>
          <p:cNvSpPr>
            <a:spLocks noGrp="1"/>
          </p:cNvSpPr>
          <p:nvPr>
            <p:ph idx="1"/>
          </p:nvPr>
        </p:nvSpPr>
        <p:spPr>
          <a:xfrm>
            <a:off x="0" y="0"/>
            <a:ext cx="12192000" cy="6858000"/>
          </a:xfrm>
        </p:spPr>
        <p:txBody>
          <a:bodyPr/>
          <a:lstStyle/>
          <a:p>
            <a:pPr marL="0" indent="0">
              <a:buNone/>
            </a:pPr>
            <a:r>
              <a:rPr lang="en-US" sz="3600" b="1" kern="100">
                <a:solidFill>
                  <a:srgbClr val="000000"/>
                </a:solidFill>
                <a:effectLst/>
                <a:latin typeface="Roboto" panose="02000000000000000000" pitchFamily="2" charset="0"/>
                <a:ea typeface="Roboto" panose="02000000000000000000" pitchFamily="2" charset="0"/>
                <a:cs typeface="Roboto" panose="02000000000000000000" pitchFamily="2" charset="0"/>
              </a:rPr>
              <a:t>                     QUERIES  USING  JOIN  OPERATORS</a:t>
            </a:r>
            <a:endParaRPr lang="en-US" sz="3600" b="1" kern="100">
              <a:solidFill>
                <a:srgbClr val="000000"/>
              </a:solidFill>
              <a:effectLst/>
              <a:latin typeface="Calibri" panose="020F0502020204030204" pitchFamily="34" charset="0"/>
              <a:ea typeface="Calibri" panose="020F0502020204030204" pitchFamily="34" charset="0"/>
            </a:endParaRPr>
          </a:p>
          <a:p>
            <a:pPr marL="0" indent="0">
              <a:buNone/>
            </a:pPr>
            <a:r>
              <a:rPr lang="en-US" sz="2400" b="1">
                <a:solidFill>
                  <a:srgbClr val="000000"/>
                </a:solidFill>
                <a:effectLst/>
                <a:latin typeface="Calibri" panose="020F0502020204030204" pitchFamily="34" charset="0"/>
                <a:ea typeface="Calibri" panose="020F0502020204030204" pitchFamily="34" charset="0"/>
              </a:rPr>
              <a:t>INNERJOIN:</a:t>
            </a:r>
          </a:p>
          <a:p>
            <a:pPr marL="0" indent="0">
              <a:buNone/>
            </a:pPr>
            <a:endParaRPr lang="en-US" sz="2400" b="1">
              <a:solidFill>
                <a:srgbClr val="000000"/>
              </a:solidFill>
              <a:latin typeface="Calibri" panose="020F0502020204030204" pitchFamily="34" charset="0"/>
              <a:ea typeface="Calibri" panose="020F0502020204030204" pitchFamily="34" charset="0"/>
            </a:endParaRPr>
          </a:p>
          <a:p>
            <a:pPr marL="0" indent="0">
              <a:buNone/>
            </a:pPr>
            <a:endParaRPr lang="en-US" sz="2400" b="1">
              <a:solidFill>
                <a:srgbClr val="000000"/>
              </a:solidFill>
              <a:latin typeface="Calibri" panose="020F0502020204030204" pitchFamily="34" charset="0"/>
              <a:ea typeface="Calibri" panose="020F0502020204030204" pitchFamily="34" charset="0"/>
            </a:endParaRPr>
          </a:p>
          <a:p>
            <a:pPr marL="0" indent="0">
              <a:buNone/>
            </a:pPr>
            <a:endParaRPr lang="en-US" sz="2400" b="1">
              <a:solidFill>
                <a:srgbClr val="000000"/>
              </a:solidFill>
              <a:latin typeface="Calibri" panose="020F0502020204030204" pitchFamily="34" charset="0"/>
              <a:ea typeface="Calibri" panose="020F0502020204030204" pitchFamily="34" charset="0"/>
            </a:endParaRPr>
          </a:p>
          <a:p>
            <a:pPr marL="0" indent="0">
              <a:buNone/>
            </a:pPr>
            <a:endParaRPr lang="en-US" sz="2400" b="1">
              <a:solidFill>
                <a:srgbClr val="000000"/>
              </a:solidFill>
              <a:latin typeface="Calibri" panose="020F0502020204030204" pitchFamily="34" charset="0"/>
              <a:ea typeface="Calibri" panose="020F0502020204030204" pitchFamily="34" charset="0"/>
            </a:endParaRPr>
          </a:p>
          <a:p>
            <a:pPr marL="0" indent="0">
              <a:buNone/>
            </a:pPr>
            <a:endParaRPr lang="en-US" sz="2400" b="1">
              <a:solidFill>
                <a:srgbClr val="000000"/>
              </a:solidFill>
              <a:latin typeface="Calibri" panose="020F0502020204030204" pitchFamily="34" charset="0"/>
              <a:ea typeface="Calibri" panose="020F0502020204030204" pitchFamily="34" charset="0"/>
            </a:endParaRPr>
          </a:p>
          <a:p>
            <a:pPr marL="0" indent="0">
              <a:buNone/>
            </a:pPr>
            <a:r>
              <a:rPr lang="en-US" sz="2400" b="1">
                <a:solidFill>
                  <a:srgbClr val="000000"/>
                </a:solidFill>
                <a:effectLst/>
                <a:latin typeface="Calibri" panose="020F0502020204030204" pitchFamily="34" charset="0"/>
                <a:ea typeface="Calibri" panose="020F0502020204030204" pitchFamily="34" charset="0"/>
              </a:rPr>
              <a:t>LEFT OUTER JOIN:</a:t>
            </a:r>
            <a:endParaRPr lang="en-US" sz="2400" b="1">
              <a:solidFill>
                <a:srgbClr val="000000"/>
              </a:solidFill>
              <a:latin typeface="Calibri" panose="020F0502020204030204" pitchFamily="34" charset="0"/>
              <a:ea typeface="Calibri" panose="020F0502020204030204" pitchFamily="34" charset="0"/>
            </a:endParaRPr>
          </a:p>
          <a:p>
            <a:pPr marL="0" indent="0">
              <a:buNone/>
            </a:pPr>
            <a:endParaRPr lang="en-US" sz="2400" b="1"/>
          </a:p>
        </p:txBody>
      </p:sp>
      <p:pic>
        <p:nvPicPr>
          <p:cNvPr id="4" name="Picture 3">
            <a:extLst>
              <a:ext uri="{FF2B5EF4-FFF2-40B4-BE49-F238E27FC236}">
                <a16:creationId xmlns:a16="http://schemas.microsoft.com/office/drawing/2014/main" id="{EBE0A50A-D46C-882C-525A-D44AF4B89D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0645" y="794278"/>
            <a:ext cx="7511422" cy="2287589"/>
          </a:xfrm>
          <a:prstGeom prst="rect">
            <a:avLst/>
          </a:prstGeom>
        </p:spPr>
      </p:pic>
      <p:pic>
        <p:nvPicPr>
          <p:cNvPr id="5" name="Picture 4">
            <a:extLst>
              <a:ext uri="{FF2B5EF4-FFF2-40B4-BE49-F238E27FC236}">
                <a16:creationId xmlns:a16="http://schemas.microsoft.com/office/drawing/2014/main" id="{B0E11FB5-B2F0-FAC3-F3DE-5468F3A1C4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2655" y="3429000"/>
            <a:ext cx="7162351" cy="2634722"/>
          </a:xfrm>
          <a:prstGeom prst="rect">
            <a:avLst/>
          </a:prstGeom>
        </p:spPr>
      </p:pic>
    </p:spTree>
    <p:extLst>
      <p:ext uri="{BB962C8B-B14F-4D97-AF65-F5344CB8AC3E}">
        <p14:creationId xmlns:p14="http://schemas.microsoft.com/office/powerpoint/2010/main" val="799506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FF0761-6510-AE64-AD52-E7C68F38CB49}"/>
              </a:ext>
            </a:extLst>
          </p:cNvPr>
          <p:cNvSpPr>
            <a:spLocks noGrp="1"/>
          </p:cNvSpPr>
          <p:nvPr>
            <p:ph idx="1"/>
          </p:nvPr>
        </p:nvSpPr>
        <p:spPr>
          <a:xfrm>
            <a:off x="0" y="13758"/>
            <a:ext cx="12192000" cy="6844242"/>
          </a:xfrm>
        </p:spPr>
        <p:txBody>
          <a:bodyPr/>
          <a:lstStyle/>
          <a:p>
            <a:pPr marL="0" indent="0">
              <a:buNone/>
            </a:pPr>
            <a:r>
              <a:rPr lang="en-US" b="1" kern="100">
                <a:solidFill>
                  <a:srgbClr val="000000"/>
                </a:solidFill>
                <a:effectLst/>
                <a:latin typeface="Calibri" panose="020F0502020204030204" pitchFamily="34" charset="0"/>
                <a:ea typeface="Calibri" panose="020F0502020204030204" pitchFamily="34" charset="0"/>
              </a:rPr>
              <a:t>RIGHT OUTER JOIN:</a:t>
            </a:r>
          </a:p>
          <a:p>
            <a:pPr marL="0" indent="0">
              <a:buNone/>
            </a:pPr>
            <a:endParaRPr lang="en-US" b="1" kern="100">
              <a:solidFill>
                <a:srgbClr val="000000"/>
              </a:solidFill>
              <a:latin typeface="Calibri" panose="020F0502020204030204" pitchFamily="34" charset="0"/>
              <a:ea typeface="Calibri" panose="020F0502020204030204" pitchFamily="34" charset="0"/>
            </a:endParaRPr>
          </a:p>
          <a:p>
            <a:pPr marL="0" indent="0">
              <a:buNone/>
            </a:pPr>
            <a:endParaRPr lang="en-US" b="1" kern="100">
              <a:solidFill>
                <a:srgbClr val="000000"/>
              </a:solidFill>
              <a:effectLst/>
              <a:latin typeface="Calibri" panose="020F0502020204030204" pitchFamily="34" charset="0"/>
              <a:ea typeface="Calibri" panose="020F0502020204030204" pitchFamily="34" charset="0"/>
            </a:endParaRPr>
          </a:p>
          <a:p>
            <a:pPr marL="0" indent="0">
              <a:buNone/>
            </a:pPr>
            <a:endParaRPr lang="en-US" b="1" kern="100">
              <a:solidFill>
                <a:srgbClr val="000000"/>
              </a:solidFill>
              <a:latin typeface="Calibri" panose="020F0502020204030204" pitchFamily="34" charset="0"/>
              <a:ea typeface="Calibri" panose="020F0502020204030204" pitchFamily="34" charset="0"/>
            </a:endParaRPr>
          </a:p>
          <a:p>
            <a:pPr marL="0" indent="0">
              <a:buNone/>
            </a:pPr>
            <a:endParaRPr lang="en-US" b="1" kern="100">
              <a:solidFill>
                <a:srgbClr val="000000"/>
              </a:solidFill>
              <a:effectLst/>
              <a:latin typeface="Calibri" panose="020F0502020204030204" pitchFamily="34" charset="0"/>
              <a:ea typeface="Calibri" panose="020F0502020204030204" pitchFamily="34" charset="0"/>
            </a:endParaRPr>
          </a:p>
          <a:p>
            <a:pPr marL="0" indent="0">
              <a:buNone/>
            </a:pPr>
            <a:endParaRPr lang="en-US" b="1" kern="100">
              <a:solidFill>
                <a:srgbClr val="000000"/>
              </a:solidFill>
              <a:latin typeface="Calibri" panose="020F0502020204030204" pitchFamily="34" charset="0"/>
              <a:ea typeface="Calibri" panose="020F0502020204030204" pitchFamily="34" charset="0"/>
            </a:endParaRPr>
          </a:p>
          <a:p>
            <a:pPr marL="0" indent="0">
              <a:buNone/>
            </a:pPr>
            <a:r>
              <a:rPr lang="en-US" b="1" kern="100">
                <a:solidFill>
                  <a:srgbClr val="000000"/>
                </a:solidFill>
                <a:effectLst/>
                <a:latin typeface="Calibri" panose="020F0502020204030204" pitchFamily="34" charset="0"/>
                <a:ea typeface="Calibri" panose="020F0502020204030204" pitchFamily="34" charset="0"/>
              </a:rPr>
              <a:t>FULL OUTER JOIN:</a:t>
            </a:r>
          </a:p>
          <a:p>
            <a:pPr marL="0" indent="0">
              <a:buNone/>
            </a:pPr>
            <a:endParaRPr lang="en-US" b="1" kern="100">
              <a:solidFill>
                <a:srgbClr val="000000"/>
              </a:solidFill>
              <a:effectLst/>
              <a:latin typeface="Calibri" panose="020F0502020204030204" pitchFamily="34" charset="0"/>
              <a:ea typeface="Calibri" panose="020F0502020204030204" pitchFamily="34" charset="0"/>
            </a:endParaRPr>
          </a:p>
          <a:p>
            <a:endParaRPr lang="en-US"/>
          </a:p>
        </p:txBody>
      </p:sp>
      <p:pic>
        <p:nvPicPr>
          <p:cNvPr id="4" name="Picture 3">
            <a:extLst>
              <a:ext uri="{FF2B5EF4-FFF2-40B4-BE49-F238E27FC236}">
                <a16:creationId xmlns:a16="http://schemas.microsoft.com/office/drawing/2014/main" id="{3A671C23-7290-3F83-4508-3E2106ADFEC0}"/>
              </a:ext>
            </a:extLst>
          </p:cNvPr>
          <p:cNvPicPr>
            <a:picLocks noChangeAspect="1"/>
          </p:cNvPicPr>
          <p:nvPr/>
        </p:nvPicPr>
        <p:blipFill>
          <a:blip r:embed="rId2"/>
          <a:stretch>
            <a:fillRect/>
          </a:stretch>
        </p:blipFill>
        <p:spPr>
          <a:xfrm>
            <a:off x="3095307" y="276753"/>
            <a:ext cx="6311076" cy="2534180"/>
          </a:xfrm>
          <a:prstGeom prst="rect">
            <a:avLst/>
          </a:prstGeom>
        </p:spPr>
      </p:pic>
      <p:pic>
        <p:nvPicPr>
          <p:cNvPr id="5" name="Picture 4">
            <a:extLst>
              <a:ext uri="{FF2B5EF4-FFF2-40B4-BE49-F238E27FC236}">
                <a16:creationId xmlns:a16="http://schemas.microsoft.com/office/drawing/2014/main" id="{8EE60AF3-0418-4861-EEDB-4FF5AB84403E}"/>
              </a:ext>
            </a:extLst>
          </p:cNvPr>
          <p:cNvPicPr>
            <a:picLocks noChangeAspect="1"/>
          </p:cNvPicPr>
          <p:nvPr/>
        </p:nvPicPr>
        <p:blipFill>
          <a:blip r:embed="rId3"/>
          <a:stretch>
            <a:fillRect/>
          </a:stretch>
        </p:blipFill>
        <p:spPr>
          <a:xfrm>
            <a:off x="3095307" y="3152247"/>
            <a:ext cx="6639560" cy="3429000"/>
          </a:xfrm>
          <a:prstGeom prst="rect">
            <a:avLst/>
          </a:prstGeom>
        </p:spPr>
      </p:pic>
    </p:spTree>
    <p:extLst>
      <p:ext uri="{BB962C8B-B14F-4D97-AF65-F5344CB8AC3E}">
        <p14:creationId xmlns:p14="http://schemas.microsoft.com/office/powerpoint/2010/main" val="42061903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A22CEE-0FC5-5630-3DB4-37238226C420}"/>
              </a:ext>
            </a:extLst>
          </p:cNvPr>
          <p:cNvSpPr>
            <a:spLocks noGrp="1"/>
          </p:cNvSpPr>
          <p:nvPr>
            <p:ph idx="1"/>
          </p:nvPr>
        </p:nvSpPr>
        <p:spPr>
          <a:xfrm>
            <a:off x="0" y="0"/>
            <a:ext cx="12344400" cy="6858000"/>
          </a:xfrm>
        </p:spPr>
        <p:txBody>
          <a:bodyPr>
            <a:normAutofit/>
          </a:bodyPr>
          <a:lstStyle/>
          <a:p>
            <a:pPr marL="0" indent="0">
              <a:buNone/>
            </a:pPr>
            <a:r>
              <a:rPr lang="en-US" sz="3600" b="1">
                <a:solidFill>
                  <a:srgbClr val="000000"/>
                </a:solidFill>
                <a:effectLst/>
                <a:latin typeface="Calibri" panose="020F0502020204030204" pitchFamily="34" charset="0"/>
                <a:ea typeface="Calibri" panose="020F0502020204030204" pitchFamily="34" charset="0"/>
              </a:rPr>
              <a:t>                              QUERIES USING  </a:t>
            </a:r>
            <a:r>
              <a:rPr lang="en-US" sz="3600" b="1">
                <a:solidFill>
                  <a:srgbClr val="000000"/>
                </a:solidFill>
                <a:effectLst/>
                <a:latin typeface="Roboto" panose="02000000000000000000" pitchFamily="2" charset="0"/>
                <a:ea typeface="Roboto" panose="02000000000000000000" pitchFamily="2" charset="0"/>
                <a:cs typeface="Roboto" panose="02000000000000000000" pitchFamily="2" charset="0"/>
              </a:rPr>
              <a:t>Nested queries </a:t>
            </a:r>
          </a:p>
          <a:p>
            <a:pPr marL="0" indent="0">
              <a:buNone/>
            </a:pPr>
            <a:endParaRPr lang="en-US" sz="3600" b="1">
              <a:solidFill>
                <a:srgbClr val="000000"/>
              </a:solidFill>
              <a:latin typeface="Roboto" panose="02000000000000000000" pitchFamily="2" charset="0"/>
              <a:ea typeface="Roboto" panose="02000000000000000000" pitchFamily="2" charset="0"/>
            </a:endParaRPr>
          </a:p>
          <a:p>
            <a:pPr marL="0" indent="0">
              <a:buNone/>
            </a:pPr>
            <a:endParaRPr lang="en-US" sz="3600" b="1">
              <a:solidFill>
                <a:srgbClr val="000000"/>
              </a:solidFill>
              <a:latin typeface="Roboto" panose="02000000000000000000" pitchFamily="2" charset="0"/>
              <a:ea typeface="Roboto" panose="02000000000000000000" pitchFamily="2" charset="0"/>
            </a:endParaRPr>
          </a:p>
          <a:p>
            <a:pPr marL="0" indent="0">
              <a:buNone/>
            </a:pPr>
            <a:endParaRPr lang="en-US" sz="3600" b="1">
              <a:solidFill>
                <a:srgbClr val="000000"/>
              </a:solidFill>
              <a:latin typeface="Roboto" panose="02000000000000000000" pitchFamily="2" charset="0"/>
              <a:ea typeface="Roboto" panose="02000000000000000000" pitchFamily="2" charset="0"/>
            </a:endParaRPr>
          </a:p>
          <a:p>
            <a:pPr marL="0" indent="0">
              <a:buNone/>
            </a:pPr>
            <a:endParaRPr lang="en-US" sz="3600" b="1">
              <a:solidFill>
                <a:srgbClr val="000000"/>
              </a:solidFill>
              <a:latin typeface="Roboto" panose="02000000000000000000" pitchFamily="2" charset="0"/>
              <a:ea typeface="Roboto" panose="02000000000000000000" pitchFamily="2" charset="0"/>
            </a:endParaRPr>
          </a:p>
          <a:p>
            <a:pPr marL="0" indent="0">
              <a:buNone/>
            </a:pPr>
            <a:endParaRPr lang="en-US" sz="3600" b="1">
              <a:solidFill>
                <a:srgbClr val="000000"/>
              </a:solidFill>
              <a:latin typeface="Roboto" panose="02000000000000000000" pitchFamily="2" charset="0"/>
              <a:ea typeface="Roboto" panose="02000000000000000000" pitchFamily="2" charset="0"/>
            </a:endParaRPr>
          </a:p>
          <a:p>
            <a:pPr marL="0" indent="0">
              <a:buNone/>
            </a:pPr>
            <a:r>
              <a:rPr lang="en-US" sz="3600" b="1" kern="100">
                <a:solidFill>
                  <a:srgbClr val="000000"/>
                </a:solidFill>
                <a:effectLst/>
                <a:latin typeface="Roboto" panose="02000000000000000000" pitchFamily="2" charset="0"/>
                <a:ea typeface="Roboto" panose="02000000000000000000" pitchFamily="2" charset="0"/>
                <a:cs typeface="Roboto" panose="02000000000000000000" pitchFamily="2" charset="0"/>
              </a:rPr>
              <a:t>                        QUERIES USING OPERATORS</a:t>
            </a:r>
          </a:p>
          <a:p>
            <a:pPr marL="0" indent="0">
              <a:buNone/>
            </a:pPr>
            <a:r>
              <a:rPr lang="en-US" sz="2400" b="1" kern="100">
                <a:solidFill>
                  <a:srgbClr val="000000"/>
                </a:solidFill>
                <a:effectLst/>
                <a:latin typeface="Roboto" panose="02000000000000000000" pitchFamily="2" charset="0"/>
                <a:ea typeface="Roboto" panose="02000000000000000000" pitchFamily="2" charset="0"/>
                <a:cs typeface="Roboto" panose="02000000000000000000" pitchFamily="2" charset="0"/>
              </a:rPr>
              <a:t>ANY:</a:t>
            </a:r>
            <a:endParaRPr lang="en-US" sz="2400" b="1" kern="100">
              <a:solidFill>
                <a:srgbClr val="000000"/>
              </a:solidFill>
              <a:effectLst/>
              <a:latin typeface="Calibri" panose="020F0502020204030204" pitchFamily="34" charset="0"/>
              <a:ea typeface="Calibri" panose="020F0502020204030204" pitchFamily="34" charset="0"/>
            </a:endParaRPr>
          </a:p>
          <a:p>
            <a:pPr marL="0" indent="0">
              <a:buNone/>
            </a:pPr>
            <a:endParaRPr lang="en-US" sz="3600" b="1" kern="10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marL="0" indent="0">
              <a:buNone/>
            </a:pPr>
            <a:endParaRPr lang="en-US" sz="3600" b="1">
              <a:solidFill>
                <a:srgbClr val="000000"/>
              </a:solidFill>
              <a:latin typeface="Roboto" panose="02000000000000000000" pitchFamily="2" charset="0"/>
              <a:ea typeface="Roboto" panose="02000000000000000000" pitchFamily="2" charset="0"/>
            </a:endParaRPr>
          </a:p>
          <a:p>
            <a:pPr marL="0" indent="0">
              <a:buNone/>
            </a:pPr>
            <a:endParaRPr lang="en-US" sz="3600" b="1"/>
          </a:p>
        </p:txBody>
      </p:sp>
      <p:pic>
        <p:nvPicPr>
          <p:cNvPr id="4" name="Picture 3">
            <a:extLst>
              <a:ext uri="{FF2B5EF4-FFF2-40B4-BE49-F238E27FC236}">
                <a16:creationId xmlns:a16="http://schemas.microsoft.com/office/drawing/2014/main" id="{E7EC5653-15FF-600B-01D7-C30FE4F34A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8457" y="767291"/>
            <a:ext cx="7305675" cy="3496547"/>
          </a:xfrm>
          <a:prstGeom prst="rect">
            <a:avLst/>
          </a:prstGeom>
        </p:spPr>
      </p:pic>
      <p:pic>
        <p:nvPicPr>
          <p:cNvPr id="5" name="Picture 4">
            <a:extLst>
              <a:ext uri="{FF2B5EF4-FFF2-40B4-BE49-F238E27FC236}">
                <a16:creationId xmlns:a16="http://schemas.microsoft.com/office/drawing/2014/main" id="{323F5E7D-7BD0-51F3-0A1D-F4719FF81759}"/>
              </a:ext>
            </a:extLst>
          </p:cNvPr>
          <p:cNvPicPr>
            <a:picLocks noChangeAspect="1"/>
          </p:cNvPicPr>
          <p:nvPr/>
        </p:nvPicPr>
        <p:blipFill>
          <a:blip r:embed="rId3"/>
          <a:stretch>
            <a:fillRect/>
          </a:stretch>
        </p:blipFill>
        <p:spPr>
          <a:xfrm>
            <a:off x="757343" y="5031129"/>
            <a:ext cx="10829713" cy="1672589"/>
          </a:xfrm>
          <a:prstGeom prst="rect">
            <a:avLst/>
          </a:prstGeom>
        </p:spPr>
      </p:pic>
    </p:spTree>
    <p:extLst>
      <p:ext uri="{BB962C8B-B14F-4D97-AF65-F5344CB8AC3E}">
        <p14:creationId xmlns:p14="http://schemas.microsoft.com/office/powerpoint/2010/main" val="26913800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8603B0-A9A4-41FB-6F0F-77A8DCEA8C28}"/>
              </a:ext>
            </a:extLst>
          </p:cNvPr>
          <p:cNvSpPr>
            <a:spLocks noGrp="1"/>
          </p:cNvSpPr>
          <p:nvPr>
            <p:ph idx="1"/>
          </p:nvPr>
        </p:nvSpPr>
        <p:spPr>
          <a:xfrm>
            <a:off x="0" y="0"/>
            <a:ext cx="12192000" cy="6858000"/>
          </a:xfrm>
        </p:spPr>
        <p:txBody>
          <a:bodyPr/>
          <a:lstStyle/>
          <a:p>
            <a:r>
              <a:rPr lang="en-US" sz="2400" b="1" kern="100">
                <a:solidFill>
                  <a:srgbClr val="000000"/>
                </a:solidFill>
                <a:effectLst/>
                <a:latin typeface="Calibri" panose="020F0502020204030204" pitchFamily="34" charset="0"/>
                <a:ea typeface="Calibri" panose="020F0502020204030204" pitchFamily="34" charset="0"/>
              </a:rPr>
              <a:t>ALL:</a:t>
            </a:r>
          </a:p>
          <a:p>
            <a:endParaRPr lang="en-US" sz="2400" b="1" kern="100">
              <a:solidFill>
                <a:srgbClr val="000000"/>
              </a:solidFill>
              <a:latin typeface="Calibri" panose="020F0502020204030204" pitchFamily="34" charset="0"/>
              <a:ea typeface="Calibri" panose="020F0502020204030204" pitchFamily="34" charset="0"/>
            </a:endParaRPr>
          </a:p>
          <a:p>
            <a:endParaRPr lang="en-US" sz="2400" b="1" kern="100">
              <a:solidFill>
                <a:srgbClr val="000000"/>
              </a:solidFill>
              <a:effectLst/>
              <a:latin typeface="Calibri" panose="020F0502020204030204" pitchFamily="34" charset="0"/>
              <a:ea typeface="Calibri" panose="020F0502020204030204" pitchFamily="34" charset="0"/>
            </a:endParaRPr>
          </a:p>
          <a:p>
            <a:endParaRPr lang="en-US" sz="2400" b="1" kern="100">
              <a:solidFill>
                <a:srgbClr val="000000"/>
              </a:solidFill>
              <a:effectLst/>
              <a:latin typeface="Calibri" panose="020F0502020204030204" pitchFamily="34" charset="0"/>
              <a:ea typeface="Calibri" panose="020F0502020204030204" pitchFamily="34" charset="0"/>
            </a:endParaRPr>
          </a:p>
          <a:p>
            <a:endParaRPr lang="en-US" sz="2400" b="1" kern="100">
              <a:solidFill>
                <a:srgbClr val="000000"/>
              </a:solidFill>
              <a:latin typeface="Calibri" panose="020F0502020204030204" pitchFamily="34" charset="0"/>
              <a:ea typeface="Calibri" panose="020F0502020204030204" pitchFamily="34" charset="0"/>
            </a:endParaRPr>
          </a:p>
          <a:p>
            <a:r>
              <a:rPr lang="en-US" sz="2400" b="1" kern="100">
                <a:solidFill>
                  <a:srgbClr val="000000"/>
                </a:solidFill>
                <a:effectLst/>
                <a:latin typeface="Calibri" panose="020F0502020204030204" pitchFamily="34" charset="0"/>
                <a:ea typeface="Calibri" panose="020F0502020204030204" pitchFamily="34" charset="0"/>
              </a:rPr>
              <a:t>IN:</a:t>
            </a:r>
          </a:p>
          <a:p>
            <a:endParaRPr lang="en-US" sz="2400" b="1" kern="100">
              <a:solidFill>
                <a:srgbClr val="000000"/>
              </a:solidFill>
              <a:latin typeface="Calibri" panose="020F0502020204030204" pitchFamily="34" charset="0"/>
              <a:ea typeface="Calibri" panose="020F0502020204030204" pitchFamily="34" charset="0"/>
            </a:endParaRPr>
          </a:p>
          <a:p>
            <a:endParaRPr lang="en-US" sz="2400" b="1" kern="100">
              <a:solidFill>
                <a:srgbClr val="000000"/>
              </a:solidFill>
              <a:effectLst/>
              <a:latin typeface="Calibri" panose="020F0502020204030204" pitchFamily="34" charset="0"/>
              <a:ea typeface="Calibri" panose="020F0502020204030204" pitchFamily="34" charset="0"/>
            </a:endParaRPr>
          </a:p>
          <a:p>
            <a:endParaRPr lang="en-US" sz="2400" b="1" kern="100">
              <a:solidFill>
                <a:srgbClr val="000000"/>
              </a:solidFill>
              <a:latin typeface="Calibri" panose="020F0502020204030204" pitchFamily="34" charset="0"/>
              <a:ea typeface="Calibri" panose="020F0502020204030204" pitchFamily="34" charset="0"/>
            </a:endParaRPr>
          </a:p>
          <a:p>
            <a:endParaRPr lang="en-US" sz="2400" b="1" kern="100">
              <a:solidFill>
                <a:srgbClr val="000000"/>
              </a:solidFill>
              <a:effectLst/>
              <a:latin typeface="Calibri" panose="020F0502020204030204" pitchFamily="34" charset="0"/>
              <a:ea typeface="Calibri" panose="020F0502020204030204" pitchFamily="34" charset="0"/>
            </a:endParaRPr>
          </a:p>
          <a:p>
            <a:r>
              <a:rPr lang="en-US" sz="2400" b="1" kern="100">
                <a:solidFill>
                  <a:srgbClr val="000000"/>
                </a:solidFill>
                <a:latin typeface="Calibri" panose="020F0502020204030204" pitchFamily="34" charset="0"/>
                <a:ea typeface="Calibri" panose="020F0502020204030204" pitchFamily="34" charset="0"/>
              </a:rPr>
              <a:t>NOT IN:</a:t>
            </a:r>
            <a:endParaRPr lang="en-US" sz="2400" b="1" kern="100">
              <a:solidFill>
                <a:srgbClr val="000000"/>
              </a:solidFill>
              <a:effectLst/>
              <a:latin typeface="Calibri" panose="020F0502020204030204" pitchFamily="34" charset="0"/>
              <a:ea typeface="Calibri" panose="020F0502020204030204" pitchFamily="34" charset="0"/>
            </a:endParaRPr>
          </a:p>
          <a:p>
            <a:endParaRPr lang="en-US"/>
          </a:p>
        </p:txBody>
      </p:sp>
      <p:pic>
        <p:nvPicPr>
          <p:cNvPr id="4" name="Picture 3">
            <a:extLst>
              <a:ext uri="{FF2B5EF4-FFF2-40B4-BE49-F238E27FC236}">
                <a16:creationId xmlns:a16="http://schemas.microsoft.com/office/drawing/2014/main" id="{2BBF7617-12A5-CED5-756B-F332E31BB336}"/>
              </a:ext>
            </a:extLst>
          </p:cNvPr>
          <p:cNvPicPr>
            <a:picLocks noChangeAspect="1"/>
          </p:cNvPicPr>
          <p:nvPr/>
        </p:nvPicPr>
        <p:blipFill>
          <a:blip r:embed="rId2"/>
          <a:stretch>
            <a:fillRect/>
          </a:stretch>
        </p:blipFill>
        <p:spPr>
          <a:xfrm>
            <a:off x="1278467" y="127105"/>
            <a:ext cx="8017934" cy="1887962"/>
          </a:xfrm>
          <a:prstGeom prst="rect">
            <a:avLst/>
          </a:prstGeom>
        </p:spPr>
      </p:pic>
      <p:pic>
        <p:nvPicPr>
          <p:cNvPr id="5" name="Picture 4">
            <a:extLst>
              <a:ext uri="{FF2B5EF4-FFF2-40B4-BE49-F238E27FC236}">
                <a16:creationId xmlns:a16="http://schemas.microsoft.com/office/drawing/2014/main" id="{B76407A7-F031-5FBA-6C9A-4985BF7FB213}"/>
              </a:ext>
            </a:extLst>
          </p:cNvPr>
          <p:cNvPicPr>
            <a:picLocks noChangeAspect="1"/>
          </p:cNvPicPr>
          <p:nvPr/>
        </p:nvPicPr>
        <p:blipFill>
          <a:blip r:embed="rId3"/>
          <a:stretch>
            <a:fillRect/>
          </a:stretch>
        </p:blipFill>
        <p:spPr>
          <a:xfrm>
            <a:off x="1397000" y="2287058"/>
            <a:ext cx="6310114" cy="1702326"/>
          </a:xfrm>
          <a:prstGeom prst="rect">
            <a:avLst/>
          </a:prstGeom>
        </p:spPr>
      </p:pic>
      <p:pic>
        <p:nvPicPr>
          <p:cNvPr id="6" name="Picture 5">
            <a:extLst>
              <a:ext uri="{FF2B5EF4-FFF2-40B4-BE49-F238E27FC236}">
                <a16:creationId xmlns:a16="http://schemas.microsoft.com/office/drawing/2014/main" id="{5C076AD9-66EE-457F-B8FB-D281226F56E3}"/>
              </a:ext>
            </a:extLst>
          </p:cNvPr>
          <p:cNvPicPr>
            <a:picLocks noChangeAspect="1"/>
          </p:cNvPicPr>
          <p:nvPr/>
        </p:nvPicPr>
        <p:blipFill>
          <a:blip r:embed="rId4"/>
          <a:stretch>
            <a:fillRect/>
          </a:stretch>
        </p:blipFill>
        <p:spPr>
          <a:xfrm>
            <a:off x="1861725" y="4485947"/>
            <a:ext cx="6256620" cy="2066455"/>
          </a:xfrm>
          <a:prstGeom prst="rect">
            <a:avLst/>
          </a:prstGeom>
        </p:spPr>
      </p:pic>
    </p:spTree>
    <p:extLst>
      <p:ext uri="{BB962C8B-B14F-4D97-AF65-F5344CB8AC3E}">
        <p14:creationId xmlns:p14="http://schemas.microsoft.com/office/powerpoint/2010/main" val="33356198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70E458-A19A-3DA3-7213-C8747DD5FB9B}"/>
              </a:ext>
            </a:extLst>
          </p:cNvPr>
          <p:cNvSpPr>
            <a:spLocks noGrp="1"/>
          </p:cNvSpPr>
          <p:nvPr>
            <p:ph idx="1"/>
          </p:nvPr>
        </p:nvSpPr>
        <p:spPr>
          <a:xfrm>
            <a:off x="0" y="0"/>
            <a:ext cx="12192000" cy="6858000"/>
          </a:xfrm>
        </p:spPr>
        <p:txBody>
          <a:bodyPr>
            <a:normAutofit/>
          </a:bodyPr>
          <a:lstStyle/>
          <a:p>
            <a:pPr marL="0" indent="0">
              <a:buNone/>
            </a:pPr>
            <a:r>
              <a:rPr lang="en-US" sz="3600" b="1">
                <a:solidFill>
                  <a:srgbClr val="000000"/>
                </a:solidFill>
                <a:effectLst/>
                <a:latin typeface="Calibri" panose="020F0502020204030204" pitchFamily="34" charset="0"/>
                <a:ea typeface="Calibri" panose="020F0502020204030204" pitchFamily="34" charset="0"/>
              </a:rPr>
              <a:t>                               QUERIES USING OPERATORS</a:t>
            </a:r>
          </a:p>
          <a:p>
            <a:pPr marL="0" indent="0">
              <a:buNone/>
            </a:pPr>
            <a:endParaRPr lang="en-US" sz="3600" b="1">
              <a:solidFill>
                <a:srgbClr val="000000"/>
              </a:solidFill>
              <a:effectLst/>
              <a:latin typeface="Calibri" panose="020F0502020204030204" pitchFamily="34" charset="0"/>
              <a:ea typeface="Calibri" panose="020F0502020204030204" pitchFamily="34" charset="0"/>
            </a:endParaRPr>
          </a:p>
          <a:p>
            <a:pPr marL="0" indent="0">
              <a:buNone/>
            </a:pPr>
            <a:r>
              <a:rPr lang="en-US" sz="2400" b="1">
                <a:solidFill>
                  <a:srgbClr val="000000"/>
                </a:solidFill>
                <a:effectLst/>
                <a:latin typeface="Roboto" panose="02000000000000000000" pitchFamily="2" charset="0"/>
                <a:ea typeface="Roboto" panose="02000000000000000000" pitchFamily="2" charset="0"/>
                <a:cs typeface="Roboto" panose="02000000000000000000" pitchFamily="2" charset="0"/>
              </a:rPr>
              <a:t>Correlated Subqueries :</a:t>
            </a:r>
            <a:endParaRPr lang="en-US" sz="2400" b="1"/>
          </a:p>
        </p:txBody>
      </p:sp>
      <p:pic>
        <p:nvPicPr>
          <p:cNvPr id="4" name="Picture 3">
            <a:extLst>
              <a:ext uri="{FF2B5EF4-FFF2-40B4-BE49-F238E27FC236}">
                <a16:creationId xmlns:a16="http://schemas.microsoft.com/office/drawing/2014/main" id="{B14AC84C-5B55-5896-E3BB-2237F2E79554}"/>
              </a:ext>
            </a:extLst>
          </p:cNvPr>
          <p:cNvPicPr>
            <a:picLocks noChangeAspect="1"/>
          </p:cNvPicPr>
          <p:nvPr/>
        </p:nvPicPr>
        <p:blipFill>
          <a:blip r:embed="rId2"/>
          <a:stretch>
            <a:fillRect/>
          </a:stretch>
        </p:blipFill>
        <p:spPr>
          <a:xfrm>
            <a:off x="1938866" y="2112962"/>
            <a:ext cx="9541636" cy="3237972"/>
          </a:xfrm>
          <a:prstGeom prst="rect">
            <a:avLst/>
          </a:prstGeom>
        </p:spPr>
      </p:pic>
    </p:spTree>
    <p:extLst>
      <p:ext uri="{BB962C8B-B14F-4D97-AF65-F5344CB8AC3E}">
        <p14:creationId xmlns:p14="http://schemas.microsoft.com/office/powerpoint/2010/main" val="37207504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3DD3DE-02D4-F831-D834-BB5248C0C84F}"/>
              </a:ext>
            </a:extLst>
          </p:cNvPr>
          <p:cNvSpPr>
            <a:spLocks noGrp="1"/>
          </p:cNvSpPr>
          <p:nvPr>
            <p:ph idx="1"/>
          </p:nvPr>
        </p:nvSpPr>
        <p:spPr>
          <a:xfrm>
            <a:off x="0" y="0"/>
            <a:ext cx="12192000" cy="6858000"/>
          </a:xfrm>
        </p:spPr>
        <p:txBody>
          <a:bodyPr>
            <a:normAutofit/>
          </a:bodyPr>
          <a:lstStyle/>
          <a:p>
            <a:pPr marL="0" indent="0">
              <a:buNone/>
            </a:pPr>
            <a:r>
              <a:rPr lang="en-US" sz="3600"/>
              <a:t>                                                  </a:t>
            </a:r>
            <a:r>
              <a:rPr lang="en-US" sz="3600" b="1"/>
              <a:t>TRIGGERS</a:t>
            </a:r>
          </a:p>
          <a:p>
            <a:pPr marL="0" indent="0">
              <a:buNone/>
            </a:pPr>
            <a:r>
              <a:rPr lang="en-US" sz="2400" b="1" kern="100">
                <a:solidFill>
                  <a:srgbClr val="000000"/>
                </a:solidFill>
                <a:effectLst/>
                <a:latin typeface="Calibri" panose="020F0502020204030204" pitchFamily="34" charset="0"/>
                <a:ea typeface="Calibri" panose="020F0502020204030204" pitchFamily="34" charset="0"/>
              </a:rPr>
              <a:t>BEFORE INSERT TRIGGER:                                            BEFORE DELETE TRIGGER:</a:t>
            </a:r>
          </a:p>
          <a:p>
            <a:pPr marL="0" indent="0">
              <a:buNone/>
            </a:pPr>
            <a:endParaRPr lang="en-US" sz="2400" b="1" kern="100">
              <a:solidFill>
                <a:srgbClr val="000000"/>
              </a:solidFill>
              <a:effectLst/>
              <a:latin typeface="Calibri" panose="020F0502020204030204" pitchFamily="34" charset="0"/>
              <a:ea typeface="Calibri" panose="020F0502020204030204" pitchFamily="34" charset="0"/>
            </a:endParaRPr>
          </a:p>
          <a:p>
            <a:pPr marL="0" indent="0">
              <a:buNone/>
            </a:pPr>
            <a:endParaRPr lang="en-US" sz="3600"/>
          </a:p>
        </p:txBody>
      </p:sp>
      <p:pic>
        <p:nvPicPr>
          <p:cNvPr id="4" name="Picture 3">
            <a:extLst>
              <a:ext uri="{FF2B5EF4-FFF2-40B4-BE49-F238E27FC236}">
                <a16:creationId xmlns:a16="http://schemas.microsoft.com/office/drawing/2014/main" id="{BD93F1D5-257F-D235-B460-110F55A8C3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820" y="1389167"/>
            <a:ext cx="5000625" cy="4368165"/>
          </a:xfrm>
          <a:prstGeom prst="rect">
            <a:avLst/>
          </a:prstGeom>
        </p:spPr>
      </p:pic>
      <p:pic>
        <p:nvPicPr>
          <p:cNvPr id="5" name="Picture 4">
            <a:extLst>
              <a:ext uri="{FF2B5EF4-FFF2-40B4-BE49-F238E27FC236}">
                <a16:creationId xmlns:a16="http://schemas.microsoft.com/office/drawing/2014/main" id="{172B73EB-B5B8-2782-1619-8F1BC6F93305}"/>
              </a:ext>
            </a:extLst>
          </p:cNvPr>
          <p:cNvPicPr>
            <a:picLocks noChangeAspect="1"/>
          </p:cNvPicPr>
          <p:nvPr/>
        </p:nvPicPr>
        <p:blipFill>
          <a:blip r:embed="rId3"/>
          <a:stretch>
            <a:fillRect/>
          </a:stretch>
        </p:blipFill>
        <p:spPr>
          <a:xfrm>
            <a:off x="5973815" y="1389166"/>
            <a:ext cx="5504815" cy="4368165"/>
          </a:xfrm>
          <a:prstGeom prst="rect">
            <a:avLst/>
          </a:prstGeom>
        </p:spPr>
      </p:pic>
    </p:spTree>
    <p:extLst>
      <p:ext uri="{BB962C8B-B14F-4D97-AF65-F5344CB8AC3E}">
        <p14:creationId xmlns:p14="http://schemas.microsoft.com/office/powerpoint/2010/main" val="3068997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2C650E-8DC3-6A11-6447-5D9F8E01A108}"/>
              </a:ext>
            </a:extLst>
          </p:cNvPr>
          <p:cNvSpPr>
            <a:spLocks noGrp="1"/>
          </p:cNvSpPr>
          <p:nvPr>
            <p:ph idx="1"/>
          </p:nvPr>
        </p:nvSpPr>
        <p:spPr>
          <a:xfrm>
            <a:off x="0" y="0"/>
            <a:ext cx="12192000" cy="6858000"/>
          </a:xfrm>
        </p:spPr>
        <p:txBody>
          <a:bodyPr/>
          <a:lstStyle/>
          <a:p>
            <a:pPr marL="191135" marR="15875" indent="0" algn="ctr">
              <a:lnSpc>
                <a:spcPct val="107000"/>
              </a:lnSpc>
              <a:spcAft>
                <a:spcPts val="3315"/>
              </a:spcAft>
              <a:buNone/>
            </a:pPr>
            <a:r>
              <a:rPr lang="en-US" sz="3600" b="1" kern="100">
                <a:solidFill>
                  <a:srgbClr val="000000"/>
                </a:solidFill>
                <a:effectLst/>
                <a:latin typeface="Roboto" panose="02000000000000000000" pitchFamily="2" charset="0"/>
                <a:ea typeface="Roboto" panose="02000000000000000000" pitchFamily="2" charset="0"/>
                <a:cs typeface="Roboto" panose="02000000000000000000" pitchFamily="2" charset="0"/>
              </a:rPr>
              <a:t>ABSTRACT</a:t>
            </a:r>
            <a:endParaRPr lang="en-US" sz="3600" b="1" kern="100">
              <a:solidFill>
                <a:srgbClr val="000000"/>
              </a:solidFill>
              <a:effectLst/>
              <a:latin typeface="Calibri" panose="020F0502020204030204" pitchFamily="34" charset="0"/>
              <a:ea typeface="Calibri" panose="020F0502020204030204" pitchFamily="34" charset="0"/>
            </a:endParaRPr>
          </a:p>
          <a:p>
            <a:pPr marL="342900" lvl="0" indent="-342900" fontAlgn="base">
              <a:buClr>
                <a:srgbClr val="000000"/>
              </a:buClr>
              <a:buSzPts val="4300"/>
              <a:buFont typeface="Arial" panose="020B0604020202020204" pitchFamily="34" charset="0"/>
              <a:buChar char="•"/>
            </a:pPr>
            <a:r>
              <a:rPr lang="en-US" sz="2400" u="none" strike="noStrike">
                <a:effectLst/>
                <a:uFill>
                  <a:solidFill>
                    <a:srgbClr val="000000"/>
                  </a:solidFill>
                </a:uFill>
                <a:latin typeface="Roboto" panose="02000000000000000000" pitchFamily="2" charset="0"/>
                <a:ea typeface="Roboto" panose="02000000000000000000" pitchFamily="2" charset="0"/>
                <a:cs typeface="Roboto" panose="02000000000000000000" pitchFamily="2" charset="0"/>
              </a:rPr>
              <a:t>The Railway Reservation System is an online tool designed to make booking train tickets easier and faster. It helps solve problems like long lines at ticket counters and difficulty in finding train information. Users can register, check train availability, book tickets, and cancel them if needed, all through a simple interface.</a:t>
            </a:r>
          </a:p>
          <a:p>
            <a:pPr marL="342900" lvl="0" indent="-342900" fontAlgn="base">
              <a:buClr>
                <a:srgbClr val="000000"/>
              </a:buClr>
              <a:buSzPts val="4300"/>
              <a:buFont typeface="Arial" panose="020B0604020202020204" pitchFamily="34" charset="0"/>
              <a:buChar char="•"/>
            </a:pPr>
            <a:r>
              <a:rPr lang="en-US" sz="2400" u="none" strike="noStrike">
                <a:effectLst/>
                <a:uFill>
                  <a:solidFill>
                    <a:srgbClr val="000000"/>
                  </a:solidFill>
                </a:uFill>
                <a:latin typeface="Roboto" panose="02000000000000000000" pitchFamily="2" charset="0"/>
                <a:ea typeface="Roboto" panose="02000000000000000000" pitchFamily="2" charset="0"/>
                <a:cs typeface="Roboto" panose="02000000000000000000" pitchFamily="2" charset="0"/>
              </a:rPr>
              <a:t>The system uses a central database to keep track of train schedules and seat availability, allowing users to search for trains by their starting point, destination, and travel date. It also includes secure online payment options, making transactions safe and convenient.</a:t>
            </a:r>
          </a:p>
          <a:p>
            <a:pPr marL="342900" lvl="0" indent="-342900" fontAlgn="base">
              <a:buClr>
                <a:srgbClr val="000000"/>
              </a:buClr>
              <a:buSzPts val="4300"/>
              <a:buFont typeface="Arial" panose="020B0604020202020204" pitchFamily="34" charset="0"/>
              <a:buChar char="•"/>
            </a:pPr>
            <a:r>
              <a:rPr lang="en-US" sz="2400" u="none" strike="noStrike">
                <a:effectLst/>
                <a:uFill>
                  <a:solidFill>
                    <a:srgbClr val="000000"/>
                  </a:solidFill>
                </a:uFill>
                <a:latin typeface="Roboto" panose="02000000000000000000" pitchFamily="2" charset="0"/>
                <a:ea typeface="Roboto" panose="02000000000000000000" pitchFamily="2" charset="0"/>
                <a:cs typeface="Roboto" panose="02000000000000000000" pitchFamily="2" charset="0"/>
              </a:rPr>
              <a:t>For railway staff, the system provides features to manage train schedules, monitor bookings, and create reports. Overall, the Railway Reservation System improves how people book train tickets, making the experience quicker and more efficient for everyone.</a:t>
            </a:r>
          </a:p>
        </p:txBody>
      </p:sp>
    </p:spTree>
    <p:extLst>
      <p:ext uri="{BB962C8B-B14F-4D97-AF65-F5344CB8AC3E}">
        <p14:creationId xmlns:p14="http://schemas.microsoft.com/office/powerpoint/2010/main" val="26170686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14F783-30A1-E85B-BCE7-1834CD093F28}"/>
              </a:ext>
            </a:extLst>
          </p:cNvPr>
          <p:cNvSpPr>
            <a:spLocks noGrp="1"/>
          </p:cNvSpPr>
          <p:nvPr>
            <p:ph idx="1"/>
          </p:nvPr>
        </p:nvSpPr>
        <p:spPr>
          <a:xfrm>
            <a:off x="0" y="64558"/>
            <a:ext cx="12192000" cy="6793442"/>
          </a:xfrm>
        </p:spPr>
        <p:txBody>
          <a:bodyPr>
            <a:normAutofit/>
          </a:bodyPr>
          <a:lstStyle/>
          <a:p>
            <a:r>
              <a:rPr lang="en-US" sz="2400" b="1">
                <a:solidFill>
                  <a:srgbClr val="000000"/>
                </a:solidFill>
                <a:effectLst/>
                <a:latin typeface="Calibri" panose="020F0502020204030204" pitchFamily="34" charset="0"/>
                <a:ea typeface="Calibri" panose="020F0502020204030204" pitchFamily="34" charset="0"/>
              </a:rPr>
              <a:t>BEFORE UPDATE TRIGGER:                                      AFTER INSERT TRIGGER:</a:t>
            </a:r>
            <a:endParaRPr lang="en-US" sz="2400" b="1"/>
          </a:p>
        </p:txBody>
      </p:sp>
      <p:pic>
        <p:nvPicPr>
          <p:cNvPr id="4" name="Picture 3">
            <a:extLst>
              <a:ext uri="{FF2B5EF4-FFF2-40B4-BE49-F238E27FC236}">
                <a16:creationId xmlns:a16="http://schemas.microsoft.com/office/drawing/2014/main" id="{D65FF360-B6E2-D8A9-625A-832BBE3AF2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305" y="885931"/>
            <a:ext cx="5380990" cy="3940070"/>
          </a:xfrm>
          <a:prstGeom prst="rect">
            <a:avLst/>
          </a:prstGeom>
        </p:spPr>
      </p:pic>
      <p:pic>
        <p:nvPicPr>
          <p:cNvPr id="5" name="Picture 4">
            <a:extLst>
              <a:ext uri="{FF2B5EF4-FFF2-40B4-BE49-F238E27FC236}">
                <a16:creationId xmlns:a16="http://schemas.microsoft.com/office/drawing/2014/main" id="{590F6587-7A54-599A-6D17-30FC681F30CB}"/>
              </a:ext>
            </a:extLst>
          </p:cNvPr>
          <p:cNvPicPr>
            <a:picLocks noChangeAspect="1"/>
          </p:cNvPicPr>
          <p:nvPr/>
        </p:nvPicPr>
        <p:blipFill>
          <a:blip r:embed="rId3"/>
          <a:stretch>
            <a:fillRect/>
          </a:stretch>
        </p:blipFill>
        <p:spPr>
          <a:xfrm>
            <a:off x="6342733" y="885931"/>
            <a:ext cx="5041829" cy="4397269"/>
          </a:xfrm>
          <a:prstGeom prst="rect">
            <a:avLst/>
          </a:prstGeom>
        </p:spPr>
      </p:pic>
    </p:spTree>
    <p:extLst>
      <p:ext uri="{BB962C8B-B14F-4D97-AF65-F5344CB8AC3E}">
        <p14:creationId xmlns:p14="http://schemas.microsoft.com/office/powerpoint/2010/main" val="1865284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88C658-B66A-0799-9C25-68596E1BEBAC}"/>
              </a:ext>
            </a:extLst>
          </p:cNvPr>
          <p:cNvSpPr>
            <a:spLocks noGrp="1"/>
          </p:cNvSpPr>
          <p:nvPr>
            <p:ph idx="1"/>
          </p:nvPr>
        </p:nvSpPr>
        <p:spPr>
          <a:xfrm>
            <a:off x="0" y="47624"/>
            <a:ext cx="12192000" cy="6810375"/>
          </a:xfrm>
        </p:spPr>
        <p:txBody>
          <a:bodyPr/>
          <a:lstStyle/>
          <a:p>
            <a:pPr marL="0" indent="0">
              <a:buNone/>
            </a:pPr>
            <a:r>
              <a:rPr lang="en-US" sz="2400" b="1" kern="100">
                <a:solidFill>
                  <a:srgbClr val="000000"/>
                </a:solidFill>
                <a:effectLst/>
                <a:latin typeface="Calibri" panose="020F0502020204030204" pitchFamily="34" charset="0"/>
                <a:ea typeface="Calibri" panose="020F0502020204030204" pitchFamily="34" charset="0"/>
              </a:rPr>
              <a:t> AFTER UPDATE TRIGGER:                                        AFTER DELETE TRIGGER:</a:t>
            </a:r>
          </a:p>
          <a:p>
            <a:endParaRPr lang="en-US"/>
          </a:p>
        </p:txBody>
      </p:sp>
      <p:pic>
        <p:nvPicPr>
          <p:cNvPr id="4" name="Picture 3">
            <a:extLst>
              <a:ext uri="{FF2B5EF4-FFF2-40B4-BE49-F238E27FC236}">
                <a16:creationId xmlns:a16="http://schemas.microsoft.com/office/drawing/2014/main" id="{B04EF52B-4C2B-C14A-A563-229E97742B37}"/>
              </a:ext>
            </a:extLst>
          </p:cNvPr>
          <p:cNvPicPr>
            <a:picLocks noChangeAspect="1"/>
          </p:cNvPicPr>
          <p:nvPr/>
        </p:nvPicPr>
        <p:blipFill>
          <a:blip r:embed="rId2"/>
          <a:stretch>
            <a:fillRect/>
          </a:stretch>
        </p:blipFill>
        <p:spPr>
          <a:xfrm>
            <a:off x="351951" y="733419"/>
            <a:ext cx="6035563" cy="4431248"/>
          </a:xfrm>
          <a:prstGeom prst="rect">
            <a:avLst/>
          </a:prstGeom>
        </p:spPr>
      </p:pic>
      <p:pic>
        <p:nvPicPr>
          <p:cNvPr id="5" name="Picture 4">
            <a:extLst>
              <a:ext uri="{FF2B5EF4-FFF2-40B4-BE49-F238E27FC236}">
                <a16:creationId xmlns:a16="http://schemas.microsoft.com/office/drawing/2014/main" id="{23AE75DF-A154-5EB5-E865-E7458F068D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620815"/>
            <a:ext cx="5076825" cy="5017985"/>
          </a:xfrm>
          <a:prstGeom prst="rect">
            <a:avLst/>
          </a:prstGeom>
        </p:spPr>
      </p:pic>
    </p:spTree>
    <p:extLst>
      <p:ext uri="{BB962C8B-B14F-4D97-AF65-F5344CB8AC3E}">
        <p14:creationId xmlns:p14="http://schemas.microsoft.com/office/powerpoint/2010/main" val="18091832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719058-CFDE-BF8E-0EAB-D597C2551208}"/>
              </a:ext>
            </a:extLst>
          </p:cNvPr>
          <p:cNvSpPr>
            <a:spLocks noGrp="1"/>
          </p:cNvSpPr>
          <p:nvPr>
            <p:ph idx="1"/>
          </p:nvPr>
        </p:nvSpPr>
        <p:spPr>
          <a:xfrm>
            <a:off x="838200" y="643467"/>
            <a:ext cx="10515600" cy="5533496"/>
          </a:xfrm>
        </p:spPr>
        <p:txBody>
          <a:bodyPr/>
          <a:lstStyle/>
          <a:p>
            <a:endParaRPr lang="en-US"/>
          </a:p>
          <a:p>
            <a:endParaRPr lang="en-US"/>
          </a:p>
          <a:p>
            <a:endParaRPr lang="en-US"/>
          </a:p>
          <a:p>
            <a:endParaRPr lang="en-US"/>
          </a:p>
          <a:p>
            <a:pPr marL="0" indent="0">
              <a:buNone/>
            </a:pPr>
            <a:r>
              <a:rPr lang="en-US" sz="4800"/>
              <a:t>                     </a:t>
            </a:r>
            <a:r>
              <a:rPr lang="en-US" sz="7200" b="1"/>
              <a:t> THANK YOU</a:t>
            </a:r>
          </a:p>
        </p:txBody>
      </p:sp>
    </p:spTree>
    <p:extLst>
      <p:ext uri="{BB962C8B-B14F-4D97-AF65-F5344CB8AC3E}">
        <p14:creationId xmlns:p14="http://schemas.microsoft.com/office/powerpoint/2010/main" val="3836060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6611DF6-777E-3A91-476D-359A3944A81A}"/>
              </a:ext>
            </a:extLst>
          </p:cNvPr>
          <p:cNvSpPr>
            <a:spLocks noGrp="1"/>
          </p:cNvSpPr>
          <p:nvPr>
            <p:ph idx="1"/>
          </p:nvPr>
        </p:nvSpPr>
        <p:spPr>
          <a:xfrm>
            <a:off x="0" y="0"/>
            <a:ext cx="12192000" cy="6858000"/>
          </a:xfrm>
        </p:spPr>
        <p:txBody>
          <a:bodyPr/>
          <a:lstStyle/>
          <a:p>
            <a:pPr marL="0" marR="2364740" indent="0">
              <a:lnSpc>
                <a:spcPct val="107000"/>
              </a:lnSpc>
              <a:spcAft>
                <a:spcPts val="3315"/>
              </a:spcAft>
              <a:buNone/>
            </a:pPr>
            <a:r>
              <a:rPr lang="en-US" b="1" kern="100">
                <a:solidFill>
                  <a:srgbClr val="000000"/>
                </a:solidFill>
                <a:effectLst/>
                <a:latin typeface="Roboto" panose="02000000000000000000" pitchFamily="2" charset="0"/>
                <a:ea typeface="Roboto" panose="02000000000000000000" pitchFamily="2" charset="0"/>
                <a:cs typeface="Roboto" panose="02000000000000000000" pitchFamily="2" charset="0"/>
              </a:rPr>
              <a:t>                               </a:t>
            </a:r>
            <a:r>
              <a:rPr lang="en-US" sz="3600" b="1" kern="100">
                <a:solidFill>
                  <a:srgbClr val="000000"/>
                </a:solidFill>
                <a:effectLst/>
                <a:latin typeface="Roboto" panose="02000000000000000000" pitchFamily="2" charset="0"/>
                <a:ea typeface="Roboto" panose="02000000000000000000" pitchFamily="2" charset="0"/>
                <a:cs typeface="Roboto" panose="02000000000000000000" pitchFamily="2" charset="0"/>
              </a:rPr>
              <a:t>Entities, Attributes, Relationships</a:t>
            </a:r>
          </a:p>
          <a:p>
            <a:pPr>
              <a:lnSpc>
                <a:spcPct val="107000"/>
              </a:lnSpc>
              <a:spcAft>
                <a:spcPts val="800"/>
              </a:spcAft>
              <a:buFont typeface="Wingdings" panose="05000000000000000000" pitchFamily="2" charset="2"/>
              <a:buChar char="Ø"/>
            </a:pPr>
            <a:r>
              <a:rPr lang="en-US" sz="1800" kern="100">
                <a:solidFill>
                  <a:srgbClr val="000000"/>
                </a:solidFill>
                <a:effectLst/>
                <a:latin typeface="Calibri" panose="020F0502020204030204" pitchFamily="34" charset="0"/>
                <a:ea typeface="Calibri" panose="020F0502020204030204" pitchFamily="34" charset="0"/>
              </a:rPr>
              <a:t>     </a:t>
            </a:r>
            <a:r>
              <a:rPr lang="en-US" sz="1800" b="1" kern="100">
                <a:solidFill>
                  <a:srgbClr val="000000"/>
                </a:solidFill>
                <a:latin typeface="Calibri" panose="020F0502020204030204" pitchFamily="34" charset="0"/>
                <a:ea typeface="Calibri" panose="020F0502020204030204" pitchFamily="34" charset="0"/>
              </a:rPr>
              <a:t>Entities: (</a:t>
            </a:r>
            <a:r>
              <a:rPr lang="en-US" sz="1800" kern="100">
                <a:solidFill>
                  <a:srgbClr val="000000"/>
                </a:solidFill>
                <a:latin typeface="Calibri" panose="020F0502020204030204" pitchFamily="34" charset="0"/>
                <a:ea typeface="Calibri" panose="020F0502020204030204" pitchFamily="34" charset="0"/>
              </a:rPr>
              <a:t>user,passenger,trains,food)</a:t>
            </a:r>
          </a:p>
          <a:p>
            <a:pPr>
              <a:lnSpc>
                <a:spcPct val="107000"/>
              </a:lnSpc>
              <a:spcAft>
                <a:spcPts val="800"/>
              </a:spcAft>
              <a:buFont typeface="Wingdings" panose="05000000000000000000" pitchFamily="2" charset="2"/>
              <a:buChar char="Ø"/>
            </a:pPr>
            <a:r>
              <a:rPr lang="en-US" sz="1800" b="1" kern="100">
                <a:solidFill>
                  <a:srgbClr val="000000"/>
                </a:solidFill>
                <a:effectLst/>
                <a:latin typeface="Roboto" panose="02000000000000000000" pitchFamily="2" charset="0"/>
                <a:ea typeface="Roboto" panose="02000000000000000000" pitchFamily="2" charset="0"/>
                <a:cs typeface="Roboto" panose="02000000000000000000" pitchFamily="2" charset="0"/>
              </a:rPr>
              <a:t>    Attributes of passenger</a:t>
            </a:r>
            <a:r>
              <a:rPr lang="en-US" sz="1800" b="1" u="sng" kern="100">
                <a:solidFill>
                  <a:srgbClr val="000000"/>
                </a:solidFill>
                <a:effectLst/>
                <a:latin typeface="Roboto" panose="02000000000000000000" pitchFamily="2" charset="0"/>
                <a:ea typeface="Roboto" panose="02000000000000000000" pitchFamily="2" charset="0"/>
                <a:cs typeface="Roboto" panose="02000000000000000000" pitchFamily="2" charset="0"/>
              </a:rPr>
              <a:t>(</a:t>
            </a:r>
            <a:r>
              <a:rPr lang="en-US" sz="1800" kern="100">
                <a:solidFill>
                  <a:srgbClr val="000000"/>
                </a:solidFill>
                <a:effectLst/>
                <a:latin typeface="Roboto" panose="02000000000000000000" pitchFamily="2" charset="0"/>
                <a:ea typeface="Roboto" panose="02000000000000000000" pitchFamily="2" charset="0"/>
                <a:cs typeface="Roboto" panose="02000000000000000000" pitchFamily="2" charset="0"/>
              </a:rPr>
              <a:t>pnr,name,mobile no,gender,age,seat)</a:t>
            </a:r>
            <a:endParaRPr lang="en-US" sz="1800" kern="10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buFont typeface="Wingdings" panose="05000000000000000000" pitchFamily="2" charset="2"/>
              <a:buChar char="Ø"/>
            </a:pPr>
            <a:r>
              <a:rPr lang="en-US" sz="1800" kern="100">
                <a:solidFill>
                  <a:srgbClr val="000000"/>
                </a:solidFill>
                <a:effectLst/>
                <a:latin typeface="Roboto" panose="02000000000000000000" pitchFamily="2" charset="0"/>
                <a:ea typeface="Roboto" panose="02000000000000000000" pitchFamily="2" charset="0"/>
                <a:cs typeface="Roboto" panose="02000000000000000000" pitchFamily="2" charset="0"/>
              </a:rPr>
              <a:t>    </a:t>
            </a:r>
            <a:r>
              <a:rPr lang="en-US" sz="1800" b="1" kern="100">
                <a:solidFill>
                  <a:srgbClr val="000000"/>
                </a:solidFill>
                <a:effectLst/>
                <a:latin typeface="Roboto" panose="02000000000000000000" pitchFamily="2" charset="0"/>
                <a:ea typeface="Roboto" panose="02000000000000000000" pitchFamily="2" charset="0"/>
                <a:cs typeface="Roboto" panose="02000000000000000000" pitchFamily="2" charset="0"/>
              </a:rPr>
              <a:t>Attributes of trains:  (</a:t>
            </a:r>
            <a:r>
              <a:rPr lang="en-US" sz="1800" kern="100">
                <a:solidFill>
                  <a:srgbClr val="000000"/>
                </a:solidFill>
                <a:effectLst/>
                <a:latin typeface="Roboto" panose="02000000000000000000" pitchFamily="2" charset="0"/>
                <a:ea typeface="Roboto" panose="02000000000000000000" pitchFamily="2" charset="0"/>
                <a:cs typeface="Roboto" panose="02000000000000000000" pitchFamily="2" charset="0"/>
              </a:rPr>
              <a:t>train no,train name,source,destination,arrival time,dept time)</a:t>
            </a:r>
            <a:endParaRPr lang="en-US" sz="1800" kern="10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buFont typeface="Wingdings" panose="05000000000000000000" pitchFamily="2" charset="2"/>
              <a:buChar char="Ø"/>
            </a:pPr>
            <a:r>
              <a:rPr lang="en-US" sz="1800" kern="100">
                <a:solidFill>
                  <a:srgbClr val="000000"/>
                </a:solidFill>
                <a:effectLst/>
                <a:latin typeface="Roboto" panose="02000000000000000000" pitchFamily="2" charset="0"/>
                <a:ea typeface="Roboto" panose="02000000000000000000" pitchFamily="2" charset="0"/>
                <a:cs typeface="Roboto" panose="02000000000000000000" pitchFamily="2" charset="0"/>
              </a:rPr>
              <a:t>    </a:t>
            </a:r>
            <a:r>
              <a:rPr lang="en-US" sz="1800" b="1" kern="100">
                <a:solidFill>
                  <a:srgbClr val="000000"/>
                </a:solidFill>
                <a:effectLst/>
                <a:latin typeface="Roboto" panose="02000000000000000000" pitchFamily="2" charset="0"/>
                <a:ea typeface="Roboto" panose="02000000000000000000" pitchFamily="2" charset="0"/>
                <a:cs typeface="Roboto" panose="02000000000000000000" pitchFamily="2" charset="0"/>
              </a:rPr>
              <a:t>Attributes of food:</a:t>
            </a:r>
            <a:r>
              <a:rPr lang="en-US" sz="1800" kern="100">
                <a:solidFill>
                  <a:srgbClr val="000000"/>
                </a:solidFill>
                <a:effectLst/>
                <a:latin typeface="Roboto" panose="02000000000000000000" pitchFamily="2" charset="0"/>
                <a:ea typeface="Roboto" panose="02000000000000000000" pitchFamily="2" charset="0"/>
                <a:cs typeface="Roboto" panose="02000000000000000000" pitchFamily="2" charset="0"/>
              </a:rPr>
              <a:t> (fid,fname,price)</a:t>
            </a:r>
            <a:endParaRPr lang="en-US" sz="1800" kern="10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buFont typeface="Wingdings" panose="05000000000000000000" pitchFamily="2" charset="2"/>
              <a:buChar char="Ø"/>
            </a:pPr>
            <a:r>
              <a:rPr lang="en-US" sz="1800" b="1" kern="100">
                <a:solidFill>
                  <a:srgbClr val="000000"/>
                </a:solidFill>
                <a:effectLst/>
                <a:latin typeface="Roboto" panose="02000000000000000000" pitchFamily="2" charset="0"/>
                <a:ea typeface="Roboto" panose="02000000000000000000" pitchFamily="2" charset="0"/>
                <a:cs typeface="Roboto" panose="02000000000000000000" pitchFamily="2" charset="0"/>
              </a:rPr>
              <a:t>    Relationships:</a:t>
            </a:r>
            <a:r>
              <a:rPr lang="en-US" sz="1800" kern="100">
                <a:solidFill>
                  <a:srgbClr val="000000"/>
                </a:solidFill>
                <a:effectLst/>
                <a:latin typeface="Roboto" panose="02000000000000000000" pitchFamily="2" charset="0"/>
                <a:ea typeface="Roboto" panose="02000000000000000000" pitchFamily="2" charset="0"/>
                <a:cs typeface="Roboto" panose="02000000000000000000" pitchFamily="2" charset="0"/>
              </a:rPr>
              <a:t> 1 passenger can book many trains,1 passenger can order many food</a:t>
            </a:r>
            <a:endParaRPr lang="en-US" sz="1800" kern="100">
              <a:solidFill>
                <a:srgbClr val="000000"/>
              </a:solidFill>
              <a:effectLst/>
              <a:latin typeface="Calibri" panose="020F0502020204030204" pitchFamily="34" charset="0"/>
              <a:ea typeface="Calibri" panose="020F0502020204030204" pitchFamily="34" charset="0"/>
            </a:endParaRPr>
          </a:p>
          <a:p>
            <a:endParaRPr lang="en-US"/>
          </a:p>
        </p:txBody>
      </p:sp>
    </p:spTree>
    <p:extLst>
      <p:ext uri="{BB962C8B-B14F-4D97-AF65-F5344CB8AC3E}">
        <p14:creationId xmlns:p14="http://schemas.microsoft.com/office/powerpoint/2010/main" val="340031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2979E6-9F3E-377C-7BF8-CC61F948CA5B}"/>
              </a:ext>
            </a:extLst>
          </p:cNvPr>
          <p:cNvSpPr>
            <a:spLocks noGrp="1"/>
          </p:cNvSpPr>
          <p:nvPr>
            <p:ph idx="1"/>
          </p:nvPr>
        </p:nvSpPr>
        <p:spPr>
          <a:xfrm>
            <a:off x="0" y="0"/>
            <a:ext cx="12192000" cy="6858000"/>
          </a:xfrm>
        </p:spPr>
        <p:txBody>
          <a:bodyPr/>
          <a:lstStyle/>
          <a:p>
            <a:pPr marL="0" indent="0">
              <a:buNone/>
            </a:pPr>
            <a:r>
              <a:rPr lang="en-US" sz="3600" b="1" kern="100">
                <a:solidFill>
                  <a:srgbClr val="000000"/>
                </a:solidFill>
                <a:effectLst/>
                <a:latin typeface="Roboto" panose="02000000000000000000" pitchFamily="2" charset="0"/>
                <a:ea typeface="Roboto" panose="02000000000000000000" pitchFamily="2" charset="0"/>
                <a:cs typeface="Roboto" panose="02000000000000000000" pitchFamily="2" charset="0"/>
              </a:rPr>
              <a:t>    Participation constraints and Cardinality Constraints:</a:t>
            </a:r>
            <a:endParaRPr lang="en-US" sz="3600" kern="100">
              <a:solidFill>
                <a:srgbClr val="000000"/>
              </a:solidFill>
              <a:effectLst/>
              <a:latin typeface="Calibri" panose="020F0502020204030204" pitchFamily="34" charset="0"/>
              <a:ea typeface="Calibri" panose="020F0502020204030204" pitchFamily="34" charset="0"/>
            </a:endParaRPr>
          </a:p>
          <a:p>
            <a:pPr marL="0" indent="0">
              <a:buNone/>
            </a:pPr>
            <a:endParaRPr lang="en-US"/>
          </a:p>
          <a:p>
            <a:pPr marL="0" indent="0">
              <a:buNone/>
            </a:pPr>
            <a:endParaRPr lang="en-US"/>
          </a:p>
          <a:p>
            <a:pPr>
              <a:lnSpc>
                <a:spcPct val="107000"/>
              </a:lnSpc>
              <a:spcAft>
                <a:spcPts val="800"/>
              </a:spcAft>
            </a:pPr>
            <a:r>
              <a:rPr lang="en-US" kern="100">
                <a:solidFill>
                  <a:srgbClr val="000000"/>
                </a:solidFill>
                <a:effectLst/>
                <a:latin typeface="Roboto" panose="02000000000000000000" pitchFamily="2" charset="0"/>
                <a:ea typeface="Roboto" panose="02000000000000000000" pitchFamily="2" charset="0"/>
                <a:cs typeface="Roboto" panose="02000000000000000000" pitchFamily="2" charset="0"/>
              </a:rPr>
              <a:t>1 passenger can book many trains(1-M)</a:t>
            </a:r>
            <a:endParaRPr lang="en-US" kern="10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US" kern="100">
                <a:solidFill>
                  <a:srgbClr val="000000"/>
                </a:solidFill>
                <a:effectLst/>
                <a:latin typeface="Roboto" panose="02000000000000000000" pitchFamily="2" charset="0"/>
                <a:ea typeface="Roboto" panose="02000000000000000000" pitchFamily="2" charset="0"/>
                <a:cs typeface="Roboto" panose="02000000000000000000" pitchFamily="2" charset="0"/>
              </a:rPr>
              <a:t>1 passenger can order many food(1-M)</a:t>
            </a:r>
            <a:endParaRPr lang="en-US" kern="100">
              <a:solidFill>
                <a:srgbClr val="000000"/>
              </a:solidFill>
              <a:effectLst/>
              <a:latin typeface="Calibri" panose="020F0502020204030204" pitchFamily="34" charset="0"/>
              <a:ea typeface="Calibri" panose="020F0502020204030204" pitchFamily="34" charset="0"/>
            </a:endParaRPr>
          </a:p>
          <a:p>
            <a:pPr marL="0" indent="0">
              <a:buNone/>
            </a:pPr>
            <a:endParaRPr lang="en-US"/>
          </a:p>
        </p:txBody>
      </p:sp>
    </p:spTree>
    <p:extLst>
      <p:ext uri="{BB962C8B-B14F-4D97-AF65-F5344CB8AC3E}">
        <p14:creationId xmlns:p14="http://schemas.microsoft.com/office/powerpoint/2010/main" val="902098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id="{04A65E52-9509-9D46-E027-98C37F2B9569}"/>
              </a:ext>
            </a:extLst>
          </p:cNvPr>
          <p:cNvPicPr>
            <a:picLocks noGrp="1" noChangeAspect="1"/>
          </p:cNvPicPr>
          <p:nvPr>
            <p:ph idx="1"/>
          </p:nvPr>
        </p:nvPicPr>
        <p:blipFill>
          <a:blip r:embed="rId2"/>
          <a:stretch>
            <a:fillRect/>
          </a:stretch>
        </p:blipFill>
        <p:spPr>
          <a:xfrm>
            <a:off x="1134533" y="209149"/>
            <a:ext cx="9922934" cy="7209088"/>
          </a:xfrm>
        </p:spPr>
      </p:pic>
    </p:spTree>
    <p:extLst>
      <p:ext uri="{BB962C8B-B14F-4D97-AF65-F5344CB8AC3E}">
        <p14:creationId xmlns:p14="http://schemas.microsoft.com/office/powerpoint/2010/main" val="2087146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B57C38-6780-BAA0-DA15-532889A6CACA}"/>
              </a:ext>
            </a:extLst>
          </p:cNvPr>
          <p:cNvSpPr>
            <a:spLocks noGrp="1"/>
          </p:cNvSpPr>
          <p:nvPr>
            <p:ph idx="1"/>
          </p:nvPr>
        </p:nvSpPr>
        <p:spPr>
          <a:xfrm>
            <a:off x="0" y="0"/>
            <a:ext cx="12192000" cy="6858000"/>
          </a:xfrm>
        </p:spPr>
        <p:txBody>
          <a:bodyPr/>
          <a:lstStyle/>
          <a:p>
            <a:pPr marL="0" indent="0">
              <a:buNone/>
            </a:pPr>
            <a:r>
              <a:rPr lang="en-US" sz="1800" b="1" kern="100">
                <a:solidFill>
                  <a:srgbClr val="000000"/>
                </a:solidFill>
                <a:effectLst/>
                <a:latin typeface="Roboto" panose="02000000000000000000" pitchFamily="2" charset="0"/>
                <a:ea typeface="Roboto" panose="02000000000000000000" pitchFamily="2" charset="0"/>
                <a:cs typeface="Roboto" panose="02000000000000000000" pitchFamily="2" charset="0"/>
              </a:rPr>
              <a:t>                                                                        </a:t>
            </a:r>
            <a:r>
              <a:rPr lang="en-US" sz="3600" b="1" kern="100">
                <a:solidFill>
                  <a:srgbClr val="000000"/>
                </a:solidFill>
                <a:effectLst/>
                <a:latin typeface="Roboto" panose="02000000000000000000" pitchFamily="2" charset="0"/>
                <a:ea typeface="Roboto" panose="02000000000000000000" pitchFamily="2" charset="0"/>
                <a:cs typeface="Roboto" panose="02000000000000000000" pitchFamily="2" charset="0"/>
              </a:rPr>
              <a:t>DDL COMMANDS</a:t>
            </a:r>
          </a:p>
          <a:p>
            <a:r>
              <a:rPr lang="en-US" b="1"/>
              <a:t>CREATE</a:t>
            </a:r>
            <a:r>
              <a:rPr lang="en-US"/>
              <a:t>:</a:t>
            </a:r>
          </a:p>
          <a:p>
            <a:endParaRPr lang="en-US" b="1"/>
          </a:p>
          <a:p>
            <a:endParaRPr lang="en-US" b="1"/>
          </a:p>
          <a:p>
            <a:endParaRPr lang="en-US" b="1"/>
          </a:p>
          <a:p>
            <a:endParaRPr lang="en-US" b="1"/>
          </a:p>
          <a:p>
            <a:endParaRPr lang="en-US" b="1"/>
          </a:p>
          <a:p>
            <a:r>
              <a:rPr lang="en-US" b="1"/>
              <a:t>DROP:</a:t>
            </a:r>
          </a:p>
        </p:txBody>
      </p:sp>
      <p:pic>
        <p:nvPicPr>
          <p:cNvPr id="4" name="Picture 3">
            <a:extLst>
              <a:ext uri="{FF2B5EF4-FFF2-40B4-BE49-F238E27FC236}">
                <a16:creationId xmlns:a16="http://schemas.microsoft.com/office/drawing/2014/main" id="{A6EDC54E-2A89-3BE8-1CC5-4A26AE99F1DE}"/>
              </a:ext>
            </a:extLst>
          </p:cNvPr>
          <p:cNvPicPr>
            <a:picLocks noChangeAspect="1"/>
          </p:cNvPicPr>
          <p:nvPr/>
        </p:nvPicPr>
        <p:blipFill>
          <a:blip r:embed="rId2"/>
          <a:stretch>
            <a:fillRect/>
          </a:stretch>
        </p:blipFill>
        <p:spPr>
          <a:xfrm>
            <a:off x="1752600" y="713104"/>
            <a:ext cx="8305800" cy="2394839"/>
          </a:xfrm>
          <a:prstGeom prst="rect">
            <a:avLst/>
          </a:prstGeom>
        </p:spPr>
      </p:pic>
      <p:pic>
        <p:nvPicPr>
          <p:cNvPr id="5" name="Picture 4">
            <a:extLst>
              <a:ext uri="{FF2B5EF4-FFF2-40B4-BE49-F238E27FC236}">
                <a16:creationId xmlns:a16="http://schemas.microsoft.com/office/drawing/2014/main" id="{4D8E8881-F473-B6DF-28EC-18480874C8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599" y="3750058"/>
            <a:ext cx="6544733" cy="3048000"/>
          </a:xfrm>
          <a:prstGeom prst="rect">
            <a:avLst/>
          </a:prstGeom>
        </p:spPr>
      </p:pic>
    </p:spTree>
    <p:extLst>
      <p:ext uri="{BB962C8B-B14F-4D97-AF65-F5344CB8AC3E}">
        <p14:creationId xmlns:p14="http://schemas.microsoft.com/office/powerpoint/2010/main" val="4200241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FEC4D0-7856-C3E5-5101-95324A915D19}"/>
              </a:ext>
            </a:extLst>
          </p:cNvPr>
          <p:cNvSpPr>
            <a:spLocks noGrp="1"/>
          </p:cNvSpPr>
          <p:nvPr>
            <p:ph idx="1"/>
          </p:nvPr>
        </p:nvSpPr>
        <p:spPr>
          <a:xfrm>
            <a:off x="0" y="0"/>
            <a:ext cx="12192000" cy="6858000"/>
          </a:xfrm>
        </p:spPr>
        <p:txBody>
          <a:bodyPr/>
          <a:lstStyle/>
          <a:p>
            <a:r>
              <a:rPr lang="en-US" b="1"/>
              <a:t>ALTER:</a:t>
            </a:r>
          </a:p>
          <a:p>
            <a:endParaRPr lang="en-US" b="1"/>
          </a:p>
          <a:p>
            <a:endParaRPr lang="en-US" b="1"/>
          </a:p>
          <a:p>
            <a:endParaRPr lang="en-US" b="1"/>
          </a:p>
          <a:p>
            <a:endParaRPr lang="en-US" b="1"/>
          </a:p>
          <a:p>
            <a:endParaRPr lang="en-US" b="1"/>
          </a:p>
          <a:p>
            <a:endParaRPr lang="en-US" b="1"/>
          </a:p>
          <a:p>
            <a:r>
              <a:rPr lang="en-US" b="1"/>
              <a:t>RENAME:</a:t>
            </a:r>
          </a:p>
        </p:txBody>
      </p:sp>
      <p:pic>
        <p:nvPicPr>
          <p:cNvPr id="4" name="Picture 3">
            <a:extLst>
              <a:ext uri="{FF2B5EF4-FFF2-40B4-BE49-F238E27FC236}">
                <a16:creationId xmlns:a16="http://schemas.microsoft.com/office/drawing/2014/main" id="{B04FB0C6-96F3-1682-B338-4072D6BDEC8C}"/>
              </a:ext>
            </a:extLst>
          </p:cNvPr>
          <p:cNvPicPr>
            <a:picLocks noChangeAspect="1"/>
          </p:cNvPicPr>
          <p:nvPr/>
        </p:nvPicPr>
        <p:blipFill>
          <a:blip r:embed="rId2"/>
          <a:stretch>
            <a:fillRect/>
          </a:stretch>
        </p:blipFill>
        <p:spPr>
          <a:xfrm>
            <a:off x="2209878" y="0"/>
            <a:ext cx="6273722" cy="3048000"/>
          </a:xfrm>
          <a:prstGeom prst="rect">
            <a:avLst/>
          </a:prstGeom>
        </p:spPr>
      </p:pic>
      <p:pic>
        <p:nvPicPr>
          <p:cNvPr id="5" name="Picture 4">
            <a:extLst>
              <a:ext uri="{FF2B5EF4-FFF2-40B4-BE49-F238E27FC236}">
                <a16:creationId xmlns:a16="http://schemas.microsoft.com/office/drawing/2014/main" id="{F2F5D391-6605-35E0-0147-160A5BC2949D}"/>
              </a:ext>
            </a:extLst>
          </p:cNvPr>
          <p:cNvPicPr>
            <a:picLocks noChangeAspect="1"/>
          </p:cNvPicPr>
          <p:nvPr/>
        </p:nvPicPr>
        <p:blipFill>
          <a:blip r:embed="rId3"/>
          <a:stretch>
            <a:fillRect/>
          </a:stretch>
        </p:blipFill>
        <p:spPr>
          <a:xfrm>
            <a:off x="2420206" y="3429000"/>
            <a:ext cx="6063393" cy="3429000"/>
          </a:xfrm>
          <a:prstGeom prst="rect">
            <a:avLst/>
          </a:prstGeom>
        </p:spPr>
      </p:pic>
    </p:spTree>
    <p:extLst>
      <p:ext uri="{BB962C8B-B14F-4D97-AF65-F5344CB8AC3E}">
        <p14:creationId xmlns:p14="http://schemas.microsoft.com/office/powerpoint/2010/main" val="1097029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8D7442-0751-E743-B46A-050031B678A3}"/>
              </a:ext>
            </a:extLst>
          </p:cNvPr>
          <p:cNvSpPr>
            <a:spLocks noGrp="1"/>
          </p:cNvSpPr>
          <p:nvPr>
            <p:ph idx="1"/>
          </p:nvPr>
        </p:nvSpPr>
        <p:spPr>
          <a:xfrm>
            <a:off x="0" y="0"/>
            <a:ext cx="12192000" cy="6858000"/>
          </a:xfrm>
        </p:spPr>
        <p:txBody>
          <a:bodyPr/>
          <a:lstStyle/>
          <a:p>
            <a:endParaRPr lang="en-US" b="1"/>
          </a:p>
          <a:p>
            <a:pPr marL="0" indent="0">
              <a:buNone/>
            </a:pPr>
            <a:endParaRPr lang="en-US" b="1"/>
          </a:p>
          <a:p>
            <a:r>
              <a:rPr lang="en-US" b="1"/>
              <a:t>TRUNCATE:</a:t>
            </a:r>
          </a:p>
        </p:txBody>
      </p:sp>
      <p:pic>
        <p:nvPicPr>
          <p:cNvPr id="4" name="Picture 3">
            <a:extLst>
              <a:ext uri="{FF2B5EF4-FFF2-40B4-BE49-F238E27FC236}">
                <a16:creationId xmlns:a16="http://schemas.microsoft.com/office/drawing/2014/main" id="{129A2C6D-ADC5-9342-AB4F-A729EF69C852}"/>
              </a:ext>
            </a:extLst>
          </p:cNvPr>
          <p:cNvPicPr>
            <a:picLocks noChangeAspect="1"/>
          </p:cNvPicPr>
          <p:nvPr/>
        </p:nvPicPr>
        <p:blipFill>
          <a:blip r:embed="rId2"/>
          <a:stretch>
            <a:fillRect/>
          </a:stretch>
        </p:blipFill>
        <p:spPr>
          <a:xfrm>
            <a:off x="2175933" y="1253067"/>
            <a:ext cx="6858000" cy="3234266"/>
          </a:xfrm>
          <a:prstGeom prst="rect">
            <a:avLst/>
          </a:prstGeom>
        </p:spPr>
      </p:pic>
    </p:spTree>
    <p:extLst>
      <p:ext uri="{BB962C8B-B14F-4D97-AF65-F5344CB8AC3E}">
        <p14:creationId xmlns:p14="http://schemas.microsoft.com/office/powerpoint/2010/main" val="3085132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879</Words>
  <Application>Microsoft Office PowerPoint</Application>
  <PresentationFormat>Widescreen</PresentationFormat>
  <Paragraphs>236</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Roboto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NORMALIZATION   Normalization in database design is a technique used to minimize redundancy and dependency by organizing fields and tables within a relational database.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kowshik thota</dc:creator>
  <cp:lastModifiedBy>kowshik thota</cp:lastModifiedBy>
  <cp:revision>3</cp:revision>
  <dcterms:created xsi:type="dcterms:W3CDTF">2024-11-03T15:36:26Z</dcterms:created>
  <dcterms:modified xsi:type="dcterms:W3CDTF">2024-11-14T12:27:28Z</dcterms:modified>
</cp:coreProperties>
</file>