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VAGj21eVuOU.mp4" Type="http://schemas.openxmlformats.org/officeDocument/2006/relationships/video"/><Relationship Id="rId4" Target="../media/VAGj21eVuOU.mp4" Type="http://schemas.microsoft.com/office/2007/relationships/media"/><Relationship Id="rId5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VAGj2-Pw7rU.mp4" Type="http://schemas.openxmlformats.org/officeDocument/2006/relationships/video"/><Relationship Id="rId5" Target="../media/VAGj2-Pw7rU.mp4" Type="http://schemas.microsoft.com/office/2007/relationships/media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VAGj3aA0FC8.mp4" Type="http://schemas.openxmlformats.org/officeDocument/2006/relationships/video"/><Relationship Id="rId4" Target="../media/VAGj3aA0FC8.mp4" Type="http://schemas.microsoft.com/office/2007/relationships/media"/><Relationship Id="rId5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VAGj3YqoA4E.mp4" Type="http://schemas.openxmlformats.org/officeDocument/2006/relationships/video"/><Relationship Id="rId4" Target="../media/VAGj3YqoA4E.mp4" Type="http://schemas.microsoft.com/office/2007/relationships/media"/><Relationship Id="rId5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07853" y="914400"/>
            <a:ext cx="6212703" cy="10356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  <a:spcBef>
                <a:spcPct val="0"/>
              </a:spcBef>
            </a:pPr>
            <a:r>
              <a:rPr lang="en-US" b="true" sz="60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Assignment 2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41629" y="4953977"/>
            <a:ext cx="3405259" cy="75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Sai Kowshik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91396" y="4838716"/>
            <a:ext cx="3370667" cy="75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4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Guru Rohith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37923" y="5933752"/>
            <a:ext cx="2612671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CS22B004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25187" y="5818492"/>
            <a:ext cx="2503084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CS22B022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10572201" y="1206102"/>
            <a:ext cx="6046944" cy="6046944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605130" y="1377482"/>
            <a:ext cx="9506976" cy="5704186"/>
          </a:xfrm>
          <a:custGeom>
            <a:avLst/>
            <a:gdLst/>
            <a:ahLst/>
            <a:cxnLst/>
            <a:rect r="r" b="b" t="t" l="l"/>
            <a:pathLst>
              <a:path h="5704186" w="9506976">
                <a:moveTo>
                  <a:pt x="0" y="0"/>
                </a:moveTo>
                <a:lnTo>
                  <a:pt x="9506976" y="0"/>
                </a:lnTo>
                <a:lnTo>
                  <a:pt x="9506976" y="5704185"/>
                </a:lnTo>
                <a:lnTo>
                  <a:pt x="0" y="57041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79116" y="-3136"/>
            <a:ext cx="13740029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 and Bound using frozen lake environment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05130" y="7354249"/>
            <a:ext cx="10208269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Heuristic function  :  Manhattan distance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4252" y="832500"/>
            <a:ext cx="8156628" cy="6994309"/>
          </a:xfrm>
          <a:custGeom>
            <a:avLst/>
            <a:gdLst/>
            <a:ahLst/>
            <a:cxnLst/>
            <a:rect r="r" b="b" t="t" l="l"/>
            <a:pathLst>
              <a:path h="6994309" w="8156628">
                <a:moveTo>
                  <a:pt x="0" y="0"/>
                </a:moveTo>
                <a:lnTo>
                  <a:pt x="8156628" y="0"/>
                </a:lnTo>
                <a:lnTo>
                  <a:pt x="8156628" y="6994308"/>
                </a:lnTo>
                <a:lnTo>
                  <a:pt x="0" y="6994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pic>
        <p:nvPicPr>
          <p:cNvPr name="Picture 3" id="3">
            <a:hlinkClick action="ppaction://media"/>
          </p:cNvPr>
          <p:cNvPicPr>
            <a:picLocks noChangeAspect="true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9478689" y="636299"/>
            <a:ext cx="7179521" cy="7179521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6078319" y="-76200"/>
            <a:ext cx="6131361" cy="71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Iterative  Deepening A*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4185" y="7946809"/>
            <a:ext cx="10208269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Heuristic function  :  Manhattan distance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495" b="0"/>
          <a:stretch>
            <a:fillRect/>
          </a:stretch>
        </p:blipFill>
        <p:spPr>
          <a:xfrm flipH="false" flipV="false" rot="0">
            <a:off x="11380422" y="301606"/>
            <a:ext cx="6562137" cy="7551693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1483063" y="603211"/>
            <a:ext cx="8490761" cy="6686475"/>
          </a:xfrm>
          <a:custGeom>
            <a:avLst/>
            <a:gdLst/>
            <a:ahLst/>
            <a:cxnLst/>
            <a:rect r="r" b="b" t="t" l="l"/>
            <a:pathLst>
              <a:path h="6686475" w="8490761">
                <a:moveTo>
                  <a:pt x="0" y="0"/>
                </a:moveTo>
                <a:lnTo>
                  <a:pt x="8490761" y="0"/>
                </a:lnTo>
                <a:lnTo>
                  <a:pt x="8490761" y="6686475"/>
                </a:lnTo>
                <a:lnTo>
                  <a:pt x="0" y="66864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46489" y="-76200"/>
            <a:ext cx="3195022" cy="679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Hill Climbing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9928" y="6989998"/>
            <a:ext cx="15369905" cy="2268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 heuristic(tour, dist_matrix):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total_length = compute_length(tour, dist_matrix)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max_edge = max(dist_matrix[tour[i]][tour[i+1]] for i in range(len(tour)-1))</a:t>
            </a:r>
          </a:p>
          <a:p>
            <a:pPr algn="l">
              <a:lnSpc>
                <a:spcPts val="4536"/>
              </a:lnSpc>
              <a:spcBef>
                <a:spcPct val="0"/>
              </a:spcBef>
            </a:pPr>
            <a:r>
              <a:rPr lang="en-US" sz="3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return total_length + 0.01 * max_edge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>
            <a:hlinkClick action="ppaction://media"/>
          </p:cNvPr>
          <p:cNvPicPr>
            <a:picLocks noChangeAspect="true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2"/>
          <a:srcRect l="0" t="0" r="0" b="0"/>
          <a:stretch>
            <a:fillRect/>
          </a:stretch>
        </p:blipFill>
        <p:spPr>
          <a:xfrm flipH="false" flipV="false" rot="0">
            <a:off x="9679599" y="1028700"/>
            <a:ext cx="7186808" cy="8229600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493177" y="2182615"/>
            <a:ext cx="8210426" cy="5921770"/>
          </a:xfrm>
          <a:custGeom>
            <a:avLst/>
            <a:gdLst/>
            <a:ahLst/>
            <a:cxnLst/>
            <a:rect r="r" b="b" t="t" l="l"/>
            <a:pathLst>
              <a:path h="5921770" w="8210426">
                <a:moveTo>
                  <a:pt x="0" y="0"/>
                </a:moveTo>
                <a:lnTo>
                  <a:pt x="8210426" y="0"/>
                </a:lnTo>
                <a:lnTo>
                  <a:pt x="8210426" y="5921770"/>
                </a:lnTo>
                <a:lnTo>
                  <a:pt x="0" y="592177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98390" y="-76200"/>
            <a:ext cx="9091220" cy="71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Stimulated Annealing </a:t>
            </a:r>
          </a:p>
        </p:txBody>
      </p:sp>
    </p:spTree>
  </p:cSld>
  <p:clrMapOvr>
    <a:masterClrMapping/>
  </p:clrMapOvr>
  <p:timing>
    <p:tnLst>
      <p:par>
        <p:cTn dur="indefinite" restart="never" nodeType="tmRoot">
          <p:childTnLst>
            <p:video>
              <p:cMediaNode vol="0">
                <p:cTn fill="hold" display="false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570" y="439987"/>
            <a:ext cx="16137438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Branch and Bound (Frozen Lake)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Ultra-fast (0.0001s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1)Optimal for discrete grids: Perfect for Frozen Lake's 4x4 discrete state space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2)Early termination: Stops when first valid path is found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3)Manhattan heuristic: Perfectly admissible heuristic for grid movement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4)Small state space: Only 16 possible states in 4x4 grid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6570" y="5077635"/>
            <a:ext cx="13820010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IDA* (Frozen Lake)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Very fast (0.00009s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1)Depth-limited DFS: Avoids BFS memory overhead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2)Repeated depth increments: Efficient for shallow solutions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3)Same Manhattan heuristic: Perfectly guides search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4)No reopening costs: Unlike A*, doesn't maintain open/closed sets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0705" y="484626"/>
            <a:ext cx="16270892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Hill Climbing (TSP)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Slowest (4.99s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1)Local search limitations: Gets stuck in local optima (especially in 76-city 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2)No downhill moves: Cannot escape poor initial solutions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3)Costly neighbor evaluation: O(n²) neighbor generation for 2-opt swaps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4)Complex heuristic: Length + max-edge penalty requires full tour evaluation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705" y="5466454"/>
            <a:ext cx="14799236" cy="418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Simulated Annealing (TSP)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Performance: Faster than HC (0.14s avg)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Reasons: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1)Controlled randomness: Occasional uphill moves escape local optima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2)Temperature schedule: Early exploration → later exploitation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3)Same neighborhood: 2-opt swaps but with probabilistic acceptance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4)Gradual refinement: Better solutions emerge over iterations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DAGj2cgbZpw</dc:identifier>
  <dcterms:modified xsi:type="dcterms:W3CDTF">2011-08-01T06:04:30Z</dcterms:modified>
  <cp:revision>1</cp:revision>
  <dc:title>Branch and Bound</dc:title>
</cp:coreProperties>
</file>