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6" r:id="rId3"/>
    <p:sldId id="259" r:id="rId4"/>
    <p:sldId id="261" r:id="rId5"/>
    <p:sldId id="262" r:id="rId6"/>
    <p:sldId id="264" r:id="rId7"/>
    <p:sldId id="265" r:id="rId8"/>
    <p:sldId id="269" r:id="rId9"/>
    <p:sldId id="260"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30191-A12D-4205-A842-2E2054B2A580}" type="datetimeFigureOut">
              <a:rPr lang="en-CA" smtClean="0"/>
              <a:t>2018-11-12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A3FBA-212A-45AF-84E7-A76C08602433}" type="slidenum">
              <a:rPr lang="en-CA" smtClean="0"/>
              <a:t>‹#›</a:t>
            </a:fld>
            <a:endParaRPr lang="en-CA"/>
          </a:p>
        </p:txBody>
      </p:sp>
    </p:spTree>
    <p:extLst>
      <p:ext uri="{BB962C8B-B14F-4D97-AF65-F5344CB8AC3E}">
        <p14:creationId xmlns:p14="http://schemas.microsoft.com/office/powerpoint/2010/main" val="287513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B66FF68D-16A0-44C7-9048-D7A950460639}" type="datetime1">
              <a:rPr lang="en-US" smtClean="0"/>
              <a:t>11/12/2018</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2B413E-C84B-4791-8D9C-6C5E807A9707}" type="datetime1">
              <a:rPr lang="en-US" smtClean="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E0B8B68-AC0F-49AE-A171-EEAFBD480E56}"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9789AF0-8BBC-417A-A515-CDCF3409F573}"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A0FBD-3E6D-4CC6-B112-165791C6C4A2}"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408CFC-32E7-4D31-9A76-8B9122A87B5D}" type="datetime1">
              <a:rPr lang="en-US" smtClean="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C33F48-89F7-4BC4-BC66-5428B68C107F}" type="datetime1">
              <a:rPr lang="en-US" smtClean="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1F95-48CE-44E2-B08C-D93BD8D63557}"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EB043-337F-4AE7-9336-A6FCFD767190}"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7EAC7-C4EA-421F-8FA9-FAE16756117E}"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6F2687-AE24-4FD5-95DE-960247F1B7CD}" type="datetime1">
              <a:rPr lang="en-US" smtClean="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70AFDB-AF9E-4BED-A7F5-9464BA7BD222}" type="datetime1">
              <a:rPr lang="en-US" smtClean="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2389D4-3AA6-44E8-A681-F62FC7671E8B}" type="datetime1">
              <a:rPr lang="en-US" smtClean="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DB1C1-F1F4-432D-AC80-C3698613B517}" type="datetime1">
              <a:rPr lang="en-US" smtClean="0"/>
              <a:t>11/12/2018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DA814-F3A2-42DD-89A1-46CDAC078D1E}" type="datetime1">
              <a:rPr lang="en-US" smtClean="0"/>
              <a:t>11/12/2018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5F9D73-4E53-4F31-B3F8-D9421C0BA8D5}" type="datetime1">
              <a:rPr lang="en-US" smtClean="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12B988-EF56-4CCF-A44A-F25FE607AC0F}" type="datetime1">
              <a:rPr lang="en-US" smtClean="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C76939-1030-4A56-AF27-E93F53E0BAA1}" type="datetime1">
              <a:rPr lang="en-US" smtClean="0"/>
              <a:t>11/12/2018</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F991-69C3-4CB0-9B7D-50B93A11BCBE}"/>
              </a:ext>
            </a:extLst>
          </p:cNvPr>
          <p:cNvSpPr>
            <a:spLocks noGrp="1"/>
          </p:cNvSpPr>
          <p:nvPr>
            <p:ph type="ctrTitle"/>
          </p:nvPr>
        </p:nvSpPr>
        <p:spPr/>
        <p:txBody>
          <a:bodyPr/>
          <a:lstStyle/>
          <a:p>
            <a:r>
              <a:rPr lang="en-CA" dirty="0"/>
              <a:t>Group Based </a:t>
            </a:r>
            <a:r>
              <a:rPr lang="en-CA" dirty="0" err="1"/>
              <a:t>Multifatorial</a:t>
            </a:r>
            <a:r>
              <a:rPr lang="en-CA" dirty="0"/>
              <a:t> Evolutionary Algorithm</a:t>
            </a:r>
          </a:p>
        </p:txBody>
      </p:sp>
      <p:sp>
        <p:nvSpPr>
          <p:cNvPr id="3" name="Subtitle 2">
            <a:extLst>
              <a:ext uri="{FF2B5EF4-FFF2-40B4-BE49-F238E27FC236}">
                <a16:creationId xmlns:a16="http://schemas.microsoft.com/office/drawing/2014/main" id="{EB1C8A14-FFD7-4841-B4D0-733D81E7E4F1}"/>
              </a:ext>
            </a:extLst>
          </p:cNvPr>
          <p:cNvSpPr>
            <a:spLocks noGrp="1"/>
          </p:cNvSpPr>
          <p:nvPr>
            <p:ph type="subTitle" idx="1"/>
          </p:nvPr>
        </p:nvSpPr>
        <p:spPr/>
        <p:txBody>
          <a:bodyPr/>
          <a:lstStyle/>
          <a:p>
            <a:endParaRPr lang="en-CA" dirty="0"/>
          </a:p>
        </p:txBody>
      </p:sp>
      <p:sp>
        <p:nvSpPr>
          <p:cNvPr id="4" name="Slide Number Placeholder 3">
            <a:extLst>
              <a:ext uri="{FF2B5EF4-FFF2-40B4-BE49-F238E27FC236}">
                <a16:creationId xmlns:a16="http://schemas.microsoft.com/office/drawing/2014/main" id="{76F496D0-F0C0-4F4A-A116-535953EBA0B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6646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7077-22FB-4901-B8A0-A93E008BEF37}"/>
              </a:ext>
            </a:extLst>
          </p:cNvPr>
          <p:cNvSpPr>
            <a:spLocks noGrp="1"/>
          </p:cNvSpPr>
          <p:nvPr>
            <p:ph type="title"/>
          </p:nvPr>
        </p:nvSpPr>
        <p:spPr/>
        <p:txBody>
          <a:bodyPr/>
          <a:lstStyle/>
          <a:p>
            <a:r>
              <a:rPr lang="en-CA" dirty="0"/>
              <a:t>Future Work</a:t>
            </a:r>
          </a:p>
        </p:txBody>
      </p:sp>
      <p:sp>
        <p:nvSpPr>
          <p:cNvPr id="3" name="Content Placeholder 2">
            <a:extLst>
              <a:ext uri="{FF2B5EF4-FFF2-40B4-BE49-F238E27FC236}">
                <a16:creationId xmlns:a16="http://schemas.microsoft.com/office/drawing/2014/main" id="{5ED9F6A7-8CE8-4ED0-A40F-BF9A49518A11}"/>
              </a:ext>
            </a:extLst>
          </p:cNvPr>
          <p:cNvSpPr>
            <a:spLocks noGrp="1"/>
          </p:cNvSpPr>
          <p:nvPr>
            <p:ph idx="1"/>
          </p:nvPr>
        </p:nvSpPr>
        <p:spPr/>
        <p:txBody>
          <a:bodyPr>
            <a:normAutofit/>
          </a:bodyPr>
          <a:lstStyle/>
          <a:p>
            <a:r>
              <a:rPr lang="en-US" dirty="0"/>
              <a:t>The group-based is scalable to deal with the optimization of a significant number of tasks that can’t be solved by the plain MFEA. The grouping is carefully designed using clustering algorithms and the selection is based on two well-formulated components. The performance is demonstrated by different angles over multiple domains.</a:t>
            </a:r>
          </a:p>
          <a:p>
            <a:r>
              <a:rPr lang="en-US" dirty="0"/>
              <a:t>The results suggest effective performance with good efficiency achieved by GMFEA, which leads to promising solutions to a general many-task solver in many applications like a cloud platform. But the algorithm cannot handle well the situation that few similar tasks exist in the task set, e.g. in an extreme circumstance that each group contains only one task. We will deal with this situation in the future work.</a:t>
            </a:r>
            <a:endParaRPr lang="en-CA" dirty="0"/>
          </a:p>
        </p:txBody>
      </p:sp>
      <p:sp>
        <p:nvSpPr>
          <p:cNvPr id="4" name="Slide Number Placeholder 3">
            <a:extLst>
              <a:ext uri="{FF2B5EF4-FFF2-40B4-BE49-F238E27FC236}">
                <a16:creationId xmlns:a16="http://schemas.microsoft.com/office/drawing/2014/main" id="{5B6822DA-CC56-411E-B663-1B3F02EFDB0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7662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ADC-3AD5-4B64-96EB-59127EA56BA7}"/>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33CFC97-AA23-4CE8-B2FF-E39EAE07480B}"/>
              </a:ext>
            </a:extLst>
          </p:cNvPr>
          <p:cNvSpPr>
            <a:spLocks noGrp="1"/>
          </p:cNvSpPr>
          <p:nvPr>
            <p:ph idx="1"/>
          </p:nvPr>
        </p:nvSpPr>
        <p:spPr/>
        <p:txBody>
          <a:bodyPr/>
          <a:lstStyle/>
          <a:p>
            <a:r>
              <a:rPr lang="en-US" dirty="0"/>
              <a:t>[Gupta et al., 2016] Abhishek Gupta, Yew Soon Ong, and Liang Feng. Multifactorial Evolution: Toward Evolutionary Multitasking. IEEE Transactions on Evolutionary </a:t>
            </a:r>
            <a:r>
              <a:rPr lang="en-CA" dirty="0"/>
              <a:t>Computation, 20(3):343–357, 2016.</a:t>
            </a:r>
          </a:p>
          <a:p>
            <a:r>
              <a:rPr lang="en-CA" dirty="0"/>
              <a:t>Jing Tang, </a:t>
            </a:r>
            <a:r>
              <a:rPr lang="en-CA" dirty="0" err="1"/>
              <a:t>Yingke</a:t>
            </a:r>
            <a:r>
              <a:rPr lang="en-CA" dirty="0"/>
              <a:t> Chen, </a:t>
            </a:r>
            <a:r>
              <a:rPr lang="en-CA" dirty="0" err="1"/>
              <a:t>Zixuan</a:t>
            </a:r>
            <a:r>
              <a:rPr lang="en-CA" dirty="0"/>
              <a:t> Deng, </a:t>
            </a:r>
            <a:r>
              <a:rPr lang="en-CA" dirty="0" err="1"/>
              <a:t>Yanping</a:t>
            </a:r>
            <a:r>
              <a:rPr lang="en-CA" dirty="0"/>
              <a:t> Xiang, Colin Paul Joy,  A Group-based Approach to Improve Multifactorial Evolutionary Algorithm, IJCAI 2018 Proceedings.</a:t>
            </a:r>
          </a:p>
        </p:txBody>
      </p:sp>
      <p:sp>
        <p:nvSpPr>
          <p:cNvPr id="4" name="Slide Number Placeholder 3">
            <a:extLst>
              <a:ext uri="{FF2B5EF4-FFF2-40B4-BE49-F238E27FC236}">
                <a16:creationId xmlns:a16="http://schemas.microsoft.com/office/drawing/2014/main" id="{8E152DEE-65C8-44F1-982C-764D7F4EA0B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4672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E312-8948-42C1-A188-41C455BB4718}"/>
              </a:ext>
            </a:extLst>
          </p:cNvPr>
          <p:cNvSpPr>
            <a:spLocks noGrp="1"/>
          </p:cNvSpPr>
          <p:nvPr>
            <p:ph type="title"/>
          </p:nvPr>
        </p:nvSpPr>
        <p:spPr/>
        <p:txBody>
          <a:bodyPr/>
          <a:lstStyle/>
          <a:p>
            <a:r>
              <a:rPr lang="en-CA" dirty="0"/>
              <a:t>The MFEA main procedures.</a:t>
            </a:r>
          </a:p>
        </p:txBody>
      </p:sp>
      <p:pic>
        <p:nvPicPr>
          <p:cNvPr id="10" name="Content Placeholder 9">
            <a:extLst>
              <a:ext uri="{FF2B5EF4-FFF2-40B4-BE49-F238E27FC236}">
                <a16:creationId xmlns:a16="http://schemas.microsoft.com/office/drawing/2014/main" id="{4288C921-3FA4-44EE-B901-285A8666EFCF}"/>
              </a:ext>
            </a:extLst>
          </p:cNvPr>
          <p:cNvPicPr>
            <a:picLocks noGrp="1" noChangeAspect="1"/>
          </p:cNvPicPr>
          <p:nvPr>
            <p:ph idx="1"/>
          </p:nvPr>
        </p:nvPicPr>
        <p:blipFill>
          <a:blip r:embed="rId2"/>
          <a:stretch>
            <a:fillRect/>
          </a:stretch>
        </p:blipFill>
        <p:spPr>
          <a:xfrm>
            <a:off x="2674430" y="2233584"/>
            <a:ext cx="5938697" cy="3416300"/>
          </a:xfrm>
        </p:spPr>
      </p:pic>
      <p:sp>
        <p:nvSpPr>
          <p:cNvPr id="11" name="Rectangle 10">
            <a:extLst>
              <a:ext uri="{FF2B5EF4-FFF2-40B4-BE49-F238E27FC236}">
                <a16:creationId xmlns:a16="http://schemas.microsoft.com/office/drawing/2014/main" id="{42FD37B0-D71F-41A8-BD2E-049888C9A60C}"/>
              </a:ext>
            </a:extLst>
          </p:cNvPr>
          <p:cNvSpPr/>
          <p:nvPr/>
        </p:nvSpPr>
        <p:spPr>
          <a:xfrm>
            <a:off x="4683401" y="3244334"/>
            <a:ext cx="2825197" cy="369332"/>
          </a:xfrm>
          <a:prstGeom prst="rect">
            <a:avLst/>
          </a:prstGeom>
        </p:spPr>
        <p:txBody>
          <a:bodyPr wrap="none">
            <a:spAutoFit/>
          </a:bodyPr>
          <a:lstStyle/>
          <a:p>
            <a:r>
              <a:rPr lang="en-CA" dirty="0">
                <a:latin typeface="PxbbyhHhsxrxNimbusRomNo9L-Regu"/>
              </a:rPr>
              <a:t>The MFEA main procedures.</a:t>
            </a:r>
            <a:endParaRPr lang="en-CA" dirty="0"/>
          </a:p>
        </p:txBody>
      </p:sp>
      <p:sp>
        <p:nvSpPr>
          <p:cNvPr id="12" name="Slide Number Placeholder 11">
            <a:extLst>
              <a:ext uri="{FF2B5EF4-FFF2-40B4-BE49-F238E27FC236}">
                <a16:creationId xmlns:a16="http://schemas.microsoft.com/office/drawing/2014/main" id="{39E97ABB-191C-4BB5-91AC-D1C90A91449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7591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C028-AC6F-4E73-80B8-1A91A2E8D1D5}"/>
              </a:ext>
            </a:extLst>
          </p:cNvPr>
          <p:cNvSpPr>
            <a:spLocks noGrp="1"/>
          </p:cNvSpPr>
          <p:nvPr>
            <p:ph type="title"/>
          </p:nvPr>
        </p:nvSpPr>
        <p:spPr/>
        <p:txBody>
          <a:bodyPr/>
          <a:lstStyle/>
          <a:p>
            <a:r>
              <a:rPr lang="en-CA" dirty="0"/>
              <a:t>Factorial Cost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6377D2-48D3-49EA-8CF4-950DE407E9EE}"/>
                  </a:ext>
                </a:extLst>
              </p:cNvPr>
              <p:cNvSpPr>
                <a:spLocks noGrp="1"/>
              </p:cNvSpPr>
              <p:nvPr>
                <p:ph idx="1"/>
              </p:nvPr>
            </p:nvSpPr>
            <p:spPr/>
            <p:txBody>
              <a:bodyPr>
                <a:normAutofit/>
              </a:bodyPr>
              <a:lstStyle/>
              <a:p>
                <a:pPr marL="0" indent="0">
                  <a:buNone/>
                </a:pPr>
                <a:r>
                  <a:rPr lang="en-US" dirty="0"/>
                  <a:t>For a given task </a:t>
                </a:r>
                <a:r>
                  <a:rPr lang="en-US" dirty="0" err="1"/>
                  <a:t>Tj</a:t>
                </a:r>
                <a:r>
                  <a:rPr lang="en-US" dirty="0"/>
                  <a:t>,</a:t>
                </a:r>
              </a:p>
              <a:p>
                <a:pPr marL="0" indent="0">
                  <a:buNone/>
                </a:pPr>
                <a:r>
                  <a:rPr lang="en-US" dirty="0"/>
                  <a:t> the factorial cost </a:t>
                </a:r>
                <a14:m>
                  <m:oMath xmlns:m="http://schemas.openxmlformats.org/officeDocument/2006/math">
                    <m:r>
                      <a:rPr lang="en-CA" b="0" i="1" smtClean="0">
                        <a:latin typeface="Cambria Math" panose="02040503050406030204" pitchFamily="18" charset="0"/>
                      </a:rPr>
                      <m:t>𝜓</m:t>
                    </m:r>
                    <m:r>
                      <a:rPr lang="en-CA" b="0" i="1" baseline="30000" dirty="0" smtClean="0">
                        <a:latin typeface="Cambria Math" panose="02040503050406030204" pitchFamily="18" charset="0"/>
                      </a:rPr>
                      <m:t>𝑖</m:t>
                    </m:r>
                    <m:r>
                      <a:rPr lang="en-CA" b="0" i="1" baseline="-25000" dirty="0" smtClean="0">
                        <a:latin typeface="Cambria Math" panose="02040503050406030204" pitchFamily="18" charset="0"/>
                      </a:rPr>
                      <m:t>𝑗</m:t>
                    </m:r>
                  </m:oMath>
                </a14:m>
                <a:r>
                  <a:rPr lang="en-US" dirty="0"/>
                  <a:t>of individual p</a:t>
                </a:r>
                <a:r>
                  <a:rPr lang="en-US" baseline="-25000" dirty="0"/>
                  <a:t>i</a:t>
                </a:r>
                <a:r>
                  <a:rPr lang="en-US" dirty="0"/>
                  <a:t> is given by </a:t>
                </a:r>
              </a:p>
              <a:p>
                <a:pPr marL="0" indent="0">
                  <a:buNone/>
                </a:pPr>
                <a:r>
                  <a:rPr lang="en-CA" dirty="0"/>
                  <a:t>                                                     </a:t>
                </a:r>
                <a14:m>
                  <m:oMath xmlns:m="http://schemas.openxmlformats.org/officeDocument/2006/math">
                    <m:r>
                      <a:rPr lang="en-CA" sz="2800" i="1">
                        <a:latin typeface="Cambria Math" panose="02040503050406030204" pitchFamily="18" charset="0"/>
                      </a:rPr>
                      <m:t>𝜓</m:t>
                    </m:r>
                    <m:r>
                      <a:rPr lang="en-CA" sz="2800" i="1" baseline="30000" dirty="0">
                        <a:latin typeface="Cambria Math" panose="02040503050406030204" pitchFamily="18" charset="0"/>
                      </a:rPr>
                      <m:t>𝑖</m:t>
                    </m:r>
                    <m:r>
                      <a:rPr lang="en-CA" sz="2800" i="1" baseline="-25000" dirty="0">
                        <a:latin typeface="Cambria Math" panose="02040503050406030204" pitchFamily="18" charset="0"/>
                      </a:rPr>
                      <m:t>𝑗</m:t>
                    </m:r>
                    <m:r>
                      <a:rPr lang="en-CA" sz="2800" i="1" baseline="-25000" dirty="0">
                        <a:latin typeface="Cambria Math" panose="02040503050406030204" pitchFamily="18" charset="0"/>
                      </a:rPr>
                      <m:t> </m:t>
                    </m:r>
                  </m:oMath>
                </a14:m>
                <a:r>
                  <a:rPr lang="en-US" sz="2800" dirty="0"/>
                  <a:t>= </a:t>
                </a:r>
                <a:r>
                  <a:rPr lang="en-US" sz="2800" dirty="0" err="1"/>
                  <a:t>λ·δ</a:t>
                </a:r>
                <a:r>
                  <a:rPr lang="en-US" sz="2800" i="0" baseline="30000" dirty="0" err="1">
                    <a:latin typeface="+mj-lt"/>
                  </a:rPr>
                  <a:t>i</a:t>
                </a:r>
                <a:r>
                  <a:rPr lang="en-US" sz="2800" dirty="0"/>
                  <a:t> </a:t>
                </a:r>
                <a:r>
                  <a:rPr lang="en-US" sz="2800" baseline="-25000" dirty="0"/>
                  <a:t>j</a:t>
                </a:r>
                <a:r>
                  <a:rPr lang="en-US" sz="2800" dirty="0"/>
                  <a:t>+ f </a:t>
                </a:r>
                <a:r>
                  <a:rPr lang="en-US" sz="2800" baseline="30000" dirty="0" err="1"/>
                  <a:t>i</a:t>
                </a:r>
                <a:r>
                  <a:rPr lang="en-US" sz="2800" baseline="-25000" dirty="0" err="1"/>
                  <a:t>j</a:t>
                </a:r>
                <a:r>
                  <a:rPr lang="en-US" sz="2800" dirty="0"/>
                  <a:t> </a:t>
                </a:r>
              </a:p>
              <a:p>
                <a:pPr marL="0" indent="0">
                  <a:buNone/>
                </a:pPr>
                <a:r>
                  <a:rPr lang="en-US" dirty="0"/>
                  <a:t>Where λ = large penalizing multiplier,</a:t>
                </a:r>
              </a:p>
              <a:p>
                <a:pPr marL="0" indent="0">
                  <a:buNone/>
                </a:pPr>
                <a:r>
                  <a:rPr lang="en-US" dirty="0"/>
                  <a:t> </a:t>
                </a:r>
                <a:r>
                  <a:rPr lang="en-US" dirty="0" err="1"/>
                  <a:t>f</a:t>
                </a:r>
                <a:r>
                  <a:rPr lang="en-US" baseline="30000" dirty="0" err="1"/>
                  <a:t>i</a:t>
                </a:r>
                <a:r>
                  <a:rPr lang="en-US" baseline="-25000" dirty="0" err="1"/>
                  <a:t>j</a:t>
                </a:r>
                <a:r>
                  <a:rPr lang="en-US" dirty="0"/>
                  <a:t> =objective value ,</a:t>
                </a:r>
              </a:p>
              <a:p>
                <a:pPr marL="0" indent="0">
                  <a:buNone/>
                </a:pPr>
                <a:r>
                  <a:rPr lang="en-US" dirty="0" err="1"/>
                  <a:t>δ</a:t>
                </a:r>
                <a:r>
                  <a:rPr lang="en-US" baseline="30000" dirty="0" err="1"/>
                  <a:t>i</a:t>
                </a:r>
                <a:r>
                  <a:rPr lang="en-US" baseline="-25000" dirty="0" err="1"/>
                  <a:t>j</a:t>
                </a:r>
                <a:r>
                  <a:rPr lang="en-US" baseline="-25000" dirty="0"/>
                  <a:t>  </a:t>
                </a:r>
                <a:r>
                  <a:rPr lang="en-US" dirty="0"/>
                  <a:t>=total constraint violation,</a:t>
                </a:r>
                <a:endParaRPr lang="en-CA" dirty="0"/>
              </a:p>
            </p:txBody>
          </p:sp>
        </mc:Choice>
        <mc:Fallback>
          <p:sp>
            <p:nvSpPr>
              <p:cNvPr id="3" name="Content Placeholder 2">
                <a:extLst>
                  <a:ext uri="{FF2B5EF4-FFF2-40B4-BE49-F238E27FC236}">
                    <a16:creationId xmlns:a16="http://schemas.microsoft.com/office/drawing/2014/main" id="{276377D2-48D3-49EA-8CF4-950DE407E9EE}"/>
                  </a:ext>
                </a:extLst>
              </p:cNvPr>
              <p:cNvSpPr>
                <a:spLocks noGrp="1" noRot="1" noChangeAspect="1" noMove="1" noResize="1" noEditPoints="1" noAdjustHandles="1" noChangeArrowheads="1" noChangeShapeType="1" noTextEdit="1"/>
              </p:cNvSpPr>
              <p:nvPr>
                <p:ph idx="1"/>
              </p:nvPr>
            </p:nvSpPr>
            <p:spPr>
              <a:blipFill>
                <a:blip r:embed="rId2"/>
                <a:stretch>
                  <a:fillRect l="-556" t="-89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0087A36A-5B39-40E5-9015-85E76B319B5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798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E21F-9FF5-494F-B953-C35F973C00C7}"/>
              </a:ext>
            </a:extLst>
          </p:cNvPr>
          <p:cNvSpPr>
            <a:spLocks noGrp="1"/>
          </p:cNvSpPr>
          <p:nvPr>
            <p:ph type="title"/>
          </p:nvPr>
        </p:nvSpPr>
        <p:spPr/>
        <p:txBody>
          <a:bodyPr/>
          <a:lstStyle/>
          <a:p>
            <a:r>
              <a:rPr lang="en-CA" i="0" dirty="0">
                <a:latin typeface="+mj-lt"/>
              </a:rPr>
              <a:t>Factorial</a:t>
            </a:r>
            <a:r>
              <a:rPr lang="en-CA" dirty="0"/>
              <a:t> Rank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B67A9B-CAE1-4725-BE19-6C987F07AAD0}"/>
                  </a:ext>
                </a:extLst>
              </p:cNvPr>
              <p:cNvSpPr>
                <a:spLocks noGrp="1"/>
              </p:cNvSpPr>
              <p:nvPr>
                <p:ph idx="1"/>
              </p:nvPr>
            </p:nvSpPr>
            <p:spPr/>
            <p:txBody>
              <a:bodyPr>
                <a:normAutofit/>
              </a:bodyPr>
              <a:lstStyle/>
              <a:p>
                <a:r>
                  <a:rPr lang="en-US" dirty="0"/>
                  <a:t>The factorial rank </a:t>
                </a:r>
                <a:r>
                  <a:rPr lang="en-US" dirty="0" err="1"/>
                  <a:t>r</a:t>
                </a:r>
                <a:r>
                  <a:rPr lang="en-US" baseline="30000" dirty="0" err="1"/>
                  <a:t>i</a:t>
                </a:r>
                <a:r>
                  <a:rPr lang="en-US" baseline="-25000" dirty="0" err="1"/>
                  <a:t>j</a:t>
                </a:r>
                <a:r>
                  <a:rPr lang="en-US" dirty="0"/>
                  <a:t> of p</a:t>
                </a:r>
                <a:r>
                  <a:rPr lang="en-US" baseline="-25000" dirty="0"/>
                  <a:t>i</a:t>
                </a:r>
                <a:r>
                  <a:rPr lang="en-US" dirty="0"/>
                  <a:t> on task </a:t>
                </a:r>
                <a:r>
                  <a:rPr lang="en-US" dirty="0" err="1"/>
                  <a:t>T</a:t>
                </a:r>
                <a:r>
                  <a:rPr lang="en-US" baseline="-25000" dirty="0" err="1"/>
                  <a:t>j</a:t>
                </a:r>
                <a:r>
                  <a:rPr lang="en-US" dirty="0"/>
                  <a:t> is simply the index of p</a:t>
                </a:r>
                <a:r>
                  <a:rPr lang="en-US" baseline="-25000" dirty="0"/>
                  <a:t>i</a:t>
                </a:r>
                <a:r>
                  <a:rPr lang="en-US" dirty="0"/>
                  <a:t> in the list of population members sorted in ascending order with respect to </a:t>
                </a:r>
                <a14:m>
                  <m:oMath xmlns:m="http://schemas.openxmlformats.org/officeDocument/2006/math">
                    <m:r>
                      <a:rPr lang="en-CA" b="0" i="1" smtClean="0">
                        <a:latin typeface="Cambria Math" panose="02040503050406030204" pitchFamily="18" charset="0"/>
                      </a:rPr>
                      <m:t>𝜓</m:t>
                    </m:r>
                  </m:oMath>
                </a14:m>
                <a:r>
                  <a:rPr lang="en-US" baseline="-25000" dirty="0"/>
                  <a:t>j</a:t>
                </a:r>
                <a:r>
                  <a:rPr lang="en-US" dirty="0"/>
                  <a:t>.</a:t>
                </a:r>
              </a:p>
              <a:p>
                <a:r>
                  <a:rPr lang="en-US" dirty="0"/>
                  <a:t>While assigning factorial ranks, whenever </a:t>
                </a:r>
                <a14:m>
                  <m:oMath xmlns:m="http://schemas.openxmlformats.org/officeDocument/2006/math">
                    <m:r>
                      <a:rPr lang="en-CA" b="0" i="1" smtClean="0">
                        <a:latin typeface="Cambria Math" panose="02040503050406030204" pitchFamily="18" charset="0"/>
                      </a:rPr>
                      <m:t>𝜓</m:t>
                    </m:r>
                    <m:r>
                      <a:rPr lang="en-CA" b="0" i="1" baseline="30000" smtClean="0">
                        <a:latin typeface="Cambria Math" panose="02040503050406030204" pitchFamily="18" charset="0"/>
                      </a:rPr>
                      <m:t>𝑎</m:t>
                    </m:r>
                    <m:r>
                      <a:rPr lang="en-CA" b="0" i="1" baseline="-25000" smtClean="0">
                        <a:latin typeface="Cambria Math" panose="02040503050406030204" pitchFamily="18" charset="0"/>
                      </a:rPr>
                      <m:t>𝑗</m:t>
                    </m:r>
                  </m:oMath>
                </a14:m>
                <a:r>
                  <a:rPr lang="en-US" dirty="0"/>
                  <a:t>= </a:t>
                </a:r>
                <a14:m>
                  <m:oMath xmlns:m="http://schemas.openxmlformats.org/officeDocument/2006/math">
                    <m:r>
                      <a:rPr lang="en-CA" i="1">
                        <a:latin typeface="Cambria Math" panose="02040503050406030204" pitchFamily="18" charset="0"/>
                      </a:rPr>
                      <m:t>𝜓</m:t>
                    </m:r>
                    <m:r>
                      <a:rPr lang="en-CA" b="0" i="1" baseline="30000" smtClean="0">
                        <a:latin typeface="Cambria Math" panose="02040503050406030204" pitchFamily="18" charset="0"/>
                      </a:rPr>
                      <m:t>𝑏</m:t>
                    </m:r>
                    <m:r>
                      <a:rPr lang="en-CA" i="1" baseline="-25000">
                        <a:latin typeface="Cambria Math" panose="02040503050406030204" pitchFamily="18" charset="0"/>
                      </a:rPr>
                      <m:t>𝑗</m:t>
                    </m:r>
                  </m:oMath>
                </a14:m>
                <a:r>
                  <a:rPr lang="en-US" dirty="0"/>
                  <a:t> for a pair of individuals p</a:t>
                </a:r>
                <a:r>
                  <a:rPr lang="en-US" baseline="-25000" dirty="0"/>
                  <a:t>a</a:t>
                </a:r>
                <a:r>
                  <a:rPr lang="en-US" dirty="0"/>
                  <a:t> and p</a:t>
                </a:r>
                <a:r>
                  <a:rPr lang="en-US" baseline="-25000" dirty="0"/>
                  <a:t>b</a:t>
                </a:r>
                <a:r>
                  <a:rPr lang="en-US" dirty="0"/>
                  <a:t>, the parity is resolved by random tie-breaking. </a:t>
                </a:r>
              </a:p>
              <a:p>
                <a:r>
                  <a:rPr lang="en-US" dirty="0"/>
                  <a:t>However, since the performance of the two individuals is equivalent with respect to the </a:t>
                </a:r>
                <a:r>
                  <a:rPr lang="en-US" dirty="0" err="1"/>
                  <a:t>jth</a:t>
                </a:r>
                <a:r>
                  <a:rPr lang="en-US" dirty="0"/>
                  <a:t> task, we label them as being j-counterparts.</a:t>
                </a:r>
                <a:endParaRPr lang="en-CA" dirty="0"/>
              </a:p>
            </p:txBody>
          </p:sp>
        </mc:Choice>
        <mc:Fallback>
          <p:sp>
            <p:nvSpPr>
              <p:cNvPr id="3" name="Content Placeholder 2">
                <a:extLst>
                  <a:ext uri="{FF2B5EF4-FFF2-40B4-BE49-F238E27FC236}">
                    <a16:creationId xmlns:a16="http://schemas.microsoft.com/office/drawing/2014/main" id="{20B67A9B-CAE1-4725-BE19-6C987F07AAD0}"/>
                  </a:ext>
                </a:extLst>
              </p:cNvPr>
              <p:cNvSpPr>
                <a:spLocks noGrp="1" noRot="1" noChangeAspect="1" noMove="1" noResize="1" noEditPoints="1" noAdjustHandles="1" noChangeArrowheads="1" noChangeShapeType="1" noTextEdit="1"/>
              </p:cNvSpPr>
              <p:nvPr>
                <p:ph idx="1"/>
              </p:nvPr>
            </p:nvSpPr>
            <p:spPr>
              <a:blipFill>
                <a:blip r:embed="rId2"/>
                <a:stretch>
                  <a:fillRect l="-209" t="-89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BD7D7166-ECD2-47B8-9B4E-D8771A2518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2696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EDE5-A9BC-425A-9474-D35573C3EEA7}"/>
              </a:ext>
            </a:extLst>
          </p:cNvPr>
          <p:cNvSpPr>
            <a:spLocks noGrp="1"/>
          </p:cNvSpPr>
          <p:nvPr>
            <p:ph type="title"/>
          </p:nvPr>
        </p:nvSpPr>
        <p:spPr/>
        <p:txBody>
          <a:bodyPr/>
          <a:lstStyle/>
          <a:p>
            <a:r>
              <a:rPr lang="en-CA" dirty="0"/>
              <a:t>Scalar Fitness and Skill Factor</a:t>
            </a:r>
          </a:p>
        </p:txBody>
      </p:sp>
      <p:sp>
        <p:nvSpPr>
          <p:cNvPr id="3" name="Content Placeholder 2">
            <a:extLst>
              <a:ext uri="{FF2B5EF4-FFF2-40B4-BE49-F238E27FC236}">
                <a16:creationId xmlns:a16="http://schemas.microsoft.com/office/drawing/2014/main" id="{F83A5F76-7C25-4F6C-9735-F1DDF2D1E3FE}"/>
              </a:ext>
            </a:extLst>
          </p:cNvPr>
          <p:cNvSpPr>
            <a:spLocks noGrp="1"/>
          </p:cNvSpPr>
          <p:nvPr>
            <p:ph idx="1"/>
          </p:nvPr>
        </p:nvSpPr>
        <p:spPr/>
        <p:txBody>
          <a:bodyPr/>
          <a:lstStyle/>
          <a:p>
            <a:r>
              <a:rPr lang="en-US" dirty="0"/>
              <a:t>The list of factorial ranks{r</a:t>
            </a:r>
            <a:r>
              <a:rPr lang="en-US" baseline="30000" dirty="0"/>
              <a:t>i</a:t>
            </a:r>
            <a:r>
              <a:rPr lang="en-US" baseline="-25000" dirty="0"/>
              <a:t>1</a:t>
            </a:r>
            <a:r>
              <a:rPr lang="en-US" dirty="0"/>
              <a:t>, r</a:t>
            </a:r>
            <a:r>
              <a:rPr lang="en-US" baseline="30000" dirty="0"/>
              <a:t>i</a:t>
            </a:r>
            <a:r>
              <a:rPr lang="en-US" baseline="-25000" dirty="0"/>
              <a:t>2</a:t>
            </a:r>
            <a:r>
              <a:rPr lang="en-US" dirty="0"/>
              <a:t>, . . . , </a:t>
            </a:r>
            <a:r>
              <a:rPr lang="en-US" dirty="0" err="1"/>
              <a:t>r</a:t>
            </a:r>
            <a:r>
              <a:rPr lang="en-US" baseline="30000" dirty="0" err="1"/>
              <a:t>i</a:t>
            </a:r>
            <a:r>
              <a:rPr lang="en-US" baseline="-25000" dirty="0" err="1"/>
              <a:t>K</a:t>
            </a:r>
            <a:r>
              <a:rPr lang="en-US" dirty="0"/>
              <a:t> } of an individual pi is reduced to a scalar fitness </a:t>
            </a:r>
            <a:r>
              <a:rPr lang="en-US" dirty="0" err="1"/>
              <a:t>ϕ</a:t>
            </a:r>
            <a:r>
              <a:rPr lang="en-US" baseline="-25000" dirty="0" err="1"/>
              <a:t>i</a:t>
            </a:r>
            <a:r>
              <a:rPr lang="en-US" dirty="0"/>
              <a:t> based on its best rank over all tasks; i.e., </a:t>
            </a:r>
            <a:r>
              <a:rPr lang="en-US" dirty="0" err="1"/>
              <a:t>ϕ</a:t>
            </a:r>
            <a:r>
              <a:rPr lang="en-US" baseline="-25000" dirty="0" err="1"/>
              <a:t>i</a:t>
            </a:r>
            <a:r>
              <a:rPr lang="en-US" dirty="0"/>
              <a:t> =1/ </a:t>
            </a:r>
            <a:r>
              <a:rPr lang="en-US" dirty="0" err="1"/>
              <a:t>min</a:t>
            </a:r>
            <a:r>
              <a:rPr lang="en-US" baseline="-25000" dirty="0" err="1"/>
              <a:t>j</a:t>
            </a:r>
            <a:r>
              <a:rPr lang="en-US" baseline="-25000" dirty="0"/>
              <a:t>∈{1,...,K}{</a:t>
            </a:r>
            <a:r>
              <a:rPr lang="en-US" baseline="-25000" dirty="0" err="1"/>
              <a:t>rij</a:t>
            </a:r>
            <a:r>
              <a:rPr lang="en-US" baseline="-25000" dirty="0"/>
              <a:t>}</a:t>
            </a:r>
            <a:r>
              <a:rPr lang="en-US" dirty="0"/>
              <a:t>.</a:t>
            </a:r>
          </a:p>
          <a:p>
            <a:endParaRPr lang="en-US" dirty="0"/>
          </a:p>
          <a:p>
            <a:r>
              <a:rPr lang="en-US" dirty="0"/>
              <a:t>The skill factor </a:t>
            </a:r>
            <a:r>
              <a:rPr lang="en-US" i="1" dirty="0" err="1"/>
              <a:t>τ</a:t>
            </a:r>
            <a:r>
              <a:rPr lang="en-US" i="1" baseline="-25000" dirty="0" err="1"/>
              <a:t>i</a:t>
            </a:r>
            <a:r>
              <a:rPr lang="en-US" i="1" dirty="0"/>
              <a:t> </a:t>
            </a:r>
            <a:r>
              <a:rPr lang="en-US" dirty="0"/>
              <a:t>of </a:t>
            </a:r>
            <a:r>
              <a:rPr lang="en-US" i="1" dirty="0"/>
              <a:t>p</a:t>
            </a:r>
            <a:r>
              <a:rPr lang="en-US" i="1" baseline="-25000" dirty="0"/>
              <a:t>i</a:t>
            </a:r>
            <a:r>
              <a:rPr lang="en-US" i="1" dirty="0"/>
              <a:t> </a:t>
            </a:r>
            <a:r>
              <a:rPr lang="en-US" dirty="0"/>
              <a:t>is the one task, amongst all other tasks in MFO, on which the individual is most effective, i.e., </a:t>
            </a:r>
            <a:r>
              <a:rPr lang="en-US" i="1" dirty="0" err="1"/>
              <a:t>τ</a:t>
            </a:r>
            <a:r>
              <a:rPr lang="en-US" i="1" baseline="-25000" dirty="0" err="1"/>
              <a:t>i</a:t>
            </a:r>
            <a:r>
              <a:rPr lang="en-US" i="1" dirty="0"/>
              <a:t> </a:t>
            </a:r>
            <a:r>
              <a:rPr lang="en-US" dirty="0"/>
              <a:t>= </a:t>
            </a:r>
            <a:r>
              <a:rPr lang="en-US" dirty="0" err="1"/>
              <a:t>argmin</a:t>
            </a:r>
            <a:r>
              <a:rPr lang="en-US" i="1" baseline="-25000" dirty="0" err="1"/>
              <a:t>j</a:t>
            </a:r>
            <a:r>
              <a:rPr lang="en-CA" dirty="0"/>
              <a:t>{</a:t>
            </a:r>
            <a:r>
              <a:rPr lang="en-CA" i="1" dirty="0" err="1"/>
              <a:t>r</a:t>
            </a:r>
            <a:r>
              <a:rPr lang="en-CA" i="1" baseline="30000" dirty="0" err="1"/>
              <a:t>i</a:t>
            </a:r>
            <a:r>
              <a:rPr lang="en-CA" i="1" baseline="-25000" dirty="0" err="1"/>
              <a:t>j</a:t>
            </a:r>
            <a:r>
              <a:rPr lang="en-US" dirty="0"/>
              <a:t>}, where </a:t>
            </a:r>
            <a:r>
              <a:rPr lang="en-US" i="1" dirty="0"/>
              <a:t>j </a:t>
            </a:r>
            <a:r>
              <a:rPr lang="en-US" dirty="0"/>
              <a:t>∈ {1</a:t>
            </a:r>
            <a:r>
              <a:rPr lang="en-US" i="1" dirty="0"/>
              <a:t>, </a:t>
            </a:r>
            <a:r>
              <a:rPr lang="en-US" dirty="0"/>
              <a:t>2</a:t>
            </a:r>
            <a:r>
              <a:rPr lang="en-US" i="1" dirty="0"/>
              <a:t>, . . . ,K</a:t>
            </a:r>
            <a:r>
              <a:rPr lang="en-US" dirty="0"/>
              <a:t>}.</a:t>
            </a:r>
            <a:endParaRPr lang="en-CA" dirty="0"/>
          </a:p>
          <a:p>
            <a:endParaRPr lang="en-US" dirty="0"/>
          </a:p>
          <a:p>
            <a:endParaRPr lang="en-US" dirty="0"/>
          </a:p>
          <a:p>
            <a:endParaRPr lang="en-CA" dirty="0"/>
          </a:p>
        </p:txBody>
      </p:sp>
      <p:sp>
        <p:nvSpPr>
          <p:cNvPr id="4" name="Slide Number Placeholder 3">
            <a:extLst>
              <a:ext uri="{FF2B5EF4-FFF2-40B4-BE49-F238E27FC236}">
                <a16:creationId xmlns:a16="http://schemas.microsoft.com/office/drawing/2014/main" id="{8339EC6B-9DA4-4EA4-A77A-54174E8538F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578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265C-A9D5-4B45-83DC-C453DA25CD68}"/>
              </a:ext>
            </a:extLst>
          </p:cNvPr>
          <p:cNvSpPr>
            <a:spLocks noGrp="1"/>
          </p:cNvSpPr>
          <p:nvPr>
            <p:ph type="title"/>
          </p:nvPr>
        </p:nvSpPr>
        <p:spPr/>
        <p:txBody>
          <a:bodyPr/>
          <a:lstStyle/>
          <a:p>
            <a:r>
              <a:rPr lang="en-CA" dirty="0"/>
              <a:t>Genetic Mechanisms</a:t>
            </a:r>
          </a:p>
        </p:txBody>
      </p:sp>
      <p:sp>
        <p:nvSpPr>
          <p:cNvPr id="3" name="Content Placeholder 2">
            <a:extLst>
              <a:ext uri="{FF2B5EF4-FFF2-40B4-BE49-F238E27FC236}">
                <a16:creationId xmlns:a16="http://schemas.microsoft.com/office/drawing/2014/main" id="{3421684D-CBBD-4553-AEF2-6036A06A4599}"/>
              </a:ext>
            </a:extLst>
          </p:cNvPr>
          <p:cNvSpPr>
            <a:spLocks noGrp="1"/>
          </p:cNvSpPr>
          <p:nvPr>
            <p:ph idx="1"/>
          </p:nvPr>
        </p:nvSpPr>
        <p:spPr/>
        <p:txBody>
          <a:bodyPr/>
          <a:lstStyle/>
          <a:p>
            <a:r>
              <a:rPr lang="en-CA" dirty="0"/>
              <a:t>Crossover</a:t>
            </a:r>
          </a:p>
          <a:p>
            <a:r>
              <a:rPr lang="en-CA" dirty="0"/>
              <a:t>Mutation</a:t>
            </a:r>
          </a:p>
          <a:p>
            <a:r>
              <a:rPr lang="en-CA" dirty="0"/>
              <a:t>Assortative Mating</a:t>
            </a:r>
          </a:p>
          <a:p>
            <a:r>
              <a:rPr lang="en-CA" dirty="0"/>
              <a:t>Random Mating Probability(RMP)</a:t>
            </a:r>
          </a:p>
          <a:p>
            <a:endParaRPr lang="en-CA" dirty="0"/>
          </a:p>
        </p:txBody>
      </p:sp>
      <p:sp>
        <p:nvSpPr>
          <p:cNvPr id="4" name="Slide Number Placeholder 3">
            <a:extLst>
              <a:ext uri="{FF2B5EF4-FFF2-40B4-BE49-F238E27FC236}">
                <a16:creationId xmlns:a16="http://schemas.microsoft.com/office/drawing/2014/main" id="{4632F7B7-B638-4A84-AA54-376931A9AC6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452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F4F1-DC1C-4699-AEE5-089E71213AE5}"/>
              </a:ext>
            </a:extLst>
          </p:cNvPr>
          <p:cNvSpPr>
            <a:spLocks noGrp="1"/>
          </p:cNvSpPr>
          <p:nvPr>
            <p:ph type="title"/>
          </p:nvPr>
        </p:nvSpPr>
        <p:spPr/>
        <p:txBody>
          <a:bodyPr/>
          <a:lstStyle/>
          <a:p>
            <a:r>
              <a:rPr lang="en-CA" dirty="0"/>
              <a:t>Grouping and 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F26E18-4D9E-4F5C-9E9E-147C38A42F43}"/>
                  </a:ext>
                </a:extLst>
              </p:cNvPr>
              <p:cNvSpPr>
                <a:spLocks noGrp="1"/>
              </p:cNvSpPr>
              <p:nvPr>
                <p:ph idx="1"/>
              </p:nvPr>
            </p:nvSpPr>
            <p:spPr/>
            <p:txBody>
              <a:bodyPr>
                <a:normAutofit/>
              </a:bodyPr>
              <a:lstStyle/>
              <a:p>
                <a:r>
                  <a:rPr lang="en-CA" dirty="0"/>
                  <a:t>The tasks are grouped using clustering algorithms(Bisecting K – means clustering) with the </a:t>
                </a:r>
                <a:r>
                  <a:rPr lang="en-CA" dirty="0" err="1"/>
                  <a:t>manhattan</a:t>
                </a:r>
                <a:r>
                  <a:rPr lang="en-CA" dirty="0"/>
                  <a:t> distance metric. </a:t>
                </a:r>
              </a:p>
              <a:p>
                <a:r>
                  <a:rPr lang="en-CA" dirty="0"/>
                  <a:t>Selection is performed using fitness scalar and crowding distance</a:t>
                </a:r>
              </a:p>
              <a:p>
                <a:endParaRPr lang="en-CA" dirty="0"/>
              </a:p>
              <a:p>
                <a:r>
                  <a:rPr lang="en-US" dirty="0"/>
                  <a:t>For each individual p</a:t>
                </a:r>
                <a:r>
                  <a:rPr lang="en-US" baseline="-25000" dirty="0"/>
                  <a:t>i </a:t>
                </a:r>
                <a:r>
                  <a:rPr lang="en-US" dirty="0"/>
                  <a:t>∈ P on task </a:t>
                </a:r>
                <a:r>
                  <a:rPr lang="en-US" dirty="0" err="1"/>
                  <a:t>Tj</a:t>
                </a:r>
                <a:r>
                  <a:rPr lang="en-US" dirty="0"/>
                  <a:t> , FS is computed as</a:t>
                </a:r>
              </a:p>
              <a:p>
                <a:pPr marL="0" indent="0">
                  <a:buNone/>
                </a:pPr>
                <a:r>
                  <a:rPr lang="en-US" dirty="0"/>
                  <a:t>			</a:t>
                </a:r>
                <a:r>
                  <a:rPr lang="en-CA" dirty="0" err="1"/>
                  <a:t>p</a:t>
                </a:r>
                <a:r>
                  <a:rPr lang="en-CA" baseline="-25000" dirty="0" err="1"/>
                  <a:t>i</a:t>
                </a:r>
                <a:r>
                  <a:rPr lang="en-CA" dirty="0" err="1"/>
                  <a:t>.FS</a:t>
                </a:r>
                <a:r>
                  <a:rPr lang="en-CA" dirty="0"/>
                  <a:t> = (</a:t>
                </a:r>
                <a14:m>
                  <m:oMath xmlns:m="http://schemas.openxmlformats.org/officeDocument/2006/math">
                    <m:r>
                      <a:rPr lang="en-CA" i="1">
                        <a:latin typeface="Cambria Math" panose="02040503050406030204" pitchFamily="18" charset="0"/>
                      </a:rPr>
                      <m:t>𝜓</m:t>
                    </m:r>
                    <m:r>
                      <a:rPr lang="en-CA" i="1" baseline="30000" dirty="0">
                        <a:latin typeface="Cambria Math" panose="02040503050406030204" pitchFamily="18" charset="0"/>
                      </a:rPr>
                      <m:t>𝑖</m:t>
                    </m:r>
                    <m:r>
                      <a:rPr lang="en-CA" i="1" baseline="-25000" dirty="0">
                        <a:latin typeface="Cambria Math" panose="02040503050406030204" pitchFamily="18" charset="0"/>
                      </a:rPr>
                      <m:t>𝑗</m:t>
                    </m:r>
                    <m:r>
                      <a:rPr lang="en-CA" i="1" baseline="-25000" dirty="0">
                        <a:latin typeface="Cambria Math" panose="02040503050406030204" pitchFamily="18" charset="0"/>
                      </a:rPr>
                      <m:t> </m:t>
                    </m:r>
                  </m:oMath>
                </a14:m>
                <a:r>
                  <a:rPr lang="en-CA" dirty="0"/>
                  <a:t> - </a:t>
                </a:r>
                <a:r>
                  <a:rPr lang="en-CA" dirty="0" err="1"/>
                  <a:t>lb</a:t>
                </a:r>
                <a:r>
                  <a:rPr lang="en-CA" baseline="-25000" dirty="0" err="1"/>
                  <a:t>j</a:t>
                </a:r>
                <a:r>
                  <a:rPr lang="en-CA" dirty="0"/>
                  <a:t>)/(</a:t>
                </a:r>
                <a:r>
                  <a:rPr lang="en-CA" dirty="0" err="1"/>
                  <a:t>ub</a:t>
                </a:r>
                <a:r>
                  <a:rPr lang="en-CA" baseline="-25000" dirty="0" err="1"/>
                  <a:t>j</a:t>
                </a:r>
                <a:r>
                  <a:rPr lang="en-CA" dirty="0"/>
                  <a:t> - </a:t>
                </a:r>
                <a:r>
                  <a:rPr lang="en-CA" dirty="0" err="1"/>
                  <a:t>lbj</a:t>
                </a:r>
                <a:r>
                  <a:rPr lang="en-CA" dirty="0"/>
                  <a:t>) (1)</a:t>
                </a:r>
              </a:p>
              <a:p>
                <a:pPr marL="0" indent="0">
                  <a:buNone/>
                </a:pPr>
                <a:r>
                  <a:rPr lang="en-CA" dirty="0"/>
                  <a:t>where </a:t>
                </a:r>
                <a14:m>
                  <m:oMath xmlns:m="http://schemas.openxmlformats.org/officeDocument/2006/math">
                    <m:r>
                      <a:rPr lang="en-CA" i="1">
                        <a:latin typeface="Cambria Math" panose="02040503050406030204" pitchFamily="18" charset="0"/>
                      </a:rPr>
                      <m:t>𝜓</m:t>
                    </m:r>
                    <m:r>
                      <a:rPr lang="en-CA" i="1" baseline="30000" dirty="0">
                        <a:latin typeface="Cambria Math" panose="02040503050406030204" pitchFamily="18" charset="0"/>
                      </a:rPr>
                      <m:t>𝑖</m:t>
                    </m:r>
                    <m:r>
                      <a:rPr lang="en-CA" i="1" baseline="-25000" dirty="0">
                        <a:latin typeface="Cambria Math" panose="02040503050406030204" pitchFamily="18" charset="0"/>
                      </a:rPr>
                      <m:t>𝑗</m:t>
                    </m:r>
                    <m:r>
                      <a:rPr lang="en-CA" i="1" baseline="-25000" dirty="0">
                        <a:latin typeface="Cambria Math" panose="02040503050406030204" pitchFamily="18" charset="0"/>
                      </a:rPr>
                      <m:t> </m:t>
                    </m:r>
                  </m:oMath>
                </a14:m>
                <a:r>
                  <a:rPr lang="en-US" dirty="0"/>
                  <a:t>is the factorial cost of p</a:t>
                </a:r>
                <a:r>
                  <a:rPr lang="en-US" baseline="-25000" dirty="0"/>
                  <a:t>i</a:t>
                </a:r>
                <a:r>
                  <a:rPr lang="en-US" dirty="0"/>
                  <a:t> on task </a:t>
                </a:r>
                <a:r>
                  <a:rPr lang="en-US" dirty="0" err="1"/>
                  <a:t>T</a:t>
                </a:r>
                <a:r>
                  <a:rPr lang="en-US" baseline="-25000" dirty="0" err="1"/>
                  <a:t>j</a:t>
                </a:r>
                <a:r>
                  <a:rPr lang="en-US" dirty="0"/>
                  <a:t> , </a:t>
                </a:r>
                <a:r>
                  <a:rPr lang="en-US" dirty="0" err="1"/>
                  <a:t>lb</a:t>
                </a:r>
                <a:r>
                  <a:rPr lang="en-US" baseline="-25000" dirty="0" err="1"/>
                  <a:t>j</a:t>
                </a:r>
                <a:r>
                  <a:rPr lang="en-US" dirty="0"/>
                  <a:t> and </a:t>
                </a:r>
                <a:r>
                  <a:rPr lang="en-US" dirty="0" err="1"/>
                  <a:t>ub</a:t>
                </a:r>
                <a:r>
                  <a:rPr lang="en-US" baseline="-25000" dirty="0" err="1"/>
                  <a:t>j</a:t>
                </a:r>
                <a:r>
                  <a:rPr lang="en-US" dirty="0"/>
                  <a:t> are minimum and maximum factorial costs of individuals on task </a:t>
                </a:r>
                <a:r>
                  <a:rPr lang="en-US" dirty="0" err="1"/>
                  <a:t>T</a:t>
                </a:r>
                <a:r>
                  <a:rPr lang="en-US" baseline="-25000" dirty="0" err="1"/>
                  <a:t>j</a:t>
                </a:r>
                <a:r>
                  <a:rPr lang="en-US" dirty="0"/>
                  <a:t> over all individuals in P.</a:t>
                </a:r>
                <a:endParaRPr lang="en-CA" dirty="0"/>
              </a:p>
            </p:txBody>
          </p:sp>
        </mc:Choice>
        <mc:Fallback>
          <p:sp>
            <p:nvSpPr>
              <p:cNvPr id="3" name="Content Placeholder 2">
                <a:extLst>
                  <a:ext uri="{FF2B5EF4-FFF2-40B4-BE49-F238E27FC236}">
                    <a16:creationId xmlns:a16="http://schemas.microsoft.com/office/drawing/2014/main" id="{35F26E18-4D9E-4F5C-9E9E-147C38A42F43}"/>
                  </a:ext>
                </a:extLst>
              </p:cNvPr>
              <p:cNvSpPr>
                <a:spLocks noGrp="1" noRot="1" noChangeAspect="1" noMove="1" noResize="1" noEditPoints="1" noAdjustHandles="1" noChangeArrowheads="1" noChangeShapeType="1" noTextEdit="1"/>
              </p:cNvSpPr>
              <p:nvPr>
                <p:ph idx="1"/>
              </p:nvPr>
            </p:nvSpPr>
            <p:spPr>
              <a:blipFill>
                <a:blip r:embed="rId2"/>
                <a:stretch>
                  <a:fillRect l="-556" t="-891"/>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A2ADE56E-36C9-4E9D-B44D-6A946813373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2172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8603-09E6-41FB-BA58-8289C658FACC}"/>
              </a:ext>
            </a:extLst>
          </p:cNvPr>
          <p:cNvSpPr>
            <a:spLocks noGrp="1"/>
          </p:cNvSpPr>
          <p:nvPr>
            <p:ph type="title"/>
          </p:nvPr>
        </p:nvSpPr>
        <p:spPr/>
        <p:txBody>
          <a:bodyPr/>
          <a:lstStyle/>
          <a:p>
            <a:r>
              <a:rPr lang="en-CA" dirty="0"/>
              <a:t>Experimental Study</a:t>
            </a:r>
          </a:p>
        </p:txBody>
      </p:sp>
      <p:sp>
        <p:nvSpPr>
          <p:cNvPr id="3" name="Content Placeholder 2">
            <a:extLst>
              <a:ext uri="{FF2B5EF4-FFF2-40B4-BE49-F238E27FC236}">
                <a16:creationId xmlns:a16="http://schemas.microsoft.com/office/drawing/2014/main" id="{2C058430-33A6-4A2F-B00E-3645D5C8BAC5}"/>
              </a:ext>
            </a:extLst>
          </p:cNvPr>
          <p:cNvSpPr>
            <a:spLocks noGrp="1"/>
          </p:cNvSpPr>
          <p:nvPr>
            <p:ph idx="1"/>
          </p:nvPr>
        </p:nvSpPr>
        <p:spPr/>
        <p:txBody>
          <a:bodyPr>
            <a:normAutofit lnSpcReduction="10000"/>
          </a:bodyPr>
          <a:lstStyle/>
          <a:p>
            <a:r>
              <a:rPr lang="en-CA" dirty="0"/>
              <a:t>Four Benchmark functions are selected for cross domain experiments.</a:t>
            </a:r>
          </a:p>
          <a:p>
            <a:r>
              <a:rPr lang="en-CA" dirty="0"/>
              <a:t>The functions include </a:t>
            </a:r>
            <a:r>
              <a:rPr lang="en-CA" dirty="0" err="1"/>
              <a:t>Griewank</a:t>
            </a:r>
            <a:r>
              <a:rPr lang="en-CA" dirty="0"/>
              <a:t> function, Ackley Function, </a:t>
            </a:r>
            <a:r>
              <a:rPr lang="en-CA" dirty="0" err="1"/>
              <a:t>Rastrigan</a:t>
            </a:r>
            <a:r>
              <a:rPr lang="en-CA" dirty="0"/>
              <a:t> Function,   </a:t>
            </a:r>
            <a:r>
              <a:rPr lang="en-CA" dirty="0" err="1"/>
              <a:t>Weierstrass</a:t>
            </a:r>
            <a:r>
              <a:rPr lang="en-CA" dirty="0"/>
              <a:t> Function . </a:t>
            </a:r>
          </a:p>
          <a:p>
            <a:r>
              <a:rPr lang="en-US" dirty="0"/>
              <a:t>the performance of a single task EA (denoted as ST) is compared to the MFEA variants. MF </a:t>
            </a:r>
            <a:r>
              <a:rPr lang="en-CA" dirty="0"/>
              <a:t>denotes MFEA, GMF denotes MFEA plus task grouping strategy, </a:t>
            </a:r>
            <a:r>
              <a:rPr lang="en-US" dirty="0"/>
              <a:t>and GMF+S denotes GMF integrated with the new selection </a:t>
            </a:r>
            <a:r>
              <a:rPr lang="en-CA" dirty="0"/>
              <a:t>criterion.</a:t>
            </a:r>
          </a:p>
          <a:p>
            <a:r>
              <a:rPr lang="en-CA" dirty="0"/>
              <a:t>All the MFEA variants </a:t>
            </a:r>
            <a:r>
              <a:rPr lang="en-US" dirty="0"/>
              <a:t>defeat ST after several generations because ST is quickly trapped in a local optimum. GMFEA variants exhibit a better convergence compared to MF, while the performance of GMF+S is between GMF and MF.</a:t>
            </a:r>
          </a:p>
          <a:p>
            <a:endParaRPr lang="en-CA" dirty="0"/>
          </a:p>
        </p:txBody>
      </p:sp>
      <p:sp>
        <p:nvSpPr>
          <p:cNvPr id="4" name="Slide Number Placeholder 3">
            <a:extLst>
              <a:ext uri="{FF2B5EF4-FFF2-40B4-BE49-F238E27FC236}">
                <a16:creationId xmlns:a16="http://schemas.microsoft.com/office/drawing/2014/main" id="{1702832C-187B-4EB0-ABCB-74A078F853C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6184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34E1-0C51-48F6-89EA-9D72A630748C}"/>
              </a:ext>
            </a:extLst>
          </p:cNvPr>
          <p:cNvSpPr>
            <a:spLocks noGrp="1"/>
          </p:cNvSpPr>
          <p:nvPr>
            <p:ph type="title"/>
          </p:nvPr>
        </p:nvSpPr>
        <p:spPr/>
        <p:txBody>
          <a:bodyPr/>
          <a:lstStyle/>
          <a:p>
            <a:r>
              <a:rPr lang="en-CA" dirty="0"/>
              <a:t>Applications</a:t>
            </a:r>
          </a:p>
        </p:txBody>
      </p:sp>
      <p:sp>
        <p:nvSpPr>
          <p:cNvPr id="3" name="Content Placeholder 2">
            <a:extLst>
              <a:ext uri="{FF2B5EF4-FFF2-40B4-BE49-F238E27FC236}">
                <a16:creationId xmlns:a16="http://schemas.microsoft.com/office/drawing/2014/main" id="{191E18B7-12B0-45BF-AE0B-AF735E1A44ED}"/>
              </a:ext>
            </a:extLst>
          </p:cNvPr>
          <p:cNvSpPr>
            <a:spLocks noGrp="1"/>
          </p:cNvSpPr>
          <p:nvPr>
            <p:ph idx="1"/>
          </p:nvPr>
        </p:nvSpPr>
        <p:spPr>
          <a:xfrm>
            <a:off x="1154954" y="2603500"/>
            <a:ext cx="9292066" cy="3873500"/>
          </a:xfrm>
        </p:spPr>
        <p:txBody>
          <a:bodyPr>
            <a:normAutofit lnSpcReduction="10000"/>
          </a:bodyPr>
          <a:lstStyle/>
          <a:p>
            <a:pPr algn="just"/>
            <a:r>
              <a:rPr lang="en-US" dirty="0"/>
              <a:t>Strong practical motivation for the MFO paradigm is derived from the rapidly expanding popularity of the cloud computing industry. </a:t>
            </a:r>
          </a:p>
          <a:p>
            <a:pPr algn="just"/>
            <a:r>
              <a:rPr lang="en-US" dirty="0"/>
              <a:t>In particular, we imagine a cloud-based on-demand service providing customers with access to state of-the-art optimization software. </a:t>
            </a:r>
          </a:p>
          <a:p>
            <a:pPr algn="just"/>
            <a:r>
              <a:rPr lang="en-US" dirty="0"/>
              <a:t>In this regard, we notice that a cloud service faces the natural phenomenon wherein multiple optimization tasks can be received from multiple users at the same time. </a:t>
            </a:r>
          </a:p>
          <a:p>
            <a:pPr algn="just"/>
            <a:r>
              <a:rPr lang="en-US" dirty="0"/>
              <a:t>These tasks can either have similar properties or belong to entirely different domains. </a:t>
            </a:r>
          </a:p>
          <a:p>
            <a:pPr algn="just"/>
            <a:r>
              <a:rPr lang="en-US" dirty="0"/>
              <a:t>Therefore, for the MFEA to be deployable as a cloud-based multitasking engine, it must possess </a:t>
            </a:r>
            <a:r>
              <a:rPr lang="en-US" i="1" dirty="0"/>
              <a:t>cross-domain optimization </a:t>
            </a:r>
            <a:r>
              <a:rPr lang="en-US" dirty="0"/>
              <a:t>capabilities(i.e., the ability to simultaneously handle continuous as well as discrete optimization problems).</a:t>
            </a:r>
            <a:endParaRPr lang="en-CA" dirty="0"/>
          </a:p>
        </p:txBody>
      </p:sp>
      <p:sp>
        <p:nvSpPr>
          <p:cNvPr id="4" name="Slide Number Placeholder 3">
            <a:extLst>
              <a:ext uri="{FF2B5EF4-FFF2-40B4-BE49-F238E27FC236}">
                <a16:creationId xmlns:a16="http://schemas.microsoft.com/office/drawing/2014/main" id="{52C136E1-2FD0-4225-BF14-B40B7898C13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21135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743</TotalTime>
  <Words>755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PxbbyhHhsxrxNimbusRomNo9L-Regu</vt:lpstr>
      <vt:lpstr>Wingdings 3</vt:lpstr>
      <vt:lpstr>Ion Boardroom</vt:lpstr>
      <vt:lpstr>Group Based Multifatorial Evolutionary Algorithm</vt:lpstr>
      <vt:lpstr>The MFEA main procedures.</vt:lpstr>
      <vt:lpstr>Factorial Cost</vt:lpstr>
      <vt:lpstr>Factorial Rank</vt:lpstr>
      <vt:lpstr>Scalar Fitness and Skill Factor</vt:lpstr>
      <vt:lpstr>Genetic Mechanisms</vt:lpstr>
      <vt:lpstr>Grouping and Selection</vt:lpstr>
      <vt:lpstr>Experimental Study</vt:lpstr>
      <vt:lpstr>Applications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Kowshik Subramanian</dc:creator>
  <cp:lastModifiedBy>Kowshik Subramanian</cp:lastModifiedBy>
  <cp:revision>16</cp:revision>
  <dcterms:created xsi:type="dcterms:W3CDTF">2018-11-12T02:46:32Z</dcterms:created>
  <dcterms:modified xsi:type="dcterms:W3CDTF">2018-11-12T15:09:40Z</dcterms:modified>
</cp:coreProperties>
</file>