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758978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2783625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240586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173720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6466579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050436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97875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310695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665152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4380648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207375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1803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33333692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166665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764599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97390965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62987101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776116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229511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824872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135283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08777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683010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8053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81689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492533715"/>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200" b="1" i="0" u="none" strike="noStrike" kern="1200" cap="all" spc="0" baseline="0">
                <a:solidFill>
                  <a:schemeClr val="accent1"/>
                </a:solidFill>
                <a:latin typeface="Arial" pitchFamily="34" charset="0"/>
                <a:ea typeface="华文中宋" pitchFamily="0" charset="0"/>
                <a:cs typeface="Arial" pitchFamily="34" charset="0"/>
              </a:rPr>
              <a:t> SYSTEM SURVILLANCE USING KEYLOGGER</a:t>
            </a:r>
            <a:endParaRPr lang="zh-CN" altLang="en-US" sz="32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882001" y="3893637"/>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NAME: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Kowshi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ka</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K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.K</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startAt="2"/>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COLLEGE NAME: Apollo Engineering College</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startAt="2"/>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DEPARTMENT: Computer Science and Engineering</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00041070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Times New Roman" pitchFamily="18" charset="0"/>
                <a:ea typeface="Franklin Gothic Book" pitchFamily="0" charset="0"/>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23637747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35670875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35560969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43345" y="0"/>
            <a:ext cx="11038673" cy="591095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l">
              <a:lnSpc>
                <a:spcPct val="110000"/>
              </a:lnSpc>
              <a:spcBef>
                <a:spcPct val="20000"/>
              </a:spcBef>
              <a:spcAft>
                <a:spcPts val="600"/>
              </a:spcAft>
              <a:buNone/>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In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today's digital age, ensuring the security and integrity of computer systems is paramount. However, despite the implementation of various security measures, unauthorized access, data breaches, and insider threats continue to pose significant challenges. To combat these threats effectively, there is a growing need for advanced surveillance systems capable of monitoring user activity on computing devices</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a:t>
            </a:r>
            <a:br>
              <a:rPr lang="zh-CN" altLang="en-US" sz="2400" b="0" i="0" u="none" strike="noStrike" kern="1200" cap="none" spc="0" baseline="0">
                <a:solidFill>
                  <a:srgbClr val="404040"/>
                </a:solidFill>
                <a:latin typeface="Times New Roman" pitchFamily="18" charset="0"/>
                <a:ea typeface="华文中宋" pitchFamily="0" charset="0"/>
                <a:cs typeface="Times New Roman" pitchFamily="18" charset="0"/>
              </a:rPr>
            </a:br>
            <a:endParaRPr lang="zh-CN" altLang="en-US" sz="24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19901883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128942"/>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0D0D0D"/>
                </a:solidFill>
                <a:latin typeface="Times New Roman" pitchFamily="18" charset="0"/>
                <a:ea typeface="华文中宋" pitchFamily="0" charset="0"/>
                <a:cs typeface="Times New Roman" pitchFamily="18" charset="0"/>
              </a:rPr>
              <a:t>To address the problem of system surveillance using </a:t>
            </a:r>
            <a:r>
              <a:rPr lang="en-US" altLang="zh-CN" sz="1200" b="0" i="0" u="none" strike="noStrike" kern="1200" cap="none" spc="0" baseline="0">
                <a:solidFill>
                  <a:srgbClr val="0D0D0D"/>
                </a:solidFill>
                <a:latin typeface="Times New Roman" pitchFamily="18" charset="0"/>
                <a:ea typeface="华文中宋" pitchFamily="0" charset="0"/>
                <a:cs typeface="Times New Roman" pitchFamily="18" charset="0"/>
              </a:rPr>
              <a:t>keyloggers</a:t>
            </a:r>
            <a:r>
              <a:rPr lang="en-US" altLang="zh-CN" sz="1200" b="0" i="0" u="none" strike="noStrike" kern="1200" cap="none" spc="0" baseline="0">
                <a:solidFill>
                  <a:srgbClr val="0D0D0D"/>
                </a:solidFill>
                <a:latin typeface="Times New Roman" pitchFamily="18" charset="0"/>
                <a:ea typeface="华文中宋" pitchFamily="0" charset="0"/>
                <a:cs typeface="Times New Roman" pitchFamily="18" charset="0"/>
              </a:rPr>
              <a:t>, a comprehensive solution is required that encompasses both technical and ethical considerations. Here's a proposed approach:</a:t>
            </a:r>
            <a:endPar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Data Collection:</a:t>
            </a:r>
            <a:endPar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 </a:t>
            </a: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Develop </a:t>
            </a: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a </a:t>
            </a: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keylogger</a:t>
            </a: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 software that records keystrokes, mouse clicks, application usage, and other relevant user activities.</a:t>
            </a:r>
            <a:endPar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Capture data in real-time and store it securely in a designated location, ensuring encryption and access controls are in place.</a:t>
            </a:r>
            <a:endPar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Data </a:t>
            </a: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Preprocessing</a:t>
            </a: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a:t>
            </a:r>
            <a:endPar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Clean the collected data by removing any noise or irrelevant entries</a:t>
            </a:r>
            <a:r>
              <a:rPr lang="en-US" altLang="zh-CN" sz="1400" b="1"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1400" b="1" i="0" u="none" strike="noStrike" kern="1200" cap="none" spc="0" baseline="0">
              <a:solidFill>
                <a:srgbClr val="404040"/>
              </a:solidFill>
              <a:latin typeface="Times New Roman" pitchFamily="18" charset="0"/>
              <a:ea typeface="华文中宋"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Normalize or standardize features to ensure consistency and improve the performance of machine learning algorithms</a:t>
            </a:r>
            <a:r>
              <a:rPr lang="en-US" altLang="zh-CN" sz="1400" b="1" i="0" u="none" strike="noStrike" kern="1200" cap="none" spc="0" baseline="0">
                <a:solidFill>
                  <a:srgbClr val="404040"/>
                </a:solidFill>
                <a:latin typeface="Times New Roman" pitchFamily="18" charset="0"/>
                <a:ea typeface="华文中宋" pitchFamily="0" charset="0"/>
                <a:cs typeface="Times New Roman" pitchFamily="18" charset="0"/>
              </a:rPr>
              <a:t>.</a:t>
            </a:r>
            <a:r>
              <a:rPr lang="en-US" altLang="zh-CN" sz="900" b="1" i="0" u="none" strike="noStrike" kern="1200" cap="none" spc="0" baseline="0">
                <a:solidFill>
                  <a:srgbClr val="404040"/>
                </a:solidFill>
                <a:latin typeface="Times New Roman" pitchFamily="18" charset="0"/>
                <a:ea typeface="Franklin Gothic Book" pitchFamily="0" charset="0"/>
                <a:cs typeface="Times New Roman" pitchFamily="18" charset="0"/>
              </a:rPr>
              <a:t>   </a:t>
            </a:r>
            <a:endParaRPr lang="en-US" altLang="zh-CN" sz="9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Machine Learning Algorithm:</a:t>
            </a:r>
            <a:endPar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 </a:t>
            </a:r>
            <a:r>
              <a:rPr lang="en-US" altLang="zh-CN" sz="1200" b="1" i="1" u="none" strike="noStrike" kern="1200" cap="none" spc="0" baseline="0">
                <a:solidFill>
                  <a:srgbClr val="404040"/>
                </a:solidFill>
                <a:latin typeface="Times New Roman" pitchFamily="18" charset="0"/>
                <a:ea typeface="Franklin Gothic Book" pitchFamily="0" charset="0"/>
                <a:cs typeface="Times New Roman" pitchFamily="18" charset="0"/>
              </a:rPr>
              <a:t>I</a:t>
            </a: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solation </a:t>
            </a: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Forest: Effective for detecting outliers in high-dimensional data</a:t>
            </a: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Deep Learning Models: Utilize recurrent neural networks (RNNs) or convolutional neural networks (CNNs) for sequence or pattern detection in keystroke data.</a:t>
            </a:r>
            <a:endPar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Deployment:</a:t>
            </a:r>
            <a:endPar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 </a:t>
            </a: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 </a:t>
            </a: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Deploy the trained machine learning model in a production environment, ensuring scalability and compatibility with the target system architecture</a:t>
            </a: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Implement mechanisms for real-time monitoring and alerting, enabling administrators to respond promptly to detected anomalies.</a:t>
            </a:r>
            <a:endPar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Evaluation:</a:t>
            </a:r>
            <a:endPar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900" b="1" i="0" u="none" strike="noStrike" kern="1200" cap="none" spc="0" baseline="0">
                <a:solidFill>
                  <a:srgbClr val="404040"/>
                </a:solidFill>
                <a:latin typeface="Times New Roman" pitchFamily="18" charset="0"/>
                <a:ea typeface="Franklin Gothic Book" pitchFamily="0" charset="0"/>
                <a:cs typeface="Times New Roman" pitchFamily="18" charset="0"/>
              </a:rPr>
              <a:t>   </a:t>
            </a: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Evaluate the performance of the deployed surveillance system using appropriate metrics such as precision, recall, F1-score, and area under the ROC curve (AUC</a:t>
            </a: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Conduct comprehensive testing under various scenarios, including normal user </a:t>
            </a: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behavior</a:t>
            </a: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 simulated attacks, and adversarial attempts to evade detection</a:t>
            </a:r>
            <a:r>
              <a:rPr lang="en-US" altLang="zh-CN" sz="1400" b="1" i="0" u="none" strike="noStrike" kern="1200" cap="none" spc="0" baseline="0">
                <a:solidFill>
                  <a:srgbClr val="404040"/>
                </a:solidFill>
                <a:latin typeface="Times New Roman" pitchFamily="18" charset="0"/>
                <a:ea typeface="华文中宋" pitchFamily="0" charset="0"/>
                <a:cs typeface="Times New Roman" pitchFamily="18" charset="0"/>
              </a:rPr>
              <a:t>.</a:t>
            </a:r>
            <a:r>
              <a:rPr lang="en-US" altLang="zh-CN" sz="900" b="1" i="0" u="none" strike="noStrike" kern="1200" cap="none" spc="0" baseline="0">
                <a:solidFill>
                  <a:srgbClr val="404040"/>
                </a:solidFill>
                <a:latin typeface="Times New Roman" pitchFamily="18" charset="0"/>
                <a:ea typeface="Franklin Gothic Book" pitchFamily="0" charset="0"/>
                <a:cs typeface="Times New Roman" pitchFamily="18" charset="0"/>
              </a:rPr>
              <a:t>    </a:t>
            </a:r>
            <a:endParaRPr lang="en-US" altLang="zh-CN" sz="900" b="1" i="0" u="none" strike="noStrike" kern="1200" cap="none" spc="0" baseline="0">
              <a:solidFill>
                <a:srgbClr val="404040"/>
              </a:solidFill>
              <a:latin typeface="Times New Roman" pitchFamily="18" charset="0"/>
              <a:ea typeface="Franklin Gothic Book" pitchFamily="0" charset="0"/>
              <a:cs typeface="Times New Roman" pitchFamily="18" charset="0"/>
            </a:endParaRPr>
          </a:p>
          <a:p>
            <a:pPr marL="0" indent="0" algn="l">
              <a:lnSpc>
                <a:spcPct val="110000"/>
              </a:lnSpc>
              <a:spcBef>
                <a:spcPct val="20000"/>
              </a:spcBef>
              <a:spcAft>
                <a:spcPts val="600"/>
              </a:spcAft>
              <a:buNone/>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   </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61488621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3" y="2216727"/>
            <a:ext cx="11029615" cy="532014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The product will be operating in windows, Linux environment. The hardware configuration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include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Hard Disk: 40 GB, Monitor: 15”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Color</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monitor, Keyboard: 122 keys. The basic input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devices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required are keyboard, mouse and output devices are monitor, mobile devices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etc</a:t>
            </a:r>
            <a:r>
              <a:rPr lang="en-US" altLang="zh-CN" sz="17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700" b="1" i="0" u="none" strike="noStrike" kern="1200" cap="none" spc="0" baseline="0">
                <a:solidFill>
                  <a:srgbClr val="000000"/>
                </a:solidFill>
                <a:latin typeface="Times New Roman" pitchFamily="18" charset="0"/>
                <a:ea typeface="华文中宋" pitchFamily="0" charset="0"/>
                <a:cs typeface="Times New Roman" pitchFamily="18" charset="0"/>
              </a:rPr>
              <a:t>HARDWARE </a:t>
            </a:r>
            <a:r>
              <a:rPr lang="en-US" altLang="zh-CN" sz="1700" b="1" i="0" u="none" strike="noStrike" kern="1200" cap="none" spc="0" baseline="0">
                <a:solidFill>
                  <a:srgbClr val="000000"/>
                </a:solidFill>
                <a:latin typeface="Times New Roman" pitchFamily="18" charset="0"/>
                <a:ea typeface="华文中宋" pitchFamily="0" charset="0"/>
                <a:cs typeface="Times New Roman" pitchFamily="18" charset="0"/>
              </a:rPr>
              <a:t>REQUIREMENTS</a:t>
            </a:r>
            <a:endParaRPr lang="en-US" altLang="zh-CN" sz="1700" b="1" i="0" u="none" strike="noStrike" kern="1200" cap="none" spc="0" baseline="0">
              <a:solidFill>
                <a:srgbClr val="000000"/>
              </a:solidFill>
              <a:latin typeface="Times New Roman" pitchFamily="18" charset="0"/>
              <a:ea typeface="华文中宋" pitchFamily="0" charset="0"/>
              <a:cs typeface="Times New Roman" pitchFamily="18" charset="0"/>
            </a:endParaRPr>
          </a:p>
          <a:p>
            <a:pPr lvl="1" marL="629920" indent="-305943"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rPr>
              <a:t>Operating system : Windows and Linux specified</a:t>
            </a:r>
            <a:endPar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endParaRPr>
          </a:p>
          <a:p>
            <a:pPr lvl="1" marL="629920" indent="-305943"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rPr>
              <a:t>RAM : 512MB (minimum requirement)</a:t>
            </a:r>
            <a:endPar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endParaRPr>
          </a:p>
          <a:p>
            <a:pPr lvl="1" marL="629920" indent="-305943"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rPr>
              <a:t>Hard Disk : 1GB working space (minimum requirement)</a:t>
            </a:r>
            <a:endPar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endParaRPr>
          </a:p>
          <a:p>
            <a:pPr marL="0" indent="0" algn="l">
              <a:lnSpc>
                <a:spcPct val="110000"/>
              </a:lnSpc>
              <a:spcBef>
                <a:spcPct val="20000"/>
              </a:spcBef>
              <a:spcAft>
                <a:spcPts val="600"/>
              </a:spcAft>
              <a:buNone/>
            </a:pPr>
            <a:r>
              <a:rPr lang="en-US" altLang="zh-CN" sz="1700" b="1" i="0" u="none" strike="noStrike" kern="1200" cap="none" spc="0" baseline="0">
                <a:solidFill>
                  <a:srgbClr val="000000"/>
                </a:solidFill>
                <a:latin typeface="Times New Roman" pitchFamily="18" charset="0"/>
                <a:ea typeface="华文中宋" pitchFamily="0" charset="0"/>
                <a:cs typeface="Times New Roman" pitchFamily="18" charset="0"/>
              </a:rPr>
              <a:t>SOFTWARE </a:t>
            </a:r>
            <a:r>
              <a:rPr lang="en-US" altLang="zh-CN" sz="1700" b="1" i="0" u="none" strike="noStrike" kern="1200" cap="none" spc="0" baseline="0">
                <a:solidFill>
                  <a:srgbClr val="000000"/>
                </a:solidFill>
                <a:latin typeface="Times New Roman" pitchFamily="18" charset="0"/>
                <a:ea typeface="华文中宋" pitchFamily="0" charset="0"/>
                <a:cs typeface="Times New Roman" pitchFamily="18" charset="0"/>
              </a:rPr>
              <a:t>REQUIREMENTS</a:t>
            </a:r>
            <a:endParaRPr lang="en-US" altLang="zh-CN" sz="1700" b="1" i="0" u="none" strike="noStrike" kern="1200" cap="none" spc="0" baseline="0">
              <a:solidFill>
                <a:srgbClr val="000000"/>
              </a:solidFill>
              <a:latin typeface="Times New Roman" pitchFamily="18" charset="0"/>
              <a:ea typeface="华文中宋" pitchFamily="0" charset="0"/>
              <a:cs typeface="Times New Roman" pitchFamily="18" charset="0"/>
            </a:endParaRPr>
          </a:p>
          <a:p>
            <a:pPr lvl="1" marL="629920" indent="-305943"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rPr>
              <a:t>Languages : Python</a:t>
            </a:r>
            <a:endPar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endParaRPr>
          </a:p>
          <a:p>
            <a:pPr lvl="1" marL="629920" indent="-305943"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rPr>
              <a:t>Tools : Visual studio code, python 3.10</a:t>
            </a:r>
            <a:endPar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endParaRPr>
          </a:p>
          <a:p>
            <a:pPr lvl="1" marL="629920" indent="-305943"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rPr>
              <a:t>Technology : Advanced programming using Python</a:t>
            </a:r>
            <a:endPar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69118808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3" y="1399008"/>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Times New Roman" pitchFamily="18" charset="0"/>
                <a:ea typeface="Franklin Gothic Book" pitchFamily="0" charset="0"/>
                <a:cs typeface="Times New Roman" pitchFamily="18"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Times New Roman" pitchFamily="18" charset="0"/>
                <a:ea typeface="Franklin Gothic Book" pitchFamily="0" charset="0"/>
                <a:cs typeface="Times New Roman" pitchFamily="18" charset="0"/>
              </a:rPr>
              <a:t>Algorithm Selection</a:t>
            </a:r>
            <a:r>
              <a:rPr lang="en-US" altLang="zh-CN" sz="1400" b="1" i="0" u="none" strike="noStrike" kern="1200" cap="none" spc="0" baseline="0">
                <a:solidFill>
                  <a:srgbClr val="404040"/>
                </a:solidFill>
                <a:latin typeface="Times New Roman" pitchFamily="18" charset="0"/>
                <a:ea typeface="Franklin Gothic Book" pitchFamily="0" charset="0"/>
                <a:cs typeface="Times New Roman" pitchFamily="18" charset="0"/>
              </a:rPr>
              <a:t>:</a:t>
            </a:r>
            <a:endParaRPr lang="en-US" altLang="zh-CN" sz="1400" b="1" i="0" u="none" strike="noStrike" kern="1200" cap="none" spc="0" baseline="0">
              <a:solidFill>
                <a:srgbClr val="404040"/>
              </a:solidFill>
              <a:latin typeface="Times New Roman" pitchFamily="18" charset="0"/>
              <a:ea typeface="Franklin Gothic Book"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rPr>
              <a:t>Since user activity data is inherently sequential (e.g., sequences of keystrokes), algorithms capable of </a:t>
            </a:r>
            <a:r>
              <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rPr>
              <a:t>modeling</a:t>
            </a:r>
            <a:r>
              <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rPr>
              <a:t> sequential patterns effectively are desirable. Recurrent Neural Networks (RNNs) or variants such as Long Short-Term Memory (LSTM) networks are well-suited for this purpose.</a:t>
            </a:r>
            <a:endPar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Times New Roman" pitchFamily="18" charset="0"/>
                <a:ea typeface="Franklin Gothic Book" pitchFamily="0" charset="0"/>
                <a:cs typeface="Times New Roman" pitchFamily="18" charset="0"/>
              </a:rPr>
              <a:t>Data </a:t>
            </a:r>
            <a:r>
              <a:rPr lang="en-US" altLang="zh-CN" sz="1400" b="1" i="0" u="none" strike="noStrike" kern="1200" cap="none" spc="0" baseline="0">
                <a:solidFill>
                  <a:srgbClr val="404040"/>
                </a:solidFill>
                <a:latin typeface="Times New Roman" pitchFamily="18" charset="0"/>
                <a:ea typeface="Franklin Gothic Book" pitchFamily="0" charset="0"/>
                <a:cs typeface="Times New Roman" pitchFamily="18" charset="0"/>
              </a:rPr>
              <a:t>Input:</a:t>
            </a:r>
            <a:endPar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rPr>
              <a:t>The primary data source for the surveillance system is the keystroke logs captured by the </a:t>
            </a:r>
            <a:r>
              <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rPr>
              <a:t>keylogger</a:t>
            </a:r>
            <a:r>
              <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rPr>
              <a:t> software. This includes information such as keystrokes, mouse clicks, application usage, timestamps, and other relevant metadata.</a:t>
            </a:r>
            <a:r>
              <a:rPr lang="en-US" altLang="zh-CN" sz="1400" b="0" i="0" u="none" strike="noStrike" kern="1200" cap="none" spc="0" baseline="0">
                <a:solidFill>
                  <a:srgbClr val="404040"/>
                </a:solidFill>
                <a:latin typeface="Times New Roman" pitchFamily="18" charset="0"/>
                <a:ea typeface="Franklin Gothic Book" pitchFamily="0" charset="0"/>
                <a:cs typeface="Times New Roman" pitchFamily="18" charset="0"/>
              </a:rPr>
              <a:t>.</a:t>
            </a:r>
            <a:endPar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Times New Roman" pitchFamily="18" charset="0"/>
                <a:ea typeface="Franklin Gothic Book" pitchFamily="0" charset="0"/>
                <a:cs typeface="Times New Roman" pitchFamily="18" charset="0"/>
              </a:rPr>
              <a:t>Training Process</a:t>
            </a:r>
            <a:r>
              <a:rPr lang="en-US" altLang="zh-CN" sz="1400" b="1" i="0" u="none" strike="noStrike" kern="1200" cap="none" spc="0" baseline="0">
                <a:solidFill>
                  <a:srgbClr val="404040"/>
                </a:solidFill>
                <a:latin typeface="Times New Roman" pitchFamily="18" charset="0"/>
                <a:ea typeface="Franklin Gothic Book" pitchFamily="0" charset="0"/>
                <a:cs typeface="Times New Roman" pitchFamily="18" charset="0"/>
              </a:rPr>
              <a:t>:</a:t>
            </a:r>
            <a:endParaRPr lang="en-US" altLang="zh-CN" sz="1400" b="1" i="0" u="none" strike="noStrike" kern="1200" cap="none" spc="0" baseline="0">
              <a:solidFill>
                <a:srgbClr val="404040"/>
              </a:solidFill>
              <a:latin typeface="Times New Roman" pitchFamily="18" charset="0"/>
              <a:ea typeface="Franklin Gothic Book"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rPr>
              <a:t>Choose an appropriate algorithm for anomaly detection based on the characteristics of the data and the requirements of the surveillance system. For example, a combination of LSTM (Long Short-Term Memory) networks and Isolation Forests can be effective for capturing sequential patterns and detecting anomalies.</a:t>
            </a:r>
            <a:endPar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Times New Roman" pitchFamily="18" charset="0"/>
                <a:ea typeface="Franklin Gothic Book" pitchFamily="0" charset="0"/>
                <a:cs typeface="Times New Roman" pitchFamily="18" charset="0"/>
              </a:rPr>
              <a:t>Prediction </a:t>
            </a:r>
            <a:r>
              <a:rPr lang="en-US" altLang="zh-CN" sz="1400" b="1" i="0" u="none" strike="noStrike" kern="1200" cap="none" spc="0" baseline="0">
                <a:solidFill>
                  <a:srgbClr val="404040"/>
                </a:solidFill>
                <a:latin typeface="Times New Roman" pitchFamily="18" charset="0"/>
                <a:ea typeface="Franklin Gothic Book" pitchFamily="0" charset="0"/>
                <a:cs typeface="Times New Roman" pitchFamily="18" charset="0"/>
              </a:rPr>
              <a:t>Process:</a:t>
            </a:r>
            <a:endPar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Times New Roman" pitchFamily="18" charset="0"/>
                <a:ea typeface="华文中宋" pitchFamily="0" charset="0"/>
                <a:cs typeface="Times New Roman" pitchFamily="18" charset="0"/>
              </a:rPr>
              <a:t>Real-Time Data Input</a:t>
            </a:r>
            <a:r>
              <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rPr>
              <a:t>: In the prediction process, the surveillance system continuously receives real-time input data from the </a:t>
            </a:r>
            <a:r>
              <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rPr>
              <a:t>keylogger</a:t>
            </a:r>
            <a:r>
              <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rPr>
              <a:t>, capturing user activity as it occurs.</a:t>
            </a:r>
            <a:endPar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49096168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The system surveillance solution, employing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keyloggers</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monitors user activity on devices to bolster cybersecurity. By discreetly capturing keystrokes and application usage, it swiftly identifies anomalies in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behavior</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enabling prompt intervention against potential threats. This proactive approach enhances incident response, reduces security incidents, and ensures compliance with legal standards, fortifying overall digital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defenses</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a:t>
            </a:r>
            <a:endParaRPr lang="zh-CN" altLang="en-US" sz="24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74026132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T</a:t>
            </a:r>
            <a:r>
              <a:rPr lang="en-US" altLang="zh-CN" sz="2400" b="0" i="0" u="none" strike="noStrike" kern="1200" cap="none" spc="0" baseline="0">
                <a:solidFill>
                  <a:srgbClr val="404040"/>
                </a:solidFill>
                <a:latin typeface="Franklin Gothic Book" pitchFamily="0" charset="0"/>
                <a:ea typeface="华文中宋" pitchFamily="0" charset="0"/>
                <a:cs typeface="Lucida Sans"/>
              </a:rPr>
              <a:t>he </a:t>
            </a:r>
            <a:r>
              <a:rPr lang="en-US" altLang="zh-CN" sz="2400" b="0" i="0" u="none" strike="noStrike" kern="1200" cap="none" spc="0" baseline="0">
                <a:solidFill>
                  <a:srgbClr val="404040"/>
                </a:solidFill>
                <a:latin typeface="Franklin Gothic Book" pitchFamily="0" charset="0"/>
                <a:ea typeface="华文中宋" pitchFamily="0" charset="0"/>
                <a:cs typeface="Lucida Sans"/>
              </a:rPr>
              <a:t>implementation of a system surveillance solution using </a:t>
            </a:r>
            <a:r>
              <a:rPr lang="en-US" altLang="zh-CN" sz="2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2400" b="0" i="0" u="none" strike="noStrike" kern="1200" cap="none" spc="0" baseline="0">
                <a:solidFill>
                  <a:srgbClr val="404040"/>
                </a:solidFill>
                <a:latin typeface="Franklin Gothic Book" pitchFamily="0" charset="0"/>
                <a:ea typeface="华文中宋" pitchFamily="0" charset="0"/>
                <a:cs typeface="Lucida Sans"/>
              </a:rPr>
              <a:t> enhances cybersecurity by monitoring user activity and swiftly detecting anomalies. Through real-time monitoring, timely alerts, and improved incident response, organizations can reduce security risks and ensure compliance with regulations, fortifying overall digital </a:t>
            </a:r>
            <a:r>
              <a:rPr lang="en-US" altLang="zh-CN" sz="2400" b="0" i="0" u="none" strike="noStrike" kern="1200" cap="none" spc="0" baseline="0">
                <a:solidFill>
                  <a:srgbClr val="404040"/>
                </a:solidFill>
                <a:latin typeface="Franklin Gothic Book" pitchFamily="0" charset="0"/>
                <a:ea typeface="华文中宋" pitchFamily="0" charset="0"/>
                <a:cs typeface="Lucida Sans"/>
              </a:rPr>
              <a:t>defenses</a:t>
            </a:r>
            <a:r>
              <a:rPr lang="en-US" altLang="zh-CN" sz="2400" b="0" i="0" u="none" strike="noStrike" kern="1200" cap="none" spc="0" baseline="0">
                <a:solidFill>
                  <a:srgbClr val="404040"/>
                </a:solidFill>
                <a:latin typeface="Franklin Gothic Book" pitchFamily="0" charset="0"/>
                <a:ea typeface="华文中宋" pitchFamily="0" charset="0"/>
                <a:cs typeface="Lucida Sans"/>
              </a:rPr>
              <a:t>.</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6173828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In the future, system surveillance using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keyloggers</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will advance with more accurate anomaly detection, integration of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behavioral</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biometrics, and enhanced privacy measures. Contextual awareness and adaptive threat intelligence will bolster security across diverse platforms. Educating users on cybersecurity will be key to maximizing the effectiveness of these advancements.</a:t>
            </a:r>
            <a:endParaRPr lang="zh-CN" altLang="en-US" sz="2400" b="1"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8102795"/>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33</cp:revision>
  <dcterms:created xsi:type="dcterms:W3CDTF">2021-05-26T16:50:10Z</dcterms:created>
  <dcterms:modified xsi:type="dcterms:W3CDTF">2024-04-04T04:25:01Z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