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57" r:id="rId4"/>
    <p:sldId id="258" r:id="rId5"/>
    <p:sldId id="259" r:id="rId6"/>
    <p:sldId id="260" r:id="rId7"/>
    <p:sldId id="266" r:id="rId8"/>
    <p:sldId id="261" r:id="rId9"/>
    <p:sldId id="270" r:id="rId10"/>
    <p:sldId id="262" r:id="rId11"/>
    <p:sldId id="271"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3C5F7C-506C-43C4-A207-F1EB29493AAD}" v="30" dt="2023-10-21T16:08:53.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showGuides="1">
      <p:cViewPr>
        <p:scale>
          <a:sx n="33" d="100"/>
          <a:sy n="33" d="100"/>
        </p:scale>
        <p:origin x="2150" y="1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F4595-58D8-44C3-9702-922A0392B1BC}" type="datetimeFigureOut">
              <a:rPr lang="en-IN" smtClean="0"/>
              <a:t>21-10-2023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2A739-A146-4A5C-B746-48B35ED6505A}" type="slidenum">
              <a:rPr lang="en-IN" smtClean="0"/>
              <a:t>‹#›</a:t>
            </a:fld>
            <a:endParaRPr lang="en-IN"/>
          </a:p>
        </p:txBody>
      </p:sp>
    </p:spTree>
    <p:extLst>
      <p:ext uri="{BB962C8B-B14F-4D97-AF65-F5344CB8AC3E}">
        <p14:creationId xmlns:p14="http://schemas.microsoft.com/office/powerpoint/2010/main" val="81848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9945-3195-1656-8AA3-8A87E20A10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B1D56B-2B69-0225-2975-FF3E82A2D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E32284-795B-2C29-5C95-E9A6260686F2}"/>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5" name="Footer Placeholder 4">
            <a:extLst>
              <a:ext uri="{FF2B5EF4-FFF2-40B4-BE49-F238E27FC236}">
                <a16:creationId xmlns:a16="http://schemas.microsoft.com/office/drawing/2014/main" id="{60F23602-6DDC-A390-394B-B97F82A0E7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BB671-C861-138A-5DF6-17D42A030271}"/>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151205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9212-BE2B-EF92-1A42-4F70CCD269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1E6563-24D4-A804-5526-B7591A6619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49789-45E6-6F74-ECFC-7180A08E912B}"/>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5" name="Footer Placeholder 4">
            <a:extLst>
              <a:ext uri="{FF2B5EF4-FFF2-40B4-BE49-F238E27FC236}">
                <a16:creationId xmlns:a16="http://schemas.microsoft.com/office/drawing/2014/main" id="{1528EBBF-0A87-634E-EF1D-C98C423F90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24EE25-25E7-02D5-A682-B4E3AFF0FD52}"/>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236395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336A12-EF79-33FB-F4F4-1BD26C1C9A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E8F7EE-5F9F-993B-D8DC-85ACF4A07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74A58E-B509-7A3A-FB42-E96803025153}"/>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5" name="Footer Placeholder 4">
            <a:extLst>
              <a:ext uri="{FF2B5EF4-FFF2-40B4-BE49-F238E27FC236}">
                <a16:creationId xmlns:a16="http://schemas.microsoft.com/office/drawing/2014/main" id="{F57695E1-1A45-DEB5-37E6-C9B23103FA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0C2C76-3ACC-1D93-8142-9F9E706D33F8}"/>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331323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52BD-3A1C-78D7-E2EC-2F672E707A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4F0738-9748-EAF6-E614-D6292821B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844F3F-93AF-D9DA-8227-21AE9C601646}"/>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5" name="Footer Placeholder 4">
            <a:extLst>
              <a:ext uri="{FF2B5EF4-FFF2-40B4-BE49-F238E27FC236}">
                <a16:creationId xmlns:a16="http://schemas.microsoft.com/office/drawing/2014/main" id="{D53BCC03-3989-845A-D9B2-90C4EC454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CD51B-070E-A207-8AEA-7014952D5BA6}"/>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406291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4340-21A5-A369-24E1-09397FA86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700DB4-6DB5-4C75-4AA9-065812715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00C2A-914F-07BB-5FA1-044C286EB74A}"/>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5" name="Footer Placeholder 4">
            <a:extLst>
              <a:ext uri="{FF2B5EF4-FFF2-40B4-BE49-F238E27FC236}">
                <a16:creationId xmlns:a16="http://schemas.microsoft.com/office/drawing/2014/main" id="{34BB220D-69AF-497C-9D31-EC0E0B97A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DA594-4100-A297-EA70-7E1309B14FFA}"/>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21127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DB00-8891-0F99-087B-BA6E8FCC8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033847-DCFA-334F-09EE-516D9179A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F5C1B4-2A47-B9F4-3932-5492E26783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E7BF34-B32F-A21A-2140-8B2378570582}"/>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6" name="Footer Placeholder 5">
            <a:extLst>
              <a:ext uri="{FF2B5EF4-FFF2-40B4-BE49-F238E27FC236}">
                <a16:creationId xmlns:a16="http://schemas.microsoft.com/office/drawing/2014/main" id="{3AEA293C-001A-C572-8F53-58AF80336D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5F7EF-E34E-90F2-0299-BC7644434DBD}"/>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212576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F20B-8F42-5588-A663-A10580A14D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A1F57-CCFF-F89E-E464-9704953DB0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27449-D2C9-5BC9-B9BA-691C649671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460A8B-1A1F-A20A-C19F-C0250E97D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FDA3E-BDF2-928F-4E88-052BE9E188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A53F6E-A8C1-85D2-0803-14B1D3C93C60}"/>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8" name="Footer Placeholder 7">
            <a:extLst>
              <a:ext uri="{FF2B5EF4-FFF2-40B4-BE49-F238E27FC236}">
                <a16:creationId xmlns:a16="http://schemas.microsoft.com/office/drawing/2014/main" id="{85955C94-15AB-57ED-2F22-A697A4010A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897774-FF93-F512-490F-FA2024063760}"/>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424135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4422-2517-284C-377C-715E7D82C7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9F1625-1F02-6AAF-6DA8-DB045B592B78}"/>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4" name="Footer Placeholder 3">
            <a:extLst>
              <a:ext uri="{FF2B5EF4-FFF2-40B4-BE49-F238E27FC236}">
                <a16:creationId xmlns:a16="http://schemas.microsoft.com/office/drawing/2014/main" id="{24DE01AA-B833-91E1-43E5-BFEDA07905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950D5E-E7EE-6760-62F8-0AFCE46C7AC8}"/>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198452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BB76D-2127-1B32-52B5-8B9B75F73A8D}"/>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3" name="Footer Placeholder 2">
            <a:extLst>
              <a:ext uri="{FF2B5EF4-FFF2-40B4-BE49-F238E27FC236}">
                <a16:creationId xmlns:a16="http://schemas.microsoft.com/office/drawing/2014/main" id="{899BA992-4E39-4A48-482E-EDB1AC5686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F8C600-52BE-9F17-4061-CC656A74B639}"/>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160452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2C9E-CD50-A708-C12D-8338F0F85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DB4FE7-6558-294B-D79D-612555A8B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97ECFE-CB8C-007E-8866-B9F4CA602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67E81-836F-CA55-21AC-42F73494F8D9}"/>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6" name="Footer Placeholder 5">
            <a:extLst>
              <a:ext uri="{FF2B5EF4-FFF2-40B4-BE49-F238E27FC236}">
                <a16:creationId xmlns:a16="http://schemas.microsoft.com/office/drawing/2014/main" id="{F4597988-5E74-31F1-0F7C-7EB52041D1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F1D5C1-FBCA-30EC-6C0A-3E9061BA3B01}"/>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23717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2267-FE23-89D4-2FD0-40A3C46E2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1A3D96-7C76-7CAE-B70A-433361DFE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88A1B6-D1DF-2531-30E5-2722D0857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CC1D2-BFFC-828E-9CC6-519E03D272DA}"/>
              </a:ext>
            </a:extLst>
          </p:cNvPr>
          <p:cNvSpPr>
            <a:spLocks noGrp="1"/>
          </p:cNvSpPr>
          <p:nvPr>
            <p:ph type="dt" sz="half" idx="10"/>
          </p:nvPr>
        </p:nvSpPr>
        <p:spPr/>
        <p:txBody>
          <a:bodyPr/>
          <a:lstStyle/>
          <a:p>
            <a:fld id="{82F1F342-DD28-45AC-8F30-5B0C109205ED}" type="datetimeFigureOut">
              <a:rPr lang="en-IN" smtClean="0"/>
              <a:t>21-10-2023</a:t>
            </a:fld>
            <a:endParaRPr lang="en-IN"/>
          </a:p>
        </p:txBody>
      </p:sp>
      <p:sp>
        <p:nvSpPr>
          <p:cNvPr id="6" name="Footer Placeholder 5">
            <a:extLst>
              <a:ext uri="{FF2B5EF4-FFF2-40B4-BE49-F238E27FC236}">
                <a16:creationId xmlns:a16="http://schemas.microsoft.com/office/drawing/2014/main" id="{28CB4227-69E8-EA8B-5102-97F430C950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3790C1-D700-9B30-11A6-7168D70CDA73}"/>
              </a:ext>
            </a:extLst>
          </p:cNvPr>
          <p:cNvSpPr>
            <a:spLocks noGrp="1"/>
          </p:cNvSpPr>
          <p:nvPr>
            <p:ph type="sldNum" sz="quarter" idx="12"/>
          </p:nvPr>
        </p:nvSpPr>
        <p:spPr/>
        <p:txBody>
          <a:bodyPr/>
          <a:lstStyle/>
          <a:p>
            <a:fld id="{4C9EAEC8-8525-4BEF-B936-3672345853D2}" type="slidenum">
              <a:rPr lang="en-IN" smtClean="0"/>
              <a:t>‹#›</a:t>
            </a:fld>
            <a:endParaRPr lang="en-IN"/>
          </a:p>
        </p:txBody>
      </p:sp>
    </p:spTree>
    <p:extLst>
      <p:ext uri="{BB962C8B-B14F-4D97-AF65-F5344CB8AC3E}">
        <p14:creationId xmlns:p14="http://schemas.microsoft.com/office/powerpoint/2010/main" val="232538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tiled-bg.blogspot.com/2012/09/gray-background-for-websites.htm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6915F-08F0-570D-CB1F-A5940A4CC5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0008C-71A8-0609-2810-97CAEB94A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FE9DD-3F9E-11B0-84B2-B33C93306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1F342-DD28-45AC-8F30-5B0C109205ED}" type="datetimeFigureOut">
              <a:rPr lang="en-IN" smtClean="0"/>
              <a:t>21-10-2023</a:t>
            </a:fld>
            <a:endParaRPr lang="en-IN"/>
          </a:p>
        </p:txBody>
      </p:sp>
      <p:sp>
        <p:nvSpPr>
          <p:cNvPr id="5" name="Footer Placeholder 4">
            <a:extLst>
              <a:ext uri="{FF2B5EF4-FFF2-40B4-BE49-F238E27FC236}">
                <a16:creationId xmlns:a16="http://schemas.microsoft.com/office/drawing/2014/main" id="{F92369AC-3358-C2E1-4BAD-E83DDBD78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48210A-9C10-895A-C8D9-E0C98BC7EF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EAEC8-8525-4BEF-B936-3672345853D2}" type="slidenum">
              <a:rPr lang="en-IN" smtClean="0"/>
              <a:t>‹#›</a:t>
            </a:fld>
            <a:endParaRPr lang="en-IN"/>
          </a:p>
        </p:txBody>
      </p:sp>
    </p:spTree>
    <p:extLst>
      <p:ext uri="{BB962C8B-B14F-4D97-AF65-F5344CB8AC3E}">
        <p14:creationId xmlns:p14="http://schemas.microsoft.com/office/powerpoint/2010/main" val="172079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F31D-9B0B-1141-EEE3-7520693CC898}"/>
              </a:ext>
            </a:extLst>
          </p:cNvPr>
          <p:cNvSpPr>
            <a:spLocks noGrp="1"/>
          </p:cNvSpPr>
          <p:nvPr>
            <p:ph type="title"/>
          </p:nvPr>
        </p:nvSpPr>
        <p:spPr>
          <a:xfrm>
            <a:off x="1247263" y="632507"/>
            <a:ext cx="10353761" cy="1785104"/>
          </a:xfrm>
        </p:spPr>
        <p:txBody>
          <a:bodyPr>
            <a:normAutofit fontScale="90000"/>
          </a:bodyPr>
          <a:lstStyle/>
          <a:p>
            <a:pPr algn="ct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KNOWLEDGE INSTITUTE OF TECHNOLOGY</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700" b="1" dirty="0">
                <a:effectLst/>
                <a:latin typeface="Times New Roman" panose="02020603050405020304" pitchFamily="18" charset="0"/>
                <a:ea typeface="Times New Roman" panose="02020603050405020304" pitchFamily="18" charset="0"/>
              </a:rPr>
              <a:t>DISSECTING THE DIGITAL LANDSCAPE: </a:t>
            </a:r>
            <a:br>
              <a:rPr lang="en-US" sz="2700" b="1" dirty="0">
                <a:effectLst/>
                <a:latin typeface="Times New Roman" panose="02020603050405020304" pitchFamily="18" charset="0"/>
                <a:ea typeface="Times New Roman" panose="02020603050405020304" pitchFamily="18" charset="0"/>
              </a:rPr>
            </a:br>
            <a:r>
              <a:rPr lang="en-US" sz="2700" b="1" dirty="0">
                <a:effectLst/>
                <a:latin typeface="Times New Roman" panose="02020603050405020304" pitchFamily="18" charset="0"/>
                <a:ea typeface="Times New Roman" panose="02020603050405020304" pitchFamily="18" charset="0"/>
              </a:rPr>
              <a:t>A COMPREHENSIVE ANALYSIS OF SOCIAL MEDIA</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5" name="image2.png">
            <a:extLst>
              <a:ext uri="{FF2B5EF4-FFF2-40B4-BE49-F238E27FC236}">
                <a16:creationId xmlns:a16="http://schemas.microsoft.com/office/drawing/2014/main" id="{DC71579E-96DD-54BF-200D-A4F739901112}"/>
              </a:ext>
            </a:extLst>
          </p:cNvPr>
          <p:cNvPicPr>
            <a:picLocks noChangeAspect="1"/>
          </p:cNvPicPr>
          <p:nvPr/>
        </p:nvPicPr>
        <p:blipFill>
          <a:blip r:embed="rId2" cstate="print"/>
          <a:stretch>
            <a:fillRect/>
          </a:stretch>
        </p:blipFill>
        <p:spPr>
          <a:xfrm>
            <a:off x="489594" y="155090"/>
            <a:ext cx="1515338" cy="1638227"/>
          </a:xfrm>
          <a:prstGeom prst="rect">
            <a:avLst/>
          </a:prstGeom>
        </p:spPr>
      </p:pic>
      <p:sp>
        <p:nvSpPr>
          <p:cNvPr id="7" name="TextBox 6">
            <a:extLst>
              <a:ext uri="{FF2B5EF4-FFF2-40B4-BE49-F238E27FC236}">
                <a16:creationId xmlns:a16="http://schemas.microsoft.com/office/drawing/2014/main" id="{AE00E984-54FC-0626-C6A3-E0FD19C98D31}"/>
              </a:ext>
            </a:extLst>
          </p:cNvPr>
          <p:cNvSpPr txBox="1"/>
          <p:nvPr/>
        </p:nvSpPr>
        <p:spPr>
          <a:xfrm>
            <a:off x="715617" y="5583148"/>
            <a:ext cx="613611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MENTOR NAME </a:t>
            </a:r>
            <a:r>
              <a:rPr lang="en-US" sz="2400" dirty="0">
                <a:latin typeface="Times New Roman" panose="02020603050405020304" pitchFamily="18" charset="0"/>
                <a:cs typeface="Times New Roman" panose="02020603050405020304" pitchFamily="18" charset="0"/>
              </a:rPr>
              <a:t>:  Mr.J.Murugesan, AP / IT</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E90B76-1719-A9CF-DC1D-DF1130F5B927}"/>
              </a:ext>
            </a:extLst>
          </p:cNvPr>
          <p:cNvSpPr txBox="1"/>
          <p:nvPr/>
        </p:nvSpPr>
        <p:spPr>
          <a:xfrm>
            <a:off x="3551582" y="2650530"/>
            <a:ext cx="5088835" cy="230832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                    Presented by</a:t>
            </a:r>
          </a:p>
          <a:p>
            <a:endParaRPr lang="en-IN" sz="2400" dirty="0"/>
          </a:p>
          <a:p>
            <a:r>
              <a:rPr lang="en-IN" sz="2400" b="1" dirty="0">
                <a:latin typeface="Times New Roman" panose="02020603050405020304" pitchFamily="18" charset="0"/>
                <a:cs typeface="Times New Roman" panose="02020603050405020304" pitchFamily="18" charset="0"/>
              </a:rPr>
              <a:t>KOWSHIKRAJ K       </a:t>
            </a:r>
            <a:r>
              <a:rPr lang="en-IN" sz="2400" dirty="0">
                <a:latin typeface="Times New Roman" panose="02020603050405020304" pitchFamily="18" charset="0"/>
                <a:cs typeface="Times New Roman" panose="02020603050405020304" pitchFamily="18" charset="0"/>
              </a:rPr>
              <a:t>611220104077</a:t>
            </a:r>
          </a:p>
          <a:p>
            <a:r>
              <a:rPr lang="en-IN" sz="2400" b="1" dirty="0">
                <a:latin typeface="Times New Roman" panose="02020603050405020304" pitchFamily="18" charset="0"/>
                <a:cs typeface="Times New Roman" panose="02020603050405020304" pitchFamily="18" charset="0"/>
              </a:rPr>
              <a:t>MOHANA N                </a:t>
            </a:r>
            <a:r>
              <a:rPr lang="en-IN" sz="2400" dirty="0">
                <a:latin typeface="Times New Roman" panose="02020603050405020304" pitchFamily="18" charset="0"/>
                <a:cs typeface="Times New Roman" panose="02020603050405020304" pitchFamily="18" charset="0"/>
              </a:rPr>
              <a:t>611220104086</a:t>
            </a:r>
          </a:p>
          <a:p>
            <a:r>
              <a:rPr lang="en-IN" sz="2400" b="1" dirty="0">
                <a:latin typeface="Times New Roman" panose="02020603050405020304" pitchFamily="18" charset="0"/>
                <a:cs typeface="Times New Roman" panose="02020603050405020304" pitchFamily="18" charset="0"/>
              </a:rPr>
              <a:t>NITHYAPRIYA V       </a:t>
            </a:r>
            <a:r>
              <a:rPr lang="en-IN" sz="2400" dirty="0">
                <a:latin typeface="Times New Roman" panose="02020603050405020304" pitchFamily="18" charset="0"/>
                <a:cs typeface="Times New Roman" panose="02020603050405020304" pitchFamily="18" charset="0"/>
              </a:rPr>
              <a:t>611220104098</a:t>
            </a:r>
          </a:p>
          <a:p>
            <a:r>
              <a:rPr lang="en-IN" sz="2400" b="1" dirty="0">
                <a:latin typeface="Times New Roman" panose="02020603050405020304" pitchFamily="18" charset="0"/>
                <a:cs typeface="Times New Roman" panose="02020603050405020304" pitchFamily="18" charset="0"/>
              </a:rPr>
              <a:t>KESAVAN S                 </a:t>
            </a:r>
            <a:r>
              <a:rPr lang="en-IN" sz="2400" dirty="0">
                <a:latin typeface="Times New Roman" panose="02020603050405020304" pitchFamily="18" charset="0"/>
                <a:cs typeface="Times New Roman" panose="02020603050405020304" pitchFamily="18" charset="0"/>
              </a:rPr>
              <a:t>611220104071</a:t>
            </a:r>
          </a:p>
        </p:txBody>
      </p:sp>
      <p:sp>
        <p:nvSpPr>
          <p:cNvPr id="10" name="TextBox 9">
            <a:extLst>
              <a:ext uri="{FF2B5EF4-FFF2-40B4-BE49-F238E27FC236}">
                <a16:creationId xmlns:a16="http://schemas.microsoft.com/office/drawing/2014/main" id="{5623A52E-C284-5C0A-3862-7E9BCE962AAF}"/>
              </a:ext>
            </a:extLst>
          </p:cNvPr>
          <p:cNvSpPr txBox="1"/>
          <p:nvPr/>
        </p:nvSpPr>
        <p:spPr>
          <a:xfrm>
            <a:off x="7728559" y="5583148"/>
            <a:ext cx="433710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ID </a:t>
            </a:r>
            <a:r>
              <a:rPr lang="en-US" sz="2400" dirty="0"/>
              <a:t>:  NM2023TMID01923</a:t>
            </a:r>
            <a:endParaRPr lang="en-IN" sz="2400" dirty="0"/>
          </a:p>
        </p:txBody>
      </p:sp>
    </p:spTree>
    <p:extLst>
      <p:ext uri="{BB962C8B-B14F-4D97-AF65-F5344CB8AC3E}">
        <p14:creationId xmlns:p14="http://schemas.microsoft.com/office/powerpoint/2010/main" val="124736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C906-A4B4-3C37-8CF2-4D1E2FD3FA4F}"/>
              </a:ext>
            </a:extLst>
          </p:cNvPr>
          <p:cNvSpPr>
            <a:spLocks noGrp="1"/>
          </p:cNvSpPr>
          <p:nvPr>
            <p:ph type="ctrTitle"/>
          </p:nvPr>
        </p:nvSpPr>
        <p:spPr>
          <a:xfrm>
            <a:off x="1595269" y="641096"/>
            <a:ext cx="9001462" cy="201612"/>
          </a:xfrm>
        </p:spPr>
        <p:txBody>
          <a:bodyPr>
            <a:noAutofit/>
          </a:bodyPr>
          <a:lstStyle/>
          <a:p>
            <a:pPr algn="ctr"/>
            <a:r>
              <a:rPr lang="en-IN" sz="3600" b="1" dirty="0">
                <a:latin typeface="Times New Roman" panose="02020603050405020304" pitchFamily="18" charset="0"/>
                <a:ea typeface="Calibri" panose="020F0502020204030204" pitchFamily="34" charset="0"/>
                <a:cs typeface="Times New Roman" panose="02020603050405020304" pitchFamily="18" charset="0"/>
              </a:rPr>
              <a:t>STORY</a:t>
            </a:r>
          </a:p>
        </p:txBody>
      </p:sp>
      <p:sp>
        <p:nvSpPr>
          <p:cNvPr id="3" name="Subtitle 2">
            <a:extLst>
              <a:ext uri="{FF2B5EF4-FFF2-40B4-BE49-F238E27FC236}">
                <a16:creationId xmlns:a16="http://schemas.microsoft.com/office/drawing/2014/main" id="{7E8B6B7F-93F1-4CD1-8C1C-F91EFA859B91}"/>
              </a:ext>
            </a:extLst>
          </p:cNvPr>
          <p:cNvSpPr>
            <a:spLocks noGrp="1"/>
          </p:cNvSpPr>
          <p:nvPr>
            <p:ph type="subTitle" idx="1"/>
          </p:nvPr>
        </p:nvSpPr>
        <p:spPr>
          <a:xfrm>
            <a:off x="1524000" y="1543050"/>
            <a:ext cx="9072731" cy="3714750"/>
          </a:xfrm>
        </p:spPr>
        <p:txBody>
          <a:bodyPr/>
          <a:lstStyle/>
          <a:p>
            <a:r>
              <a:rPr lang="en-IN" dirty="0"/>
              <a:t> </a:t>
            </a:r>
          </a:p>
        </p:txBody>
      </p:sp>
      <p:pic>
        <p:nvPicPr>
          <p:cNvPr id="5" name="Picture 4">
            <a:extLst>
              <a:ext uri="{FF2B5EF4-FFF2-40B4-BE49-F238E27FC236}">
                <a16:creationId xmlns:a16="http://schemas.microsoft.com/office/drawing/2014/main" id="{B9B67B66-1747-0493-7564-8CF1B05044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9010" y="1076155"/>
            <a:ext cx="10991420" cy="5633103"/>
          </a:xfrm>
          <a:prstGeom prst="rect">
            <a:avLst/>
          </a:prstGeom>
        </p:spPr>
      </p:pic>
    </p:spTree>
    <p:extLst>
      <p:ext uri="{BB962C8B-B14F-4D97-AF65-F5344CB8AC3E}">
        <p14:creationId xmlns:p14="http://schemas.microsoft.com/office/powerpoint/2010/main" val="2018745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C906-A4B4-3C37-8CF2-4D1E2FD3FA4F}"/>
              </a:ext>
            </a:extLst>
          </p:cNvPr>
          <p:cNvSpPr>
            <a:spLocks noGrp="1"/>
          </p:cNvSpPr>
          <p:nvPr>
            <p:ph type="ctrTitle"/>
          </p:nvPr>
        </p:nvSpPr>
        <p:spPr>
          <a:xfrm>
            <a:off x="1595269" y="641096"/>
            <a:ext cx="9001462" cy="201612"/>
          </a:xfrm>
        </p:spPr>
        <p:txBody>
          <a:bodyPr>
            <a:noAutofit/>
          </a:bodyPr>
          <a:lstStyle/>
          <a:p>
            <a:pPr algn="ctr"/>
            <a:r>
              <a:rPr lang="en-IN" sz="3600" b="1" dirty="0">
                <a:latin typeface="Times New Roman" panose="02020603050405020304" pitchFamily="18" charset="0"/>
                <a:ea typeface="Calibri" panose="020F0502020204030204" pitchFamily="34" charset="0"/>
                <a:cs typeface="Times New Roman" panose="02020603050405020304" pitchFamily="18" charset="0"/>
              </a:rPr>
              <a:t>STORY</a:t>
            </a:r>
          </a:p>
        </p:txBody>
      </p:sp>
      <p:sp>
        <p:nvSpPr>
          <p:cNvPr id="3" name="Subtitle 2">
            <a:extLst>
              <a:ext uri="{FF2B5EF4-FFF2-40B4-BE49-F238E27FC236}">
                <a16:creationId xmlns:a16="http://schemas.microsoft.com/office/drawing/2014/main" id="{7E8B6B7F-93F1-4CD1-8C1C-F91EFA859B91}"/>
              </a:ext>
            </a:extLst>
          </p:cNvPr>
          <p:cNvSpPr>
            <a:spLocks noGrp="1"/>
          </p:cNvSpPr>
          <p:nvPr>
            <p:ph type="subTitle" idx="1"/>
          </p:nvPr>
        </p:nvSpPr>
        <p:spPr>
          <a:xfrm>
            <a:off x="1524000" y="1543050"/>
            <a:ext cx="9072731" cy="3714750"/>
          </a:xfrm>
        </p:spPr>
        <p:txBody>
          <a:bodyPr/>
          <a:lstStyle/>
          <a:p>
            <a:r>
              <a:rPr lang="en-IN" dirty="0"/>
              <a:t> </a:t>
            </a:r>
          </a:p>
        </p:txBody>
      </p:sp>
      <p:pic>
        <p:nvPicPr>
          <p:cNvPr id="5" name="Picture 4">
            <a:extLst>
              <a:ext uri="{FF2B5EF4-FFF2-40B4-BE49-F238E27FC236}">
                <a16:creationId xmlns:a16="http://schemas.microsoft.com/office/drawing/2014/main" id="{B9B67B66-1747-0493-7564-8CF1B05044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7403" y="1076155"/>
            <a:ext cx="10374635" cy="5633103"/>
          </a:xfrm>
          <a:prstGeom prst="rect">
            <a:avLst/>
          </a:prstGeom>
        </p:spPr>
      </p:pic>
    </p:spTree>
    <p:extLst>
      <p:ext uri="{BB962C8B-B14F-4D97-AF65-F5344CB8AC3E}">
        <p14:creationId xmlns:p14="http://schemas.microsoft.com/office/powerpoint/2010/main" val="40986421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91D1-F83F-3D9E-E203-1752A57983B1}"/>
              </a:ext>
            </a:extLst>
          </p:cNvPr>
          <p:cNvSpPr>
            <a:spLocks noGrp="1"/>
          </p:cNvSpPr>
          <p:nvPr>
            <p:ph type="title"/>
          </p:nvPr>
        </p:nvSpPr>
        <p:spPr>
          <a:xfrm>
            <a:off x="919119" y="343192"/>
            <a:ext cx="10353761" cy="751562"/>
          </a:xfrm>
        </p:spPr>
        <p:txBody>
          <a:bodyPr>
            <a:normAutofit/>
          </a:bodyPr>
          <a:lstStyle/>
          <a:p>
            <a:pPr algn="ctr"/>
            <a:r>
              <a:rPr lang="en-IN" sz="3600" b="1" dirty="0">
                <a:latin typeface="Times New Roman" panose="02020603050405020304" pitchFamily="18" charset="0"/>
                <a:ea typeface="Calibri" panose="020F0502020204030204" pitchFamily="34" charset="0"/>
                <a:cs typeface="Times New Roman" panose="02020603050405020304" pitchFamily="18" charset="0"/>
              </a:rPr>
              <a:t>REPORT</a:t>
            </a:r>
          </a:p>
        </p:txBody>
      </p:sp>
      <p:sp>
        <p:nvSpPr>
          <p:cNvPr id="3" name="Content Placeholder 2">
            <a:extLst>
              <a:ext uri="{FF2B5EF4-FFF2-40B4-BE49-F238E27FC236}">
                <a16:creationId xmlns:a16="http://schemas.microsoft.com/office/drawing/2014/main" id="{B04CBE6A-2B73-D50D-F29F-B483413E7796}"/>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FE53B0B9-6D5A-2A88-9BB1-7CE12147D41A}"/>
              </a:ext>
            </a:extLst>
          </p:cNvPr>
          <p:cNvPicPr>
            <a:picLocks noChangeAspect="1"/>
          </p:cNvPicPr>
          <p:nvPr/>
        </p:nvPicPr>
        <p:blipFill rotWithShape="1">
          <a:blip r:embed="rId2">
            <a:extLst>
              <a:ext uri="{28A0092B-C50C-407E-A947-70E740481C1C}">
                <a14:useLocalDpi xmlns:a14="http://schemas.microsoft.com/office/drawing/2010/main" val="0"/>
              </a:ext>
            </a:extLst>
          </a:blip>
          <a:srcRect t="6010"/>
          <a:stretch/>
        </p:blipFill>
        <p:spPr>
          <a:xfrm>
            <a:off x="1054754" y="1290181"/>
            <a:ext cx="10353761" cy="4961827"/>
          </a:xfrm>
          <a:prstGeom prst="rect">
            <a:avLst/>
          </a:prstGeom>
        </p:spPr>
      </p:pic>
    </p:spTree>
    <p:extLst>
      <p:ext uri="{BB962C8B-B14F-4D97-AF65-F5344CB8AC3E}">
        <p14:creationId xmlns:p14="http://schemas.microsoft.com/office/powerpoint/2010/main" val="20497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F5A4-F949-B5F1-77E7-4B02F66CE78B}"/>
              </a:ext>
            </a:extLst>
          </p:cNvPr>
          <p:cNvSpPr>
            <a:spLocks noGrp="1"/>
          </p:cNvSpPr>
          <p:nvPr>
            <p:ph type="title" idx="4294967295"/>
          </p:nvPr>
        </p:nvSpPr>
        <p:spPr>
          <a:xfrm>
            <a:off x="0" y="2517732"/>
            <a:ext cx="12268200" cy="688931"/>
          </a:xfrm>
        </p:spPr>
        <p:txBody>
          <a:bodyPr>
            <a:noAutofit/>
          </a:bodyPr>
          <a:lstStyle/>
          <a:p>
            <a:pPr algn="ct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7275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DC95-54B4-6540-56B9-A3485905A448}"/>
              </a:ext>
            </a:extLst>
          </p:cNvPr>
          <p:cNvSpPr>
            <a:spLocks noGrp="1"/>
          </p:cNvSpPr>
          <p:nvPr>
            <p:ph type="title"/>
          </p:nvPr>
        </p:nvSpPr>
        <p:spPr>
          <a:xfrm>
            <a:off x="354904" y="839245"/>
            <a:ext cx="4993710" cy="679770"/>
          </a:xfrm>
        </p:spPr>
        <p:txBody>
          <a:bodyPr>
            <a:normAutofit/>
          </a:bodyPr>
          <a:lstStyle/>
          <a:p>
            <a:r>
              <a:rPr lang="en-US" sz="3600" b="1" dirty="0">
                <a:latin typeface="Times New Roman" panose="02020603050405020304" pitchFamily="18" charset="0"/>
                <a:cs typeface="Times New Roman" panose="02020603050405020304" pitchFamily="18" charset="0"/>
              </a:rPr>
              <a:t>OBJECTIVE :</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1212F3-2EDA-2136-F96D-FA5DC82C9D4A}"/>
              </a:ext>
            </a:extLst>
          </p:cNvPr>
          <p:cNvSpPr>
            <a:spLocks noGrp="1"/>
          </p:cNvSpPr>
          <p:nvPr>
            <p:ph type="body" idx="1"/>
          </p:nvPr>
        </p:nvSpPr>
        <p:spPr>
          <a:xfrm>
            <a:off x="1241770" y="1899360"/>
            <a:ext cx="10632904" cy="4119395"/>
          </a:xfrm>
        </p:spPr>
        <p:txBody>
          <a:bodyPr>
            <a:noAutofit/>
          </a:bodyPr>
          <a:lstStyle/>
          <a:p>
            <a:pPr marL="342900" indent="-3429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To conduct a comprehensive analysis of social media data using IBM Cognos in order to gain insights into the digital landscape, with a focus on understanding user behavior, engagement patterns, and emerging trends.</a:t>
            </a:r>
          </a:p>
          <a:p>
            <a:pPr marL="342900" indent="-3429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By accomplishing these specific goals like data visualization and analysis within IBM Cognos, organizations can gain a deep understanding of the digital landscape, refine their social media strategies, and make data-driven decisions to improve their online presence and engagement.</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29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1237-1EE1-1DED-71A8-E52239E67FC0}"/>
              </a:ext>
            </a:extLst>
          </p:cNvPr>
          <p:cNvSpPr>
            <a:spLocks noGrp="1"/>
          </p:cNvSpPr>
          <p:nvPr>
            <p:ph type="title"/>
          </p:nvPr>
        </p:nvSpPr>
        <p:spPr>
          <a:xfrm>
            <a:off x="1095603" y="387563"/>
            <a:ext cx="9644029" cy="832182"/>
          </a:xfrm>
        </p:spPr>
        <p:txBody>
          <a:bodyPr>
            <a:normAutofit/>
          </a:bodyPr>
          <a:lstStyle/>
          <a:p>
            <a:pPr algn="ctr"/>
            <a:r>
              <a:rPr lang="en-IN" sz="4000" b="1" dirty="0">
                <a:latin typeface="Times New Roman" panose="02020603050405020304" pitchFamily="18" charset="0"/>
                <a:ea typeface="Calibri" panose="020F0502020204030204" pitchFamily="34"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CF8C18C-0A83-2030-F578-24A1E5DCD355}"/>
              </a:ext>
            </a:extLst>
          </p:cNvPr>
          <p:cNvSpPr>
            <a:spLocks noGrp="1"/>
          </p:cNvSpPr>
          <p:nvPr>
            <p:ph idx="1"/>
          </p:nvPr>
        </p:nvSpPr>
        <p:spPr>
          <a:xfrm>
            <a:off x="614266" y="1301908"/>
            <a:ext cx="11323038" cy="5168529"/>
          </a:xfrm>
        </p:spPr>
        <p:txBody>
          <a:bodyPr>
            <a:noAutofit/>
          </a:bodyPr>
          <a:lstStyle/>
          <a:p>
            <a:pPr algn="just"/>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"Dissecting the Digital Landscape: A Comprehensive Analysis of Social Media" provides a detailed and in-depth analysis of various social media platforms, including Facebook, Twitter, Instagram, YouTube, and LinkedIn. </a:t>
            </a:r>
          </a:p>
          <a:p>
            <a:pPr algn="just"/>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analysis covers a wide range of topics related to social media, such as the history and evolution of social media, the demographics of social media users, the impact of social media on communication and society, the role of social media in politics and activism, and the challenges and opportunities of social media for businesses and organizations. </a:t>
            </a:r>
          </a:p>
          <a:p>
            <a:pPr algn="just"/>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paper draws on a wide range of research studies, surveys, and data sources to provide a comprehensive overview of the digital landscape and its implications for individuals, organizations, and society as a whole. </a:t>
            </a:r>
          </a:p>
          <a:p>
            <a:pPr algn="just"/>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Overall, the paper aims to provide a comprehensive and up-to-date understanding of the complex and dynamic world of social media(twitter as an example), and to inform future research, policy, and practice in this rapidly evolving field.</a:t>
            </a:r>
            <a:endParaRPr lang="en-IN"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49832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BB27-4E83-ADB2-00FF-02A9D45B12FE}"/>
              </a:ext>
            </a:extLst>
          </p:cNvPr>
          <p:cNvSpPr>
            <a:spLocks noGrp="1"/>
          </p:cNvSpPr>
          <p:nvPr>
            <p:ph type="title"/>
          </p:nvPr>
        </p:nvSpPr>
        <p:spPr>
          <a:xfrm>
            <a:off x="919119" y="752421"/>
            <a:ext cx="10353761" cy="823604"/>
          </a:xfrm>
        </p:spPr>
        <p:txBody>
          <a:bodyPr>
            <a:normAutofit/>
          </a:bodyPr>
          <a:lstStyle/>
          <a:p>
            <a:pPr algn="ctr"/>
            <a:r>
              <a:rPr lang="en-IN" sz="3600" b="1" dirty="0">
                <a:latin typeface="Times New Roman" panose="02020603050405020304" pitchFamily="18" charset="0"/>
                <a:ea typeface="Calibri" panose="020F0502020204030204" pitchFamily="34"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CD7DCB5-726C-19CA-6DE6-4417DADA9DC0}"/>
              </a:ext>
            </a:extLst>
          </p:cNvPr>
          <p:cNvSpPr>
            <a:spLocks noGrp="1"/>
          </p:cNvSpPr>
          <p:nvPr>
            <p:ph idx="1"/>
          </p:nvPr>
        </p:nvSpPr>
        <p:spPr>
          <a:xfrm>
            <a:off x="755170" y="1916155"/>
            <a:ext cx="10671009" cy="3777622"/>
          </a:xfrm>
        </p:spPr>
        <p:txBody>
          <a:bodyPr>
            <a:normAutofit/>
          </a:bodyPr>
          <a:lstStyle/>
          <a:p>
            <a:pPr algn="just"/>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Social media has transformed how we communicate and live. This research will examine social media platforms to understand how they have changed over time, their impact on our well-being and privacy. </a:t>
            </a:r>
            <a:r>
              <a:rPr lang="en-IN" dirty="0">
                <a:latin typeface="Times New Roman" panose="02020603050405020304" pitchFamily="18" charset="0"/>
                <a:ea typeface="Calibri" panose="020F0502020204030204" pitchFamily="34" charset="0"/>
                <a:cs typeface="Times New Roman" panose="02020603050405020304" pitchFamily="18" charset="0"/>
              </a:rPr>
              <a:t>And, how they affect the information we see. We aim to provide insights for navigating the digital world more effectively</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978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D403-EEC4-1803-BB1D-8177DBEC4915}"/>
              </a:ext>
            </a:extLst>
          </p:cNvPr>
          <p:cNvSpPr>
            <a:spLocks noGrp="1"/>
          </p:cNvSpPr>
          <p:nvPr>
            <p:ph type="ctrTitle"/>
          </p:nvPr>
        </p:nvSpPr>
        <p:spPr>
          <a:xfrm>
            <a:off x="1595269" y="675862"/>
            <a:ext cx="9001462" cy="655728"/>
          </a:xfrm>
        </p:spPr>
        <p:txBody>
          <a:bodyPr>
            <a:noAutofit/>
          </a:bodyPr>
          <a:lstStyle/>
          <a:p>
            <a:pPr algn="ctr"/>
            <a:r>
              <a:rPr lang="en-IN" sz="3600" b="1" dirty="0">
                <a:latin typeface="Times New Roman" panose="02020603050405020304" pitchFamily="18" charset="0"/>
                <a:ea typeface="Calibri" panose="020F0502020204030204" pitchFamily="34" charset="0"/>
                <a:cs typeface="Times New Roman" panose="02020603050405020304" pitchFamily="18" charset="0"/>
              </a:rPr>
              <a:t>SOLUTION</a:t>
            </a:r>
          </a:p>
        </p:txBody>
      </p:sp>
      <p:sp>
        <p:nvSpPr>
          <p:cNvPr id="3" name="Subtitle 2">
            <a:extLst>
              <a:ext uri="{FF2B5EF4-FFF2-40B4-BE49-F238E27FC236}">
                <a16:creationId xmlns:a16="http://schemas.microsoft.com/office/drawing/2014/main" id="{35F44EDC-45CA-A3BF-BD04-65B0240C609F}"/>
              </a:ext>
            </a:extLst>
          </p:cNvPr>
          <p:cNvSpPr>
            <a:spLocks noGrp="1"/>
          </p:cNvSpPr>
          <p:nvPr>
            <p:ph type="subTitle" idx="1"/>
          </p:nvPr>
        </p:nvSpPr>
        <p:spPr>
          <a:xfrm>
            <a:off x="1436512" y="1694114"/>
            <a:ext cx="10053123" cy="4488024"/>
          </a:xfrm>
        </p:spPr>
        <p:txBody>
          <a:bodyPr>
            <a:noAutofit/>
          </a:bodyPr>
          <a:lstStyle/>
          <a:p>
            <a:pPr marL="342900" indent="-342900" algn="just">
              <a:buFont typeface="Arial" panose="020B0604020202020204" pitchFamily="34" charset="0"/>
              <a:buChar char="•"/>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Our research initiative, "Dissecting The Digital Landscape: A Comprehensive Analysis Of Social Media," aims to provide a thorough understanding of the ever-changing social media environment.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gather data, assess psychological impacts, analyze algorithms, monitor trends, address ethical concerns, and explore opportunities and risks.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research equips stakeholders with valuable insights for informed decision-making in the world of social media</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5390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9B3B-5871-2DE6-48DC-94950E9D9B04}"/>
              </a:ext>
            </a:extLst>
          </p:cNvPr>
          <p:cNvSpPr>
            <a:spLocks noGrp="1"/>
          </p:cNvSpPr>
          <p:nvPr>
            <p:ph type="title"/>
          </p:nvPr>
        </p:nvSpPr>
        <p:spPr>
          <a:xfrm>
            <a:off x="1061994" y="438150"/>
            <a:ext cx="10353761" cy="1326321"/>
          </a:xfrm>
        </p:spPr>
        <p:txBody>
          <a:bodyPr>
            <a:normAutofit/>
          </a:bodyPr>
          <a:lstStyle/>
          <a:p>
            <a:pPr algn="ctr"/>
            <a:r>
              <a:rPr lang="en-IN" sz="3600" b="1" dirty="0">
                <a:latin typeface="Times New Roman" panose="02020603050405020304" pitchFamily="18" charset="0"/>
                <a:ea typeface="Calibri" panose="020F0502020204030204" pitchFamily="34" charset="0"/>
                <a:cs typeface="Times New Roman" panose="02020603050405020304" pitchFamily="18" charset="0"/>
              </a:rPr>
              <a:t>SOLUTION ARCHITECTURE</a:t>
            </a:r>
          </a:p>
        </p:txBody>
      </p:sp>
      <p:pic>
        <p:nvPicPr>
          <p:cNvPr id="4" name="Picture 3">
            <a:extLst>
              <a:ext uri="{FF2B5EF4-FFF2-40B4-BE49-F238E27FC236}">
                <a16:creationId xmlns:a16="http://schemas.microsoft.com/office/drawing/2014/main" id="{B079CCC1-A9C4-6A2E-A622-1091FA9E69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36883" y="2198011"/>
            <a:ext cx="7718234" cy="3889907"/>
          </a:xfrm>
          <a:prstGeom prst="rect">
            <a:avLst/>
          </a:prstGeom>
        </p:spPr>
      </p:pic>
    </p:spTree>
    <p:extLst>
      <p:ext uri="{BB962C8B-B14F-4D97-AF65-F5344CB8AC3E}">
        <p14:creationId xmlns:p14="http://schemas.microsoft.com/office/powerpoint/2010/main" val="26979845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736F-E22C-32D1-31F2-6576AE397A9A}"/>
              </a:ext>
            </a:extLst>
          </p:cNvPr>
          <p:cNvSpPr>
            <a:spLocks noGrp="1"/>
          </p:cNvSpPr>
          <p:nvPr>
            <p:ph type="title"/>
          </p:nvPr>
        </p:nvSpPr>
        <p:spPr>
          <a:xfrm>
            <a:off x="1229244" y="318781"/>
            <a:ext cx="9733512" cy="796954"/>
          </a:xfrm>
        </p:spPr>
        <p:txBody>
          <a:bodyPr>
            <a:normAutofit/>
          </a:bodyPr>
          <a:lstStyle/>
          <a:p>
            <a:pPr algn="ctr"/>
            <a:r>
              <a:rPr lang="en-US" sz="3600" b="1" dirty="0">
                <a:latin typeface="Times New Roman" panose="02020603050405020304" pitchFamily="18" charset="0"/>
                <a:cs typeface="Times New Roman" panose="02020603050405020304" pitchFamily="18" charset="0"/>
              </a:rPr>
              <a:t>TOOLS USED</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2D26481-C14A-92C2-0AA5-8BA284177311}"/>
              </a:ext>
            </a:extLst>
          </p:cNvPr>
          <p:cNvSpPr>
            <a:spLocks noGrp="1"/>
          </p:cNvSpPr>
          <p:nvPr>
            <p:ph type="body" idx="1"/>
          </p:nvPr>
        </p:nvSpPr>
        <p:spPr>
          <a:xfrm>
            <a:off x="1785836" y="1115735"/>
            <a:ext cx="9733512" cy="5297591"/>
          </a:xfrm>
        </p:spPr>
        <p:txBody>
          <a:bodyPr>
            <a:noAutofit/>
          </a:bodyPr>
          <a:lstStyle/>
          <a:p>
            <a:pPr algn="l"/>
            <a:r>
              <a:rPr lang="en-US" sz="1900" b="1" dirty="0">
                <a:solidFill>
                  <a:schemeClr val="tx1"/>
                </a:solidFill>
                <a:latin typeface="Times New Roman" panose="02020603050405020304" pitchFamily="18" charset="0"/>
                <a:cs typeface="Times New Roman" panose="02020603050405020304" pitchFamily="18" charset="0"/>
              </a:rPr>
              <a:t>HARDWARE REQUIREMENS</a:t>
            </a:r>
          </a:p>
          <a:p>
            <a:pPr algn="l"/>
            <a:r>
              <a:rPr lang="en-US" sz="1900" dirty="0">
                <a:solidFill>
                  <a:schemeClr val="tx1"/>
                </a:solidFill>
                <a:latin typeface="Times New Roman" panose="02020603050405020304" pitchFamily="18" charset="0"/>
                <a:cs typeface="Times New Roman" panose="02020603050405020304" pitchFamily="18" charset="0"/>
              </a:rPr>
              <a:t>            Processor                  :          Intel Core i3</a:t>
            </a:r>
          </a:p>
          <a:p>
            <a:pPr algn="l"/>
            <a:r>
              <a:rPr lang="en-US" sz="1900" dirty="0">
                <a:solidFill>
                  <a:schemeClr val="tx1"/>
                </a:solidFill>
                <a:latin typeface="Times New Roman" panose="02020603050405020304" pitchFamily="18" charset="0"/>
                <a:cs typeface="Times New Roman" panose="02020603050405020304" pitchFamily="18" charset="0"/>
              </a:rPr>
              <a:t>            RAM                        :          8 GB</a:t>
            </a:r>
          </a:p>
          <a:p>
            <a:pPr algn="l"/>
            <a:r>
              <a:rPr lang="en-US" sz="1900" dirty="0">
                <a:solidFill>
                  <a:schemeClr val="tx1"/>
                </a:solidFill>
                <a:latin typeface="Times New Roman" panose="02020603050405020304" pitchFamily="18" charset="0"/>
                <a:cs typeface="Times New Roman" panose="02020603050405020304" pitchFamily="18" charset="0"/>
              </a:rPr>
              <a:t>            Hard Disk                 :          500 GB</a:t>
            </a:r>
          </a:p>
          <a:p>
            <a:pPr algn="l"/>
            <a:r>
              <a:rPr lang="en-US" sz="1900" b="1" dirty="0">
                <a:solidFill>
                  <a:schemeClr val="tx1"/>
                </a:solidFill>
                <a:latin typeface="Times New Roman" panose="02020603050405020304" pitchFamily="18" charset="0"/>
                <a:cs typeface="Times New Roman" panose="02020603050405020304" pitchFamily="18" charset="0"/>
              </a:rPr>
              <a:t>SOFTWARE REQUIREMENTS</a:t>
            </a:r>
          </a:p>
          <a:p>
            <a:pPr algn="l"/>
            <a:r>
              <a:rPr lang="en-US" sz="1900" dirty="0">
                <a:solidFill>
                  <a:schemeClr val="tx1"/>
                </a:solidFill>
                <a:latin typeface="Times New Roman" panose="02020603050405020304" pitchFamily="18" charset="0"/>
                <a:cs typeface="Times New Roman" panose="02020603050405020304" pitchFamily="18" charset="0"/>
              </a:rPr>
              <a:t>           Operating System     :       Windows</a:t>
            </a:r>
          </a:p>
          <a:p>
            <a:pPr algn="l"/>
            <a:r>
              <a:rPr lang="en-US" sz="1900" dirty="0">
                <a:solidFill>
                  <a:schemeClr val="tx1"/>
                </a:solidFill>
                <a:latin typeface="Times New Roman" panose="02020603050405020304" pitchFamily="18" charset="0"/>
                <a:cs typeface="Times New Roman" panose="02020603050405020304" pitchFamily="18" charset="0"/>
              </a:rPr>
              <a:t>           Language                  :       HTML, CSS</a:t>
            </a:r>
          </a:p>
          <a:p>
            <a:pPr algn="l"/>
            <a:r>
              <a:rPr lang="en-US" sz="1900" dirty="0">
                <a:solidFill>
                  <a:schemeClr val="tx1"/>
                </a:solidFill>
                <a:latin typeface="Times New Roman" panose="02020603050405020304" pitchFamily="18" charset="0"/>
                <a:cs typeface="Times New Roman" panose="02020603050405020304" pitchFamily="18" charset="0"/>
              </a:rPr>
              <a:t>           Program – Tool         :       Visual Studio Code</a:t>
            </a:r>
          </a:p>
          <a:p>
            <a:pPr algn="l"/>
            <a:r>
              <a:rPr lang="en-US" sz="1900" b="1" dirty="0">
                <a:solidFill>
                  <a:schemeClr val="tx1"/>
                </a:solidFill>
                <a:latin typeface="Times New Roman" panose="02020603050405020304" pitchFamily="18" charset="0"/>
                <a:cs typeface="Times New Roman" panose="02020603050405020304" pitchFamily="18" charset="0"/>
              </a:rPr>
              <a:t>TOOL REQUIREMENTS</a:t>
            </a:r>
          </a:p>
          <a:p>
            <a:pPr algn="l"/>
            <a:r>
              <a:rPr lang="en-US" sz="1900" dirty="0">
                <a:solidFill>
                  <a:schemeClr val="tx1"/>
                </a:solidFill>
                <a:latin typeface="Times New Roman" panose="02020603050405020304" pitchFamily="18" charset="0"/>
                <a:cs typeface="Times New Roman" panose="02020603050405020304" pitchFamily="18" charset="0"/>
              </a:rPr>
              <a:t>           Operating System     :       Windows 10</a:t>
            </a:r>
          </a:p>
          <a:p>
            <a:pPr algn="l"/>
            <a:r>
              <a:rPr lang="en-US" sz="1900" dirty="0">
                <a:solidFill>
                  <a:schemeClr val="tx1"/>
                </a:solidFill>
                <a:latin typeface="Times New Roman" panose="02020603050405020304" pitchFamily="18" charset="0"/>
                <a:cs typeface="Times New Roman" panose="02020603050405020304" pitchFamily="18" charset="0"/>
              </a:rPr>
              <a:t>            Disk Space               :       256 MB</a:t>
            </a:r>
          </a:p>
          <a:p>
            <a:pPr algn="l"/>
            <a:r>
              <a:rPr lang="en-US" sz="1900" dirty="0">
                <a:solidFill>
                  <a:schemeClr val="tx1"/>
                </a:solidFill>
                <a:latin typeface="Times New Roman" panose="02020603050405020304" pitchFamily="18" charset="0"/>
                <a:cs typeface="Times New Roman" panose="02020603050405020304" pitchFamily="18" charset="0"/>
              </a:rPr>
              <a:t>            Processor                 :        Intel atom processor</a:t>
            </a:r>
          </a:p>
          <a:p>
            <a:pPr algn="l"/>
            <a:r>
              <a:rPr lang="en-US" sz="1900" dirty="0">
                <a:solidFill>
                  <a:schemeClr val="tx1"/>
                </a:solidFill>
                <a:latin typeface="Times New Roman" panose="02020603050405020304" pitchFamily="18" charset="0"/>
                <a:cs typeface="Times New Roman" panose="02020603050405020304" pitchFamily="18" charset="0"/>
              </a:rPr>
              <a:t>            Version                     :       3.6.2</a:t>
            </a:r>
          </a:p>
        </p:txBody>
      </p:sp>
    </p:spTree>
    <p:extLst>
      <p:ext uri="{BB962C8B-B14F-4D97-AF65-F5344CB8AC3E}">
        <p14:creationId xmlns:p14="http://schemas.microsoft.com/office/powerpoint/2010/main" val="210555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32AE-5476-7A63-74CC-A18D80204FA3}"/>
              </a:ext>
            </a:extLst>
          </p:cNvPr>
          <p:cNvSpPr>
            <a:spLocks noGrp="1"/>
          </p:cNvSpPr>
          <p:nvPr>
            <p:ph type="title"/>
          </p:nvPr>
        </p:nvSpPr>
        <p:spPr>
          <a:xfrm>
            <a:off x="919119" y="88156"/>
            <a:ext cx="10353761" cy="1326321"/>
          </a:xfrm>
        </p:spPr>
        <p:txBody>
          <a:bodyPr>
            <a:normAutofit/>
          </a:bodyPr>
          <a:lstStyle/>
          <a:p>
            <a:pPr algn="ctr"/>
            <a:r>
              <a:rPr lang="en-IN" sz="3600" b="1" dirty="0">
                <a:latin typeface="Times New Roman" panose="02020603050405020304" pitchFamily="18" charset="0"/>
                <a:ea typeface="Calibri" panose="020F0502020204030204" pitchFamily="34" charset="0"/>
                <a:cs typeface="Times New Roman" panose="02020603050405020304" pitchFamily="18" charset="0"/>
              </a:rPr>
              <a:t>DASHBOARD</a:t>
            </a:r>
          </a:p>
        </p:txBody>
      </p:sp>
      <p:pic>
        <p:nvPicPr>
          <p:cNvPr id="3" name="Picture 2">
            <a:extLst>
              <a:ext uri="{FF2B5EF4-FFF2-40B4-BE49-F238E27FC236}">
                <a16:creationId xmlns:a16="http://schemas.microsoft.com/office/drawing/2014/main" id="{E9B002AC-A8FC-16D7-58FE-9AFA74A17BA9}"/>
              </a:ext>
            </a:extLst>
          </p:cNvPr>
          <p:cNvPicPr>
            <a:picLocks noChangeAspect="1"/>
          </p:cNvPicPr>
          <p:nvPr/>
        </p:nvPicPr>
        <p:blipFill rotWithShape="1">
          <a:blip r:embed="rId2">
            <a:extLst>
              <a:ext uri="{28A0092B-C50C-407E-A947-70E740481C1C}">
                <a14:useLocalDpi xmlns:a14="http://schemas.microsoft.com/office/drawing/2010/main" val="0"/>
              </a:ext>
            </a:extLst>
          </a:blip>
          <a:srcRect t="3927" b="-3927"/>
          <a:stretch/>
        </p:blipFill>
        <p:spPr>
          <a:xfrm>
            <a:off x="1335147" y="1210054"/>
            <a:ext cx="9521703" cy="5341058"/>
          </a:xfrm>
          <a:prstGeom prst="rect">
            <a:avLst/>
          </a:prstGeom>
        </p:spPr>
      </p:pic>
    </p:spTree>
    <p:extLst>
      <p:ext uri="{BB962C8B-B14F-4D97-AF65-F5344CB8AC3E}">
        <p14:creationId xmlns:p14="http://schemas.microsoft.com/office/powerpoint/2010/main" val="1759680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32AE-5476-7A63-74CC-A18D80204FA3}"/>
              </a:ext>
            </a:extLst>
          </p:cNvPr>
          <p:cNvSpPr>
            <a:spLocks noGrp="1"/>
          </p:cNvSpPr>
          <p:nvPr>
            <p:ph type="title"/>
          </p:nvPr>
        </p:nvSpPr>
        <p:spPr>
          <a:xfrm>
            <a:off x="919119" y="88156"/>
            <a:ext cx="10353761" cy="1326321"/>
          </a:xfrm>
        </p:spPr>
        <p:txBody>
          <a:bodyPr>
            <a:normAutofit/>
          </a:bodyPr>
          <a:lstStyle/>
          <a:p>
            <a:pPr algn="ctr"/>
            <a:r>
              <a:rPr lang="en-IN" sz="3600" b="1" dirty="0">
                <a:latin typeface="Times New Roman" panose="02020603050405020304" pitchFamily="18" charset="0"/>
                <a:ea typeface="Calibri" panose="020F0502020204030204" pitchFamily="34" charset="0"/>
                <a:cs typeface="Times New Roman" panose="02020603050405020304" pitchFamily="18" charset="0"/>
              </a:rPr>
              <a:t>DASHBOARD</a:t>
            </a:r>
          </a:p>
        </p:txBody>
      </p:sp>
      <p:pic>
        <p:nvPicPr>
          <p:cNvPr id="3" name="Picture 2">
            <a:extLst>
              <a:ext uri="{FF2B5EF4-FFF2-40B4-BE49-F238E27FC236}">
                <a16:creationId xmlns:a16="http://schemas.microsoft.com/office/drawing/2014/main" id="{E9B002AC-A8FC-16D7-58FE-9AFA74A17B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5147" y="1172476"/>
            <a:ext cx="9521703" cy="5103038"/>
          </a:xfrm>
          <a:prstGeom prst="rect">
            <a:avLst/>
          </a:prstGeom>
        </p:spPr>
      </p:pic>
    </p:spTree>
    <p:extLst>
      <p:ext uri="{BB962C8B-B14F-4D97-AF65-F5344CB8AC3E}">
        <p14:creationId xmlns:p14="http://schemas.microsoft.com/office/powerpoint/2010/main" val="36581626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526</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KNOWLEDGE INSTITUTE OF TECHNOLOGY   DISSECTING THE DIGITAL LANDSCAPE:  A COMPREHENSIVE ANALYSIS OF SOCIAL MEDIA </vt:lpstr>
      <vt:lpstr>OBJECTIVE :</vt:lpstr>
      <vt:lpstr>ABSTRACT</vt:lpstr>
      <vt:lpstr>PROBLEM STATEMENT</vt:lpstr>
      <vt:lpstr>SOLUTION</vt:lpstr>
      <vt:lpstr>SOLUTION ARCHITECTURE</vt:lpstr>
      <vt:lpstr>TOOLS USED</vt:lpstr>
      <vt:lpstr>DASHBOARD</vt:lpstr>
      <vt:lpstr>DASHBOARD</vt:lpstr>
      <vt:lpstr>STORY</vt:lpstr>
      <vt:lpstr>STORY</vt:lpstr>
      <vt:lpstr>REPORT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DISSECTING THE DIGITAL LANDSCAPE: A COMPREHENSIVE ANALYSIS OF SOCIAL MEDIA</dc:title>
  <dc:creator>KESAVAN S</dc:creator>
  <cp:lastModifiedBy>KESAVAN S</cp:lastModifiedBy>
  <cp:revision>4</cp:revision>
  <dcterms:created xsi:type="dcterms:W3CDTF">2023-10-21T04:33:55Z</dcterms:created>
  <dcterms:modified xsi:type="dcterms:W3CDTF">2023-10-21T16:23:05Z</dcterms:modified>
</cp:coreProperties>
</file>