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9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1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  <p:sldMasterId id="2147483900" r:id="rId2"/>
    <p:sldMasterId id="2147483753" r:id="rId3"/>
    <p:sldMasterId id="2147483763" r:id="rId4"/>
    <p:sldMasterId id="2147483882" r:id="rId5"/>
    <p:sldMasterId id="2147484047" r:id="rId6"/>
    <p:sldMasterId id="2147484050" r:id="rId7"/>
    <p:sldMasterId id="2147484067" r:id="rId8"/>
    <p:sldMasterId id="2147484074" r:id="rId9"/>
    <p:sldMasterId id="2147484094" r:id="rId10"/>
    <p:sldMasterId id="2147484099" r:id="rId11"/>
    <p:sldMasterId id="2147484120" r:id="rId12"/>
  </p:sldMasterIdLst>
  <p:notesMasterIdLst>
    <p:notesMasterId r:id="rId80"/>
  </p:notesMasterIdLst>
  <p:handoutMasterIdLst>
    <p:handoutMasterId r:id="rId81"/>
  </p:handoutMasterIdLst>
  <p:sldIdLst>
    <p:sldId id="256" r:id="rId13"/>
    <p:sldId id="257" r:id="rId14"/>
    <p:sldId id="258" r:id="rId15"/>
    <p:sldId id="329" r:id="rId16"/>
    <p:sldId id="330" r:id="rId17"/>
    <p:sldId id="331" r:id="rId18"/>
    <p:sldId id="353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328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332" r:id="rId61"/>
    <p:sldId id="333" r:id="rId62"/>
    <p:sldId id="335" r:id="rId63"/>
    <p:sldId id="299" r:id="rId64"/>
    <p:sldId id="350" r:id="rId65"/>
    <p:sldId id="351" r:id="rId66"/>
    <p:sldId id="352" r:id="rId67"/>
    <p:sldId id="336" r:id="rId68"/>
    <p:sldId id="344" r:id="rId69"/>
    <p:sldId id="346" r:id="rId70"/>
    <p:sldId id="347" r:id="rId71"/>
    <p:sldId id="337" r:id="rId72"/>
    <p:sldId id="338" r:id="rId73"/>
    <p:sldId id="340" r:id="rId74"/>
    <p:sldId id="341" r:id="rId75"/>
    <p:sldId id="339" r:id="rId76"/>
    <p:sldId id="342" r:id="rId77"/>
    <p:sldId id="343" r:id="rId78"/>
    <p:sldId id="348" r:id="rId79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CD"/>
    <a:srgbClr val="E0E0E0"/>
    <a:srgbClr val="2D7CBB"/>
    <a:srgbClr val="FFFFFF"/>
    <a:srgbClr val="649840"/>
    <a:srgbClr val="2E8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29" autoAdjust="0"/>
  </p:normalViewPr>
  <p:slideViewPr>
    <p:cSldViewPr snapToGrid="0" snapToObjects="1">
      <p:cViewPr varScale="1">
        <p:scale>
          <a:sx n="114" d="100"/>
          <a:sy n="114" d="100"/>
        </p:scale>
        <p:origin x="468" y="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76" Type="http://schemas.openxmlformats.org/officeDocument/2006/relationships/slide" Target="slides/slide64.xml"/><Relationship Id="rId8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slide" Target="slides/slide54.xml"/><Relationship Id="rId74" Type="http://schemas.openxmlformats.org/officeDocument/2006/relationships/slide" Target="slides/slide62.xml"/><Relationship Id="rId79" Type="http://schemas.openxmlformats.org/officeDocument/2006/relationships/slide" Target="slides/slide6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9.xml"/><Relationship Id="rId82" Type="http://schemas.openxmlformats.org/officeDocument/2006/relationships/presProps" Target="presProps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77" Type="http://schemas.openxmlformats.org/officeDocument/2006/relationships/slide" Target="slides/slide65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slide" Target="slides/slide60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slide" Target="slides/slide55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slide" Target="slides/slide58.xml"/><Relationship Id="rId75" Type="http://schemas.openxmlformats.org/officeDocument/2006/relationships/slide" Target="slides/slide6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slide" Target="slides/slide61.xml"/><Relationship Id="rId78" Type="http://schemas.openxmlformats.org/officeDocument/2006/relationships/slide" Target="slides/slide66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entury Gothic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7AB5215-407F-436E-8052-D9B42B3D6AC1}" type="datetimeFigureOut">
              <a:rPr lang="en-US" altLang="en-US"/>
              <a:pPr>
                <a:defRPr/>
              </a:pPr>
              <a:t>10/4/2016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entury Gothic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95F0310-621F-4A27-B240-E37074C2FC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entury Gothic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6C8CCF-FFC9-4FF2-A53A-B428454565BA}" type="datetimeFigureOut">
              <a:rPr lang="en-US" altLang="en-US"/>
              <a:pPr>
                <a:defRPr/>
              </a:pPr>
              <a:t>10/4/2016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entury Gothic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F76F59A-19AF-4ED3-8DA1-0C43B56A35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406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point</a:t>
            </a:r>
            <a:r>
              <a:rPr lang="en-US" baseline="0" dirty="0"/>
              <a:t> here is that the community has created these different loaders, but nothing that is standardized</a:t>
            </a:r>
          </a:p>
          <a:p>
            <a:r>
              <a:rPr lang="en-US" baseline="0" dirty="0"/>
              <a:t>The JavaScript loader standard was separated from ES2015 and is still in progress</a:t>
            </a:r>
          </a:p>
          <a:p>
            <a:endParaRPr lang="en-US" baseline="0" dirty="0"/>
          </a:p>
          <a:p>
            <a:r>
              <a:rPr lang="en-US" baseline="0" dirty="0"/>
              <a:t>ES2015 is the first time that JavaScript has the concept of modules built into the language. That’s really the idea – to get away from ad-hoc frameworks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4354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8357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217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MS PGothic" pitchFamily="34" charset="-128"/>
                <a:cs typeface="+mn-cs"/>
              </a:rPr>
              <a:pPr marL="0" marR="0" lvl="0" indent="0" algn="r" defTabSz="62179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917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217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MS PGothic" pitchFamily="34" charset="-128"/>
                <a:cs typeface="+mn-cs"/>
              </a:rPr>
              <a:pPr marL="0" marR="0" lvl="0" indent="0" algn="r" defTabSz="62179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742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217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MS PGothic" pitchFamily="34" charset="-128"/>
                <a:cs typeface="+mn-cs"/>
              </a:rPr>
              <a:pPr marL="0" marR="0" lvl="0" indent="0" algn="r" defTabSz="62179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6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217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MS PGothic" pitchFamily="34" charset="-128"/>
                <a:cs typeface="+mn-cs"/>
              </a:rPr>
              <a:pPr marL="0" marR="0" lvl="0" indent="0" algn="r" defTabSz="62179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025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bundles modules together into static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217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MS PGothic" pitchFamily="34" charset="-128"/>
                <a:cs typeface="+mn-cs"/>
              </a:rPr>
              <a:pPr marL="0" marR="0" lvl="0" indent="0" algn="r" defTabSz="62179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54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930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1725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0563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95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by hand</a:t>
            </a:r>
          </a:p>
          <a:p>
            <a:r>
              <a:rPr lang="en-US" dirty="0"/>
              <a:t>Then embedded in O365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86590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58565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8079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observable demo</a:t>
            </a:r>
          </a:p>
          <a:p>
            <a:r>
              <a:rPr lang="en-US" dirty="0"/>
              <a:t>Then embedded demo</a:t>
            </a:r>
          </a:p>
          <a:p>
            <a:r>
              <a:rPr lang="en-US" dirty="0"/>
              <a:t>Then site page demo</a:t>
            </a:r>
          </a:p>
          <a:p>
            <a:r>
              <a:rPr lang="en-US" dirty="0"/>
              <a:t>Then SharePoint Hosted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30712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40629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39404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8147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51774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client web part with no framework</a:t>
            </a:r>
          </a:p>
          <a:p>
            <a:r>
              <a:rPr lang="en-US" dirty="0"/>
              <a:t>Run in local</a:t>
            </a:r>
            <a:r>
              <a:rPr lang="en-US" baseline="0" dirty="0"/>
              <a:t> workbench</a:t>
            </a:r>
            <a:endParaRPr lang="en-US" dirty="0"/>
          </a:p>
          <a:p>
            <a:r>
              <a:rPr lang="en-US" dirty="0"/>
              <a:t>Run</a:t>
            </a:r>
            <a:r>
              <a:rPr lang="en-US" baseline="0" dirty="0"/>
              <a:t> in Office 365 workbench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07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64243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47734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6F59A-19AF-4ED3-8DA1-0C43B56A35E5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1368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6F59A-19AF-4ED3-8DA1-0C43B56A35E5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4473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that browser support lags JavaScript editions</a:t>
            </a:r>
          </a:p>
          <a:p>
            <a:r>
              <a:rPr lang="en-US" dirty="0"/>
              <a:t>We</a:t>
            </a:r>
            <a:r>
              <a:rPr lang="en-US" baseline="0" dirty="0"/>
              <a:t> have historically used </a:t>
            </a:r>
            <a:r>
              <a:rPr lang="en-US" baseline="0" dirty="0" err="1"/>
              <a:t>polyfills</a:t>
            </a:r>
            <a:r>
              <a:rPr lang="en-US" baseline="0" dirty="0"/>
              <a:t> to bridge the gaps</a:t>
            </a:r>
          </a:p>
          <a:p>
            <a:r>
              <a:rPr lang="en-US" baseline="0" dirty="0"/>
              <a:t>Show the ES2015 feature set just to prove it’s worth using the features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01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a class, constructor, instantiation</a:t>
            </a:r>
            <a:r>
              <a:rPr lang="en-US" baseline="0" dirty="0"/>
              <a:t> and string interpolation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22971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Extending the previous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4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history of modules</a:t>
            </a:r>
            <a:r>
              <a:rPr lang="en-US" baseline="0" dirty="0"/>
              <a:t> moving from functions to internal modules to external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622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  <a:p>
            <a:r>
              <a:rPr lang="en-US" dirty="0"/>
              <a:t>Revealing module pattern</a:t>
            </a:r>
          </a:p>
          <a:p>
            <a:r>
              <a:rPr lang="en-US" dirty="0"/>
              <a:t>Usage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6217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ＭＳ Ｐゴシック" charset="0"/>
              </a:rPr>
              <a:t>Microsoft Ignite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charset="0"/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6217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MS PGothic" pitchFamily="34" charset="-128"/>
                <a:cs typeface="+mn-cs"/>
              </a:rPr>
              <a:pPr marL="0" marR="0" lvl="0" indent="0" algn="r" defTabSz="62179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10/4/2016 7:15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6217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MS PGothic" pitchFamily="34" charset="-128"/>
                <a:cs typeface="+mn-cs"/>
              </a:rPr>
              <a:pPr marL="0" marR="0" lvl="0" indent="0" algn="r" defTabSz="62179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79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83910"/>
            <a:ext cx="7772400" cy="1101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56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013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49013"/>
            <a:ext cx="5111750" cy="41452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20550"/>
            <a:ext cx="3008313" cy="3273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81232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68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6467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82504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442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872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93332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0988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83910"/>
            <a:ext cx="7772400" cy="1101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116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83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6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/>
          <a:lstStyle>
            <a:lvl1pPr>
              <a:defRPr sz="2647"/>
            </a:lvl1pPr>
            <a:lvl2pPr>
              <a:defRPr sz="2353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2059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647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2500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964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0330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986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8303"/>
            <a:ext cx="4038600" cy="31373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8303"/>
            <a:ext cx="4038600" cy="313739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992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59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75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081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20" indent="0">
              <a:buNone/>
              <a:defRPr sz="1600" b="1"/>
            </a:lvl7pPr>
            <a:lvl8pPr marL="3200190" indent="0">
              <a:buNone/>
              <a:defRPr sz="1600" b="1"/>
            </a:lvl8pPr>
            <a:lvl9pPr marL="365736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3635"/>
            <a:ext cx="4040188" cy="26469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10081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20" indent="0">
              <a:buNone/>
              <a:defRPr sz="1600" b="1"/>
            </a:lvl7pPr>
            <a:lvl8pPr marL="3200190" indent="0">
              <a:buNone/>
              <a:defRPr sz="1600" b="1"/>
            </a:lvl8pPr>
            <a:lvl9pPr marL="365736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83635"/>
            <a:ext cx="4041775" cy="264697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  <a:prstGeom prst="rect">
            <a:avLst/>
          </a:prstGeom>
        </p:spPr>
        <p:txBody>
          <a:bodyPr rtlCol="0"/>
          <a:lstStyle>
            <a:lvl1pPr defTabSz="45717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485263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986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9415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845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49014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49013"/>
            <a:ext cx="5111750" cy="41452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20551"/>
            <a:ext cx="3008313" cy="3273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0" indent="0">
              <a:buNone/>
              <a:defRPr sz="900"/>
            </a:lvl4pPr>
            <a:lvl5pPr marL="1828680" indent="0">
              <a:buNone/>
              <a:defRPr sz="900"/>
            </a:lvl5pPr>
            <a:lvl6pPr marL="2285850" indent="0">
              <a:buNone/>
              <a:defRPr sz="900"/>
            </a:lvl6pPr>
            <a:lvl7pPr marL="2743020" indent="0">
              <a:buNone/>
              <a:defRPr sz="900"/>
            </a:lvl7pPr>
            <a:lvl8pPr marL="3200190" indent="0">
              <a:buNone/>
              <a:defRPr sz="900"/>
            </a:lvl8pPr>
            <a:lvl9pPr marL="365736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0098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40" indent="0">
              <a:buNone/>
              <a:defRPr sz="2400"/>
            </a:lvl3pPr>
            <a:lvl4pPr marL="1371510" indent="0">
              <a:buNone/>
              <a:defRPr sz="2000"/>
            </a:lvl4pPr>
            <a:lvl5pPr marL="1828680" indent="0">
              <a:buNone/>
              <a:defRPr sz="2000"/>
            </a:lvl5pPr>
            <a:lvl6pPr marL="2285850" indent="0">
              <a:buNone/>
              <a:defRPr sz="2000"/>
            </a:lvl6pPr>
            <a:lvl7pPr marL="2743020" indent="0">
              <a:buNone/>
              <a:defRPr sz="2000"/>
            </a:lvl7pPr>
            <a:lvl8pPr marL="3200190" indent="0">
              <a:buNone/>
              <a:defRPr sz="2000"/>
            </a:lvl8pPr>
            <a:lvl9pPr marL="365736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0" indent="0">
              <a:buNone/>
              <a:defRPr sz="900"/>
            </a:lvl4pPr>
            <a:lvl5pPr marL="1828680" indent="0">
              <a:buNone/>
              <a:defRPr sz="900"/>
            </a:lvl5pPr>
            <a:lvl6pPr marL="2285850" indent="0">
              <a:buNone/>
              <a:defRPr sz="900"/>
            </a:lvl6pPr>
            <a:lvl7pPr marL="2743020" indent="0">
              <a:buNone/>
              <a:defRPr sz="900"/>
            </a:lvl7pPr>
            <a:lvl8pPr marL="3200190" indent="0">
              <a:buNone/>
              <a:defRPr sz="900"/>
            </a:lvl8pPr>
            <a:lvl9pPr marL="365736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15898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6" indent="0">
              <a:buNone/>
              <a:defRPr/>
            </a:lvl3pPr>
            <a:lvl4pPr marL="336152" indent="0">
              <a:buNone/>
              <a:defRPr/>
            </a:lvl4pPr>
            <a:lvl5pPr marL="50422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5539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93332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1911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1396167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533420" y="477461"/>
            <a:ext cx="8065489" cy="336207"/>
          </a:xfrm>
        </p:spPr>
        <p:txBody>
          <a:bodyPr/>
          <a:lstStyle>
            <a:lvl1pPr marL="0" indent="0">
              <a:buNone/>
              <a:defRPr/>
            </a:lvl1pPr>
            <a:lvl5pPr marL="18286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501554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7892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93332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585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682053"/>
            <a:ext cx="7772400" cy="1101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84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17134"/>
            <a:ext cx="8741880" cy="6747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4892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6" indent="0">
              <a:buNone/>
              <a:defRPr/>
            </a:lvl3pPr>
            <a:lvl4pPr marL="336152" indent="0">
              <a:buNone/>
              <a:defRPr/>
            </a:lvl4pPr>
            <a:lvl5pPr marL="50422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2302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17134"/>
            <a:ext cx="8741880" cy="674749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2" fontAlgn="base">
              <a:spcBef>
                <a:spcPct val="0"/>
              </a:spcBef>
              <a:spcAft>
                <a:spcPct val="0"/>
              </a:spcAft>
            </a:pPr>
            <a:endParaRPr lang="en-US" sz="165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4230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17134"/>
            <a:ext cx="8741880" cy="6747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0696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99184"/>
          </a:xfrm>
          <a:prstGeom prst="rect">
            <a:avLst/>
          </a:prstGeom>
          <a:noFill/>
        </p:spPr>
        <p:txBody>
          <a:bodyPr tIns="91440" bIns="91440" anchor="t" anchorCtr="0">
            <a:spAutoFit/>
          </a:bodyPr>
          <a:lstStyle>
            <a:lvl1pPr>
              <a:defRPr sz="529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0041348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49"/>
            <a:ext cx="8363938" cy="148194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815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869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2025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560923"/>
          </a:xfrm>
          <a:prstGeom prst="rect">
            <a:avLst/>
          </a:prstGeo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4674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6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/>
          <a:lstStyle>
            <a:lvl1pPr>
              <a:defRPr sz="2647"/>
            </a:lvl1pPr>
            <a:lvl2pPr>
              <a:defRPr sz="2353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2059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04280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2500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964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2652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986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8303"/>
            <a:ext cx="4038600" cy="31373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8303"/>
            <a:ext cx="4038600" cy="313739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998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75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081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20" indent="0">
              <a:buNone/>
              <a:defRPr sz="1600" b="1"/>
            </a:lvl7pPr>
            <a:lvl8pPr marL="3200190" indent="0">
              <a:buNone/>
              <a:defRPr sz="1600" b="1"/>
            </a:lvl8pPr>
            <a:lvl9pPr marL="365736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3635"/>
            <a:ext cx="4040188" cy="26469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10081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20" indent="0">
              <a:buNone/>
              <a:defRPr sz="1600" b="1"/>
            </a:lvl7pPr>
            <a:lvl8pPr marL="3200190" indent="0">
              <a:buNone/>
              <a:defRPr sz="1600" b="1"/>
            </a:lvl8pPr>
            <a:lvl9pPr marL="365736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83635"/>
            <a:ext cx="4041775" cy="264697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  <a:prstGeom prst="rect">
            <a:avLst/>
          </a:prstGeom>
        </p:spPr>
        <p:txBody>
          <a:bodyPr rtlCol="0"/>
          <a:lstStyle>
            <a:lvl1pPr defTabSz="45717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r>
              <a:rPr lang="en-US" sz="1324">
                <a:solidFill>
                  <a:prstClr val="black"/>
                </a:solidFill>
              </a:rPr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1388318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986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  <a:prstGeom prst="rect">
            <a:avLst/>
          </a:prstGeom>
        </p:spPr>
        <p:txBody>
          <a:bodyPr rtlCol="0"/>
          <a:lstStyle>
            <a:lvl1pPr defTabSz="45717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r>
              <a:rPr lang="en-US" sz="1324">
                <a:solidFill>
                  <a:prstClr val="black"/>
                </a:solidFill>
              </a:rPr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0737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6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7688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  <a:prstGeom prst="rect">
            <a:avLst/>
          </a:prstGeom>
        </p:spPr>
        <p:txBody>
          <a:bodyPr rtlCol="0"/>
          <a:lstStyle>
            <a:lvl1pPr defTabSz="45717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r>
              <a:rPr lang="en-US" sz="1324">
                <a:solidFill>
                  <a:prstClr val="black"/>
                </a:solidFill>
              </a:rPr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3045106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49014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49013"/>
            <a:ext cx="5111750" cy="41452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20551"/>
            <a:ext cx="3008313" cy="3273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0" indent="0">
              <a:buNone/>
              <a:defRPr sz="900"/>
            </a:lvl4pPr>
            <a:lvl5pPr marL="1828680" indent="0">
              <a:buNone/>
              <a:defRPr sz="900"/>
            </a:lvl5pPr>
            <a:lvl6pPr marL="2285850" indent="0">
              <a:buNone/>
              <a:defRPr sz="900"/>
            </a:lvl6pPr>
            <a:lvl7pPr marL="2743020" indent="0">
              <a:buNone/>
              <a:defRPr sz="900"/>
            </a:lvl7pPr>
            <a:lvl8pPr marL="3200190" indent="0">
              <a:buNone/>
              <a:defRPr sz="900"/>
            </a:lvl8pPr>
            <a:lvl9pPr marL="365736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  <a:prstGeom prst="rect">
            <a:avLst/>
          </a:prstGeom>
        </p:spPr>
        <p:txBody>
          <a:bodyPr rtlCol="0"/>
          <a:lstStyle>
            <a:lvl1pPr defTabSz="45717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r>
              <a:rPr lang="en-US" sz="1324">
                <a:solidFill>
                  <a:prstClr val="black"/>
                </a:solidFill>
              </a:rPr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9765884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40" indent="0">
              <a:buNone/>
              <a:defRPr sz="2400"/>
            </a:lvl3pPr>
            <a:lvl4pPr marL="1371510" indent="0">
              <a:buNone/>
              <a:defRPr sz="2000"/>
            </a:lvl4pPr>
            <a:lvl5pPr marL="1828680" indent="0">
              <a:buNone/>
              <a:defRPr sz="2000"/>
            </a:lvl5pPr>
            <a:lvl6pPr marL="2285850" indent="0">
              <a:buNone/>
              <a:defRPr sz="2000"/>
            </a:lvl6pPr>
            <a:lvl7pPr marL="2743020" indent="0">
              <a:buNone/>
              <a:defRPr sz="2000"/>
            </a:lvl7pPr>
            <a:lvl8pPr marL="3200190" indent="0">
              <a:buNone/>
              <a:defRPr sz="2000"/>
            </a:lvl8pPr>
            <a:lvl9pPr marL="365736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0" indent="0">
              <a:buNone/>
              <a:defRPr sz="900"/>
            </a:lvl4pPr>
            <a:lvl5pPr marL="1828680" indent="0">
              <a:buNone/>
              <a:defRPr sz="900"/>
            </a:lvl5pPr>
            <a:lvl6pPr marL="2285850" indent="0">
              <a:buNone/>
              <a:defRPr sz="900"/>
            </a:lvl6pPr>
            <a:lvl7pPr marL="2743020" indent="0">
              <a:buNone/>
              <a:defRPr sz="900"/>
            </a:lvl7pPr>
            <a:lvl8pPr marL="3200190" indent="0">
              <a:buNone/>
              <a:defRPr sz="900"/>
            </a:lvl8pPr>
            <a:lvl9pPr marL="365736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  <a:prstGeom prst="rect">
            <a:avLst/>
          </a:prstGeom>
        </p:spPr>
        <p:txBody>
          <a:bodyPr rtlCol="0"/>
          <a:lstStyle>
            <a:lvl1pPr defTabSz="45717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r>
              <a:rPr lang="en-US" sz="1324">
                <a:solidFill>
                  <a:prstClr val="black"/>
                </a:solidFill>
              </a:rPr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867645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6" indent="0">
              <a:buNone/>
              <a:defRPr/>
            </a:lvl3pPr>
            <a:lvl4pPr marL="336152" indent="0">
              <a:buNone/>
              <a:defRPr/>
            </a:lvl4pPr>
            <a:lvl5pPr marL="50422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8427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3925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8708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866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6005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5300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98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2500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963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3676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7722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45917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5983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682053"/>
            <a:ext cx="7772400" cy="1101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48018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17134"/>
            <a:ext cx="8741880" cy="6747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4892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6" indent="0">
              <a:buNone/>
              <a:defRPr/>
            </a:lvl3pPr>
            <a:lvl4pPr marL="336152" indent="0">
              <a:buNone/>
              <a:defRPr/>
            </a:lvl4pPr>
            <a:lvl5pPr marL="50422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54276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49"/>
            <a:ext cx="8363938" cy="148194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815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869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2025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560923"/>
          </a:xfrm>
          <a:prstGeom prst="rect">
            <a:avLst/>
          </a:prstGeo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7523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6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/>
          <a:lstStyle>
            <a:lvl1pPr>
              <a:defRPr sz="2647"/>
            </a:lvl1pPr>
            <a:lvl2pPr>
              <a:defRPr sz="2353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2059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64344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6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/>
          <a:lstStyle>
            <a:lvl1pPr>
              <a:defRPr sz="2647"/>
            </a:lvl1pPr>
            <a:lvl2pPr>
              <a:defRPr sz="2353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2059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16250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2500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964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5710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986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8303"/>
            <a:ext cx="4038600" cy="31373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8303"/>
            <a:ext cx="4038600" cy="313739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6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986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8302"/>
            <a:ext cx="4038600" cy="31373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8303"/>
            <a:ext cx="4038600" cy="313739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0450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75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081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20" indent="0">
              <a:buNone/>
              <a:defRPr sz="1600" b="1"/>
            </a:lvl7pPr>
            <a:lvl8pPr marL="3200190" indent="0">
              <a:buNone/>
              <a:defRPr sz="1600" b="1"/>
            </a:lvl8pPr>
            <a:lvl9pPr marL="365736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3635"/>
            <a:ext cx="4040188" cy="26469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10081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20" indent="0">
              <a:buNone/>
              <a:defRPr sz="1600" b="1"/>
            </a:lvl7pPr>
            <a:lvl8pPr marL="3200190" indent="0">
              <a:buNone/>
              <a:defRPr sz="1600" b="1"/>
            </a:lvl8pPr>
            <a:lvl9pPr marL="365736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83635"/>
            <a:ext cx="4041775" cy="264697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  <a:prstGeom prst="rect">
            <a:avLst/>
          </a:prstGeom>
        </p:spPr>
        <p:txBody>
          <a:bodyPr rtlCol="0"/>
          <a:lstStyle>
            <a:lvl1pPr defTabSz="45717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r>
              <a:rPr lang="en-US" sz="1324">
                <a:solidFill>
                  <a:prstClr val="black"/>
                </a:solidFill>
              </a:rPr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1285674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986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  <a:prstGeom prst="rect">
            <a:avLst/>
          </a:prstGeom>
        </p:spPr>
        <p:txBody>
          <a:bodyPr rtlCol="0"/>
          <a:lstStyle>
            <a:lvl1pPr defTabSz="45717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r>
              <a:rPr lang="en-US" sz="1324">
                <a:solidFill>
                  <a:prstClr val="black"/>
                </a:solidFill>
              </a:rPr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7026022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  <a:prstGeom prst="rect">
            <a:avLst/>
          </a:prstGeom>
        </p:spPr>
        <p:txBody>
          <a:bodyPr rtlCol="0"/>
          <a:lstStyle>
            <a:lvl1pPr defTabSz="45717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r>
              <a:rPr lang="en-US" sz="1324">
                <a:solidFill>
                  <a:prstClr val="black"/>
                </a:solidFill>
              </a:rPr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7827709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49014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49013"/>
            <a:ext cx="5111750" cy="41452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20551"/>
            <a:ext cx="3008313" cy="3273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0" indent="0">
              <a:buNone/>
              <a:defRPr sz="900"/>
            </a:lvl4pPr>
            <a:lvl5pPr marL="1828680" indent="0">
              <a:buNone/>
              <a:defRPr sz="900"/>
            </a:lvl5pPr>
            <a:lvl6pPr marL="2285850" indent="0">
              <a:buNone/>
              <a:defRPr sz="900"/>
            </a:lvl6pPr>
            <a:lvl7pPr marL="2743020" indent="0">
              <a:buNone/>
              <a:defRPr sz="900"/>
            </a:lvl7pPr>
            <a:lvl8pPr marL="3200190" indent="0">
              <a:buNone/>
              <a:defRPr sz="900"/>
            </a:lvl8pPr>
            <a:lvl9pPr marL="365736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  <a:prstGeom prst="rect">
            <a:avLst/>
          </a:prstGeom>
        </p:spPr>
        <p:txBody>
          <a:bodyPr rtlCol="0"/>
          <a:lstStyle>
            <a:lvl1pPr defTabSz="45717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r>
              <a:rPr lang="en-US" sz="1324">
                <a:solidFill>
                  <a:prstClr val="black"/>
                </a:solidFill>
              </a:rPr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2221102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40" indent="0">
              <a:buNone/>
              <a:defRPr sz="2400"/>
            </a:lvl3pPr>
            <a:lvl4pPr marL="1371510" indent="0">
              <a:buNone/>
              <a:defRPr sz="2000"/>
            </a:lvl4pPr>
            <a:lvl5pPr marL="1828680" indent="0">
              <a:buNone/>
              <a:defRPr sz="2000"/>
            </a:lvl5pPr>
            <a:lvl6pPr marL="2285850" indent="0">
              <a:buNone/>
              <a:defRPr sz="2000"/>
            </a:lvl6pPr>
            <a:lvl7pPr marL="2743020" indent="0">
              <a:buNone/>
              <a:defRPr sz="2000"/>
            </a:lvl7pPr>
            <a:lvl8pPr marL="3200190" indent="0">
              <a:buNone/>
              <a:defRPr sz="2000"/>
            </a:lvl8pPr>
            <a:lvl9pPr marL="365736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0" indent="0">
              <a:buNone/>
              <a:defRPr sz="900"/>
            </a:lvl4pPr>
            <a:lvl5pPr marL="1828680" indent="0">
              <a:buNone/>
              <a:defRPr sz="900"/>
            </a:lvl5pPr>
            <a:lvl6pPr marL="2285850" indent="0">
              <a:buNone/>
              <a:defRPr sz="900"/>
            </a:lvl6pPr>
            <a:lvl7pPr marL="2743020" indent="0">
              <a:buNone/>
              <a:defRPr sz="900"/>
            </a:lvl7pPr>
            <a:lvl8pPr marL="3200190" indent="0">
              <a:buNone/>
              <a:defRPr sz="900"/>
            </a:lvl8pPr>
            <a:lvl9pPr marL="365736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  <a:prstGeom prst="rect">
            <a:avLst/>
          </a:prstGeom>
        </p:spPr>
        <p:txBody>
          <a:bodyPr rtlCol="0"/>
          <a:lstStyle>
            <a:lvl1pPr defTabSz="45717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r>
              <a:rPr lang="en-US" sz="1324">
                <a:solidFill>
                  <a:prstClr val="black"/>
                </a:solidFill>
              </a:rPr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1398965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6" indent="0">
              <a:buNone/>
              <a:defRPr/>
            </a:lvl3pPr>
            <a:lvl4pPr marL="336152" indent="0">
              <a:buNone/>
              <a:defRPr/>
            </a:lvl4pPr>
            <a:lvl5pPr marL="50422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9947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1396167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533420" y="477461"/>
            <a:ext cx="8065489" cy="336207"/>
          </a:xfrm>
        </p:spPr>
        <p:txBody>
          <a:bodyPr/>
          <a:lstStyle>
            <a:lvl1pPr marL="0" indent="0">
              <a:buNone/>
              <a:defRPr/>
            </a:lvl1pPr>
            <a:lvl5pPr marL="18286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090347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7565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70381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446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75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081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3635"/>
            <a:ext cx="4040188" cy="26469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10081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3634"/>
            <a:ext cx="4041775" cy="264697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4557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14607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39715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23471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9044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2438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9711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6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/>
          <a:lstStyle>
            <a:lvl1pPr>
              <a:defRPr sz="2647"/>
            </a:lvl1pPr>
            <a:lvl2pPr>
              <a:defRPr sz="2353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2059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10595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2500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964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2873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986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8303"/>
            <a:ext cx="4038600" cy="31373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8303"/>
            <a:ext cx="4038600" cy="313739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733578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75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081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20" indent="0">
              <a:buNone/>
              <a:defRPr sz="1600" b="1"/>
            </a:lvl7pPr>
            <a:lvl8pPr marL="3200190" indent="0">
              <a:buNone/>
              <a:defRPr sz="1600" b="1"/>
            </a:lvl8pPr>
            <a:lvl9pPr marL="365736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3635"/>
            <a:ext cx="4040188" cy="26469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10081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20" indent="0">
              <a:buNone/>
              <a:defRPr sz="1600" b="1"/>
            </a:lvl7pPr>
            <a:lvl8pPr marL="3200190" indent="0">
              <a:buNone/>
              <a:defRPr sz="1600" b="1"/>
            </a:lvl8pPr>
            <a:lvl9pPr marL="365736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83635"/>
            <a:ext cx="4041775" cy="264697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  <a:prstGeom prst="rect">
            <a:avLst/>
          </a:prstGeom>
        </p:spPr>
        <p:txBody>
          <a:bodyPr rtlCol="0"/>
          <a:lstStyle>
            <a:lvl1pPr defTabSz="45717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r>
              <a:rPr lang="en-US" sz="1324">
                <a:solidFill>
                  <a:prstClr val="black"/>
                </a:solidFill>
              </a:rPr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28708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986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6632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986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52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  <a:prstGeom prst="rect">
            <a:avLst/>
          </a:prstGeom>
        </p:spPr>
        <p:txBody>
          <a:bodyPr rtlCol="0"/>
          <a:lstStyle>
            <a:lvl1pPr defTabSz="45717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r>
              <a:rPr lang="en-US" sz="1324">
                <a:solidFill>
                  <a:prstClr val="black"/>
                </a:solidFill>
              </a:rPr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88947866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  <a:prstGeom prst="rect">
            <a:avLst/>
          </a:prstGeom>
        </p:spPr>
        <p:txBody>
          <a:bodyPr rtlCol="0"/>
          <a:lstStyle>
            <a:lvl1pPr defTabSz="45717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r>
              <a:rPr lang="en-US" sz="1324">
                <a:solidFill>
                  <a:prstClr val="black"/>
                </a:solidFill>
              </a:rPr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5135121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49014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49013"/>
            <a:ext cx="5111750" cy="41452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20551"/>
            <a:ext cx="3008313" cy="3273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0" indent="0">
              <a:buNone/>
              <a:defRPr sz="900"/>
            </a:lvl4pPr>
            <a:lvl5pPr marL="1828680" indent="0">
              <a:buNone/>
              <a:defRPr sz="900"/>
            </a:lvl5pPr>
            <a:lvl6pPr marL="2285850" indent="0">
              <a:buNone/>
              <a:defRPr sz="900"/>
            </a:lvl6pPr>
            <a:lvl7pPr marL="2743020" indent="0">
              <a:buNone/>
              <a:defRPr sz="900"/>
            </a:lvl7pPr>
            <a:lvl8pPr marL="3200190" indent="0">
              <a:buNone/>
              <a:defRPr sz="900"/>
            </a:lvl8pPr>
            <a:lvl9pPr marL="365736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  <a:prstGeom prst="rect">
            <a:avLst/>
          </a:prstGeom>
        </p:spPr>
        <p:txBody>
          <a:bodyPr rtlCol="0"/>
          <a:lstStyle>
            <a:lvl1pPr defTabSz="45717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r>
              <a:rPr lang="en-US" sz="1324">
                <a:solidFill>
                  <a:prstClr val="black"/>
                </a:solidFill>
              </a:rPr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7982240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40" indent="0">
              <a:buNone/>
              <a:defRPr sz="2400"/>
            </a:lvl3pPr>
            <a:lvl4pPr marL="1371510" indent="0">
              <a:buNone/>
              <a:defRPr sz="2000"/>
            </a:lvl4pPr>
            <a:lvl5pPr marL="1828680" indent="0">
              <a:buNone/>
              <a:defRPr sz="2000"/>
            </a:lvl5pPr>
            <a:lvl6pPr marL="2285850" indent="0">
              <a:buNone/>
              <a:defRPr sz="2000"/>
            </a:lvl6pPr>
            <a:lvl7pPr marL="2743020" indent="0">
              <a:buNone/>
              <a:defRPr sz="2000"/>
            </a:lvl7pPr>
            <a:lvl8pPr marL="3200190" indent="0">
              <a:buNone/>
              <a:defRPr sz="2000"/>
            </a:lvl8pPr>
            <a:lvl9pPr marL="365736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0" indent="0">
              <a:buNone/>
              <a:defRPr sz="900"/>
            </a:lvl4pPr>
            <a:lvl5pPr marL="1828680" indent="0">
              <a:buNone/>
              <a:defRPr sz="900"/>
            </a:lvl5pPr>
            <a:lvl6pPr marL="2285850" indent="0">
              <a:buNone/>
              <a:defRPr sz="900"/>
            </a:lvl6pPr>
            <a:lvl7pPr marL="2743020" indent="0">
              <a:buNone/>
              <a:defRPr sz="900"/>
            </a:lvl7pPr>
            <a:lvl8pPr marL="3200190" indent="0">
              <a:buNone/>
              <a:defRPr sz="900"/>
            </a:lvl8pPr>
            <a:lvl9pPr marL="365736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  <a:prstGeom prst="rect">
            <a:avLst/>
          </a:prstGeom>
        </p:spPr>
        <p:txBody>
          <a:bodyPr rtlCol="0"/>
          <a:lstStyle>
            <a:lvl1pPr defTabSz="45717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r>
              <a:rPr lang="en-US" sz="1324">
                <a:solidFill>
                  <a:prstClr val="black"/>
                </a:solidFill>
              </a:rPr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04773803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6" indent="0">
              <a:buNone/>
              <a:defRPr/>
            </a:lvl3pPr>
            <a:lvl4pPr marL="336152" indent="0">
              <a:buNone/>
              <a:defRPr/>
            </a:lvl4pPr>
            <a:lvl5pPr marL="50422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38003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1396167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533420" y="477461"/>
            <a:ext cx="8065489" cy="336207"/>
          </a:xfrm>
        </p:spPr>
        <p:txBody>
          <a:bodyPr/>
          <a:lstStyle>
            <a:lvl1pPr marL="0" indent="0">
              <a:buNone/>
              <a:defRPr/>
            </a:lvl1pPr>
            <a:lvl5pPr marL="18286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2564573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35966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093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40765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555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7978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04373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1875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3575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9325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7229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5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theme" Target="../theme/theme11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theme" Target="../theme/theme12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9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29" name="Picture 6" descr="ITnDevConnections_RGB_Dark-Gra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4416425"/>
            <a:ext cx="1830388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0" y="2228049"/>
            <a:ext cx="9144000" cy="211559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4641850"/>
            <a:ext cx="58118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 eaLnBrk="1" hangingPunct="1">
              <a:defRPr sz="1000" b="1">
                <a:solidFill>
                  <a:srgbClr val="64984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343640"/>
            <a:ext cx="9144000" cy="799861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34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290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</p:sldLayoutIdLst>
  <p:txStyles>
    <p:titleStyle>
      <a:lvl1pPr algn="ctr" defTabSz="45717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170" algn="ctr" defTabSz="45717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340" algn="ctr" defTabSz="45717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510" algn="ctr" defTabSz="45717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680" algn="ctr" defTabSz="45717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878" indent="-342878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02" indent="-285731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292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09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26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436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0" cap="none" spc="0" normalizeH="0" baseline="0" noProof="0">
              <a:ln>
                <a:noFill/>
              </a:ln>
              <a:solidFill>
                <a:srgbClr val="CECFCD"/>
              </a:solidFill>
              <a:effectLst/>
              <a:uLnTx/>
              <a:uFillTx/>
              <a:latin typeface="Century Gothic"/>
              <a:ea typeface="MS PGothic" pitchFamily="34" charset="-128"/>
              <a:cs typeface="+mn-cs"/>
            </a:endParaRPr>
          </a:p>
        </p:txBody>
      </p:sp>
      <p:sp>
        <p:nvSpPr>
          <p:cNvPr id="4099" name="Rectangle 8"/>
          <p:cNvSpPr>
            <a:spLocks noChangeArrowheads="1"/>
          </p:cNvSpPr>
          <p:nvPr userDrawn="1"/>
        </p:nvSpPr>
        <p:spPr bwMode="auto">
          <a:xfrm>
            <a:off x="0" y="1"/>
            <a:ext cx="9144000" cy="400050"/>
          </a:xfrm>
          <a:prstGeom prst="rect">
            <a:avLst/>
          </a:prstGeom>
          <a:gradFill flip="none" rotWithShape="1">
            <a:gsLst>
              <a:gs pos="0">
                <a:srgbClr val="2D7CBB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anchor="ctr"/>
          <a:lstStyle/>
          <a:p>
            <a:pPr marL="0" marR="0" lvl="0" indent="0" algn="ctr" defTabSz="9143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 dirty="0">
              <a:ln>
                <a:noFill/>
              </a:ln>
              <a:solidFill>
                <a:srgbClr val="CECFCD"/>
              </a:solidFill>
              <a:effectLst/>
              <a:uLnTx/>
              <a:uFillTx/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3230564"/>
            <a:ext cx="6554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400051"/>
            <a:ext cx="6554788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-112713"/>
            <a:ext cx="9144000" cy="45402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33617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ＭＳ Ｐゴシック" charset="0"/>
              </a:rPr>
              <a:t>Building Applications for SharePoint and Office 365 with Angular 2 and </a:t>
            </a:r>
            <a:r>
              <a:rPr kumimoji="0" lang="en-US" sz="1400" b="0" i="0" u="none" strike="noStrike" kern="1200" cap="all" spc="0" normalizeH="0" baseline="0" noProof="0" dirty="0" err="1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ＭＳ Ｐゴシック" charset="0"/>
              </a:rPr>
              <a:t>SPFx</a:t>
            </a:r>
            <a:endParaRPr kumimoji="0" lang="en-US" sz="1400" b="0" i="0" u="none" strike="noStrike" kern="1200" cap="all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9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  <p:sldLayoutId id="2147484113" r:id="rId14"/>
    <p:sldLayoutId id="2147484114" r:id="rId15"/>
    <p:sldLayoutId id="2147484115" r:id="rId16"/>
    <p:sldLayoutId id="2147484116" r:id="rId17"/>
    <p:sldLayoutId id="2147484117" r:id="rId18"/>
    <p:sldLayoutId id="2147484118" r:id="rId19"/>
  </p:sldLayoutIdLst>
  <p:hf sldNum="0" hdr="0" dt="0"/>
  <p:txStyles>
    <p:titleStyle>
      <a:lvl1pPr algn="ctr" defTabSz="45717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2D7CBB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17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34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51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68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878" indent="-342878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7CBB"/>
          </a:solidFill>
          <a:latin typeface="+mn-lt"/>
          <a:ea typeface="MS PGothic" pitchFamily="34" charset="-128"/>
          <a:cs typeface="ＭＳ Ｐゴシック" charset="0"/>
        </a:defRPr>
      </a:lvl1pPr>
      <a:lvl2pPr marL="742902" indent="-285731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2pPr>
      <a:lvl3pPr marL="114292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09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26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436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0" cap="none" spc="0" normalizeH="0" baseline="0" noProof="0">
              <a:ln>
                <a:noFill/>
              </a:ln>
              <a:solidFill>
                <a:srgbClr val="CECFCD"/>
              </a:solidFill>
              <a:effectLst/>
              <a:uLnTx/>
              <a:uFillTx/>
              <a:latin typeface="Century Gothic"/>
              <a:ea typeface="MS PGothic" pitchFamily="34" charset="-128"/>
              <a:cs typeface="+mn-cs"/>
            </a:endParaRPr>
          </a:p>
        </p:txBody>
      </p:sp>
      <p:sp>
        <p:nvSpPr>
          <p:cNvPr id="4099" name="Rectangle 8"/>
          <p:cNvSpPr>
            <a:spLocks noChangeArrowheads="1"/>
          </p:cNvSpPr>
          <p:nvPr userDrawn="1"/>
        </p:nvSpPr>
        <p:spPr bwMode="auto">
          <a:xfrm>
            <a:off x="0" y="1"/>
            <a:ext cx="9144000" cy="400050"/>
          </a:xfrm>
          <a:prstGeom prst="rect">
            <a:avLst/>
          </a:prstGeom>
          <a:gradFill flip="none" rotWithShape="1">
            <a:gsLst>
              <a:gs pos="0">
                <a:srgbClr val="2D7CBB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anchor="ctr"/>
          <a:lstStyle/>
          <a:p>
            <a:pPr marL="0" marR="0" lvl="0" indent="0" algn="ctr" defTabSz="9143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 dirty="0">
              <a:ln>
                <a:noFill/>
              </a:ln>
              <a:solidFill>
                <a:srgbClr val="CECFCD"/>
              </a:solidFill>
              <a:effectLst/>
              <a:uLnTx/>
              <a:uFillTx/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3230564"/>
            <a:ext cx="6554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400051"/>
            <a:ext cx="6554788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-112713"/>
            <a:ext cx="9144000" cy="45402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33617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ＭＳ Ｐゴシック" charset="0"/>
              </a:rPr>
              <a:t>Building Applications for SharePoint and Office 365 with Angular 2 and </a:t>
            </a:r>
            <a:r>
              <a:rPr kumimoji="0" lang="en-US" sz="1400" b="0" i="0" u="none" strike="noStrike" kern="1200" cap="all" spc="0" normalizeH="0" baseline="0" noProof="0" dirty="0" err="1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ＭＳ Ｐゴシック" charset="0"/>
              </a:rPr>
              <a:t>SPFx</a:t>
            </a:r>
            <a:endParaRPr kumimoji="0" lang="en-US" sz="1400" b="0" i="0" u="none" strike="noStrike" kern="1200" cap="all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4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  <p:sldLayoutId id="2147484134" r:id="rId14"/>
    <p:sldLayoutId id="2147484135" r:id="rId15"/>
    <p:sldLayoutId id="2147484136" r:id="rId16"/>
    <p:sldLayoutId id="2147484137" r:id="rId17"/>
    <p:sldLayoutId id="2147484138" r:id="rId18"/>
    <p:sldLayoutId id="2147484139" r:id="rId19"/>
  </p:sldLayoutIdLst>
  <p:hf sldNum="0" hdr="0" dt="0"/>
  <p:txStyles>
    <p:titleStyle>
      <a:lvl1pPr algn="ctr" defTabSz="45717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2D7CBB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17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34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51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68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878" indent="-342878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7CBB"/>
          </a:solidFill>
          <a:latin typeface="+mn-lt"/>
          <a:ea typeface="MS PGothic" pitchFamily="34" charset="-128"/>
          <a:cs typeface="ＭＳ Ｐゴシック" charset="0"/>
        </a:defRPr>
      </a:lvl1pPr>
      <a:lvl2pPr marL="742902" indent="-285731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2pPr>
      <a:lvl3pPr marL="114292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09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26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436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343639"/>
            <a:ext cx="9144000" cy="799861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4641850"/>
            <a:ext cx="58118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 eaLnBrk="1" hangingPunct="1">
              <a:defRPr sz="1000" b="1">
                <a:solidFill>
                  <a:srgbClr val="64984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ITnDevConnections_RGB_Dark-Gray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4416425"/>
            <a:ext cx="1830388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400050"/>
          </a:xfrm>
          <a:prstGeom prst="rect">
            <a:avLst/>
          </a:prstGeom>
          <a:gradFill flip="none" rotWithShape="1">
            <a:gsLst>
              <a:gs pos="0">
                <a:srgbClr val="2D7CBB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anchor="ctr"/>
          <a:lstStyle/>
          <a:p>
            <a:pPr algn="ctr" defTabSz="914400" eaLnBrk="1" hangingPunct="1">
              <a:defRPr/>
            </a:pPr>
            <a:endParaRPr lang="en-US" dirty="0">
              <a:solidFill>
                <a:srgbClr val="CECFCD"/>
              </a:solidFill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3230563"/>
            <a:ext cx="6554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400050"/>
            <a:ext cx="6554788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-112713"/>
            <a:ext cx="9144000" cy="45402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33617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ＭＳ Ｐゴシック" charset="0"/>
              </a:rPr>
              <a:t>Building Applications for SharePoint and Office 365 with Angular 2 and </a:t>
            </a:r>
            <a:r>
              <a:rPr kumimoji="0" lang="en-US" sz="1400" b="0" i="0" u="none" strike="noStrike" kern="1200" cap="all" spc="0" normalizeH="0" baseline="0" noProof="0" dirty="0" err="1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ＭＳ Ｐゴシック" charset="0"/>
              </a:rPr>
              <a:t>SPFx</a:t>
            </a:r>
            <a:endParaRPr kumimoji="0" lang="en-US" sz="1400" b="0" i="0" u="none" strike="noStrike" kern="1200" cap="all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ＭＳ Ｐゴシック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4641850"/>
            <a:ext cx="58118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 eaLnBrk="1" hangingPunct="1">
              <a:defRPr sz="1000" b="1">
                <a:solidFill>
                  <a:srgbClr val="64984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6" r:id="rId7"/>
    <p:sldLayoutId id="2147484042" r:id="rId8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2D7CBB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7CBB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101" name="Picture 11" descr="ITnDevConnections_RGB_Dark-Gra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4416425"/>
            <a:ext cx="1830388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4641850"/>
            <a:ext cx="58118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 eaLnBrk="1" hangingPunct="1">
              <a:defRPr sz="1000" b="1">
                <a:solidFill>
                  <a:srgbClr val="64984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64984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Century Gothic"/>
          <a:ea typeface="MS PGothic" pitchFamily="34" charset="-128"/>
          <a:cs typeface="Century Gothic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0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0" y="2228050"/>
            <a:ext cx="9144000" cy="211559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4641850"/>
            <a:ext cx="58118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340">
              <a:defRPr sz="1000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237272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</p:sldLayoutIdLst>
  <p:hf sldNum="0" hdr="0" dt="0"/>
  <p:txStyles>
    <p:titleStyle>
      <a:lvl1pPr algn="ctr" defTabSz="45717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17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34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51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68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878" indent="-342878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ＭＳ Ｐゴシック" charset="0"/>
        </a:defRPr>
      </a:lvl1pPr>
      <a:lvl2pPr marL="742902" indent="-285731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2pPr>
      <a:lvl3pPr marL="114292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3pPr>
      <a:lvl4pPr marL="160009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4pPr>
      <a:lvl5pPr marL="205726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5pPr>
      <a:lvl6pPr marL="2514436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34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4099" name="Rectangle 8"/>
          <p:cNvSpPr>
            <a:spLocks noChangeArrowheads="1"/>
          </p:cNvSpPr>
          <p:nvPr userDrawn="1"/>
        </p:nvSpPr>
        <p:spPr bwMode="auto">
          <a:xfrm>
            <a:off x="0" y="1"/>
            <a:ext cx="9144000" cy="400050"/>
          </a:xfrm>
          <a:prstGeom prst="rect">
            <a:avLst/>
          </a:prstGeom>
          <a:gradFill flip="none" rotWithShape="1">
            <a:gsLst>
              <a:gs pos="0">
                <a:srgbClr val="2D7CBB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anchor="ctr"/>
          <a:lstStyle/>
          <a:p>
            <a:pPr algn="ctr" defTabSz="914340">
              <a:defRPr/>
            </a:pPr>
            <a:endParaRPr lang="en-US">
              <a:solidFill>
                <a:srgbClr val="CECFCD"/>
              </a:solidFill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3230564"/>
            <a:ext cx="6554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400051"/>
            <a:ext cx="6554788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-112713"/>
            <a:ext cx="9144000" cy="45402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33617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ＭＳ Ｐゴシック" charset="0"/>
              </a:rPr>
              <a:t>Building Applications for SharePoint and Office 365 with Angular 2 and </a:t>
            </a:r>
            <a:r>
              <a:rPr kumimoji="0" lang="en-US" sz="1400" b="0" i="0" u="none" strike="noStrike" kern="1200" cap="all" spc="0" normalizeH="0" baseline="0" noProof="0" dirty="0" err="1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ＭＳ Ｐゴシック" charset="0"/>
              </a:rPr>
              <a:t>SPFx</a:t>
            </a:r>
            <a:endParaRPr kumimoji="0" lang="en-US" sz="1400" b="0" i="0" u="none" strike="noStrike" kern="1200" cap="all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7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2" r:id="rId10"/>
    <p:sldLayoutId id="2147484119" r:id="rId11"/>
    <p:sldLayoutId id="2147484140" r:id="rId12"/>
  </p:sldLayoutIdLst>
  <p:hf sldNum="0" hdr="0" dt="0"/>
  <p:txStyles>
    <p:titleStyle>
      <a:lvl1pPr algn="ctr" defTabSz="45717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2D7CBB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17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34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51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68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878" indent="-342878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7CBB"/>
          </a:solidFill>
          <a:latin typeface="+mn-lt"/>
          <a:ea typeface="MS PGothic" pitchFamily="34" charset="-128"/>
          <a:cs typeface="ＭＳ Ｐゴシック" charset="0"/>
        </a:defRPr>
      </a:lvl1pPr>
      <a:lvl2pPr marL="742902" indent="-285731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65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2pPr>
      <a:lvl3pPr marL="114292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71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09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24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26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76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436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64984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</p:sldLayoutIdLst>
  <p:txStyles>
    <p:titleStyle>
      <a:lvl1pPr algn="ctr" defTabSz="45717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Century Gothic"/>
          <a:ea typeface="MS PGothic" pitchFamily="34" charset="-128"/>
          <a:cs typeface="Century Gothic"/>
        </a:defRPr>
      </a:lvl1pPr>
      <a:lvl2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2pPr>
      <a:lvl3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3pPr>
      <a:lvl4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4pPr>
      <a:lvl5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5pPr>
      <a:lvl6pPr marL="457170" algn="ctr" defTabSz="45717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6pPr>
      <a:lvl7pPr marL="914340" algn="ctr" defTabSz="45717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7pPr>
      <a:lvl8pPr marL="1371510" algn="ctr" defTabSz="45717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8pPr>
      <a:lvl9pPr marL="1828680" algn="ctr" defTabSz="45717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9pPr>
    </p:titleStyle>
    <p:bodyStyle>
      <a:lvl1pPr marL="342878" indent="-342878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02" indent="-285731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292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09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26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436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0" cap="none" spc="0" normalizeH="0" baseline="0" noProof="0">
              <a:ln>
                <a:noFill/>
              </a:ln>
              <a:solidFill>
                <a:srgbClr val="CECFCD"/>
              </a:solidFill>
              <a:effectLst/>
              <a:uLnTx/>
              <a:uFillTx/>
              <a:latin typeface="Century Gothic"/>
              <a:ea typeface="MS PGothic" pitchFamily="34" charset="-128"/>
              <a:cs typeface="+mn-cs"/>
            </a:endParaRPr>
          </a:p>
        </p:txBody>
      </p:sp>
      <p:sp>
        <p:nvSpPr>
          <p:cNvPr id="4099" name="Rectangle 8"/>
          <p:cNvSpPr>
            <a:spLocks noChangeArrowheads="1"/>
          </p:cNvSpPr>
          <p:nvPr userDrawn="1"/>
        </p:nvSpPr>
        <p:spPr bwMode="auto">
          <a:xfrm>
            <a:off x="0" y="1"/>
            <a:ext cx="9144000" cy="400050"/>
          </a:xfrm>
          <a:prstGeom prst="rect">
            <a:avLst/>
          </a:prstGeom>
          <a:gradFill flip="none" rotWithShape="1">
            <a:gsLst>
              <a:gs pos="0">
                <a:srgbClr val="2D7CBB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anchor="ctr"/>
          <a:lstStyle/>
          <a:p>
            <a:pPr marL="0" marR="0" lvl="0" indent="0" algn="ctr" defTabSz="9143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solidFill>
                <a:srgbClr val="CECFCD"/>
              </a:solidFill>
              <a:effectLst/>
              <a:uLnTx/>
              <a:uFillTx/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3230564"/>
            <a:ext cx="6554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400051"/>
            <a:ext cx="6554788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-112713"/>
            <a:ext cx="9144000" cy="45402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33617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ＭＳ Ｐゴシック" charset="0"/>
              </a:rPr>
              <a:t>Building Applications for SharePoint and Office 365 with Angular 2 and </a:t>
            </a:r>
            <a:r>
              <a:rPr kumimoji="0" lang="en-US" sz="1400" b="0" i="0" u="none" strike="noStrike" kern="1200" cap="all" spc="0" normalizeH="0" baseline="0" noProof="0" dirty="0" err="1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ＭＳ Ｐゴシック" charset="0"/>
              </a:rPr>
              <a:t>SPFx</a:t>
            </a:r>
            <a:endParaRPr kumimoji="0" lang="en-US" sz="1400" b="0" i="0" u="none" strike="noStrike" kern="1200" cap="all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5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5" r:id="rId10"/>
    <p:sldLayoutId id="2147484086" r:id="rId11"/>
    <p:sldLayoutId id="2147484087" r:id="rId12"/>
    <p:sldLayoutId id="2147484088" r:id="rId13"/>
    <p:sldLayoutId id="2147484089" r:id="rId14"/>
    <p:sldLayoutId id="2147484090" r:id="rId15"/>
    <p:sldLayoutId id="2147484091" r:id="rId16"/>
    <p:sldLayoutId id="2147484092" r:id="rId17"/>
    <p:sldLayoutId id="2147484093" r:id="rId18"/>
  </p:sldLayoutIdLst>
  <p:hf sldNum="0" hdr="0" dt="0"/>
  <p:txStyles>
    <p:titleStyle>
      <a:lvl1pPr algn="ctr" defTabSz="45717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2D7CBB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170" rtl="0" eaLnBrk="0" fontAlgn="base" hangingPunct="0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17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34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51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680" algn="ctr" defTabSz="457170" rtl="0" fontAlgn="base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878" indent="-342878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7CBB"/>
          </a:solidFill>
          <a:latin typeface="+mn-lt"/>
          <a:ea typeface="MS PGothic" pitchFamily="34" charset="-128"/>
          <a:cs typeface="ＭＳ Ｐゴシック" charset="0"/>
        </a:defRPr>
      </a:lvl1pPr>
      <a:lvl2pPr marL="742902" indent="-285731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2pPr>
      <a:lvl3pPr marL="114292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09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265" indent="-228585" algn="l" defTabSz="4571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436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5" indent="-228585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://www.pluralsight.com/search/?searchTerm=hillier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hyperlink" Target="channel9.msdn.com/Search?term=hillier#ch9Searc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png"/><Relationship Id="rId11" Type="http://schemas.openxmlformats.org/officeDocument/2006/relationships/hyperlink" Target="http://www.microsoftvirtualacademy.com/Studies/SearchResult.aspx?q=hillier" TargetMode="External"/><Relationship Id="rId5" Type="http://schemas.openxmlformats.org/officeDocument/2006/relationships/image" Target="../media/image6.jpg"/><Relationship Id="rId10" Type="http://schemas.openxmlformats.org/officeDocument/2006/relationships/hyperlink" Target="http://www.criticalpathtraining.com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itunity.com/users/scot-hillier" TargetMode="External"/><Relationship Id="rId14" Type="http://schemas.openxmlformats.org/officeDocument/2006/relationships/image" Target="../media/image10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2941" dirty="0">
                <a:latin typeface="Source Sans Pro" pitchFamily="34" charset="0"/>
              </a:rPr>
              <a:t>Hillier Building Applications for Office 365 and SharePoint with Angular 2</a:t>
            </a:r>
            <a:endParaRPr lang="en-US" sz="2941" dirty="0"/>
          </a:p>
        </p:txBody>
      </p:sp>
    </p:spTree>
    <p:extLst>
      <p:ext uri="{BB962C8B-B14F-4D97-AF65-F5344CB8AC3E}">
        <p14:creationId xmlns:p14="http://schemas.microsoft.com/office/powerpoint/2010/main" val="346030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3182" y="1101030"/>
            <a:ext cx="6804269" cy="36893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speak()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`My name is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.`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'Scot'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'Hillier'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p.speak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/>
          </p:nvPr>
        </p:nvSpPr>
        <p:spPr>
          <a:xfrm>
            <a:off x="533421" y="477759"/>
            <a:ext cx="8065489" cy="336159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2235357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3182" y="987858"/>
            <a:ext cx="6595879" cy="39157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sz="1471" kern="0" dirty="0">
                <a:solidFill>
                  <a:srgbClr val="0000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title, company, email)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.title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title;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.company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company;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.email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email;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talk()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471" kern="0" dirty="0" err="1">
                <a:solidFill>
                  <a:srgbClr val="0000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.speak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()}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work for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.company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.`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457204" eaLnBrk="1" hangingPunct="1">
              <a:defRPr/>
            </a:pPr>
            <a:endParaRPr lang="en-US" sz="147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147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customer(</a:t>
            </a:r>
            <a:r>
              <a:rPr lang="en-US" sz="147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'Scot'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'Hillier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'MVP', 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'IT Unity', 'scot@scothillier.net'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.talk());</a:t>
            </a:r>
            <a:endParaRPr lang="en-US" sz="1471" dirty="0">
              <a:solidFill>
                <a:prstClr val="black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/>
          </p:nvPr>
        </p:nvSpPr>
        <p:spPr>
          <a:xfrm>
            <a:off x="533421" y="477759"/>
            <a:ext cx="8065489" cy="336159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4018711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Internal</a:t>
            </a:r>
          </a:p>
          <a:p>
            <a:pPr marL="400024" lvl="1" indent="0">
              <a:buNone/>
            </a:pPr>
            <a:r>
              <a:rPr lang="en-US" sz="1765" dirty="0"/>
              <a:t>Used to encapsulate code</a:t>
            </a:r>
          </a:p>
          <a:p>
            <a:pPr marL="400024" lvl="1" indent="0">
              <a:buNone/>
            </a:pPr>
            <a:r>
              <a:rPr lang="en-US" sz="1765" dirty="0"/>
              <a:t>Prevents global namespace pollution</a:t>
            </a:r>
          </a:p>
          <a:p>
            <a:pPr marL="400024" lvl="1" indent="0">
              <a:buNone/>
            </a:pPr>
            <a:r>
              <a:rPr lang="en-US" sz="1765" dirty="0"/>
              <a:t>Loaded through a </a:t>
            </a:r>
            <a:r>
              <a:rPr lang="en-US" sz="1765" dirty="0">
                <a:latin typeface="Consolas" panose="020B0609020204030204" pitchFamily="49" charset="0"/>
              </a:rPr>
              <a:t>Script</a:t>
            </a:r>
            <a:r>
              <a:rPr lang="en-US" sz="1765" dirty="0"/>
              <a:t> tag</a:t>
            </a:r>
          </a:p>
          <a:p>
            <a:pPr marL="0" indent="0">
              <a:buNone/>
            </a:pPr>
            <a:r>
              <a:rPr lang="en-US" dirty="0"/>
              <a:t>External</a:t>
            </a:r>
          </a:p>
          <a:p>
            <a:pPr marL="457171" lvl="1" indent="0">
              <a:buNone/>
            </a:pPr>
            <a:r>
              <a:rPr lang="en-US" sz="1765" dirty="0"/>
              <a:t>Small units of independent, reusable code</a:t>
            </a:r>
          </a:p>
          <a:p>
            <a:pPr marL="457171" lvl="1" indent="0">
              <a:buNone/>
            </a:pPr>
            <a:r>
              <a:rPr lang="en-US" sz="1765" dirty="0"/>
              <a:t>Supports the pattern of “component” development</a:t>
            </a:r>
          </a:p>
          <a:p>
            <a:pPr marL="457171" lvl="1" indent="0">
              <a:buNone/>
            </a:pPr>
            <a:r>
              <a:rPr lang="en-US" sz="1765" dirty="0"/>
              <a:t>Loaded using an </a:t>
            </a:r>
            <a:r>
              <a:rPr lang="en-US" sz="1765" dirty="0" err="1"/>
              <a:t>async</a:t>
            </a:r>
            <a:r>
              <a:rPr lang="en-US" sz="1765" dirty="0"/>
              <a:t> module loader component</a:t>
            </a:r>
          </a:p>
          <a:p>
            <a:pPr marL="400024" lvl="1" indent="0">
              <a:buNone/>
            </a:pPr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304922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Using the Revealing Module Pattern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6036" y="888322"/>
            <a:ext cx="6491684" cy="4142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471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//namespace</a:t>
            </a:r>
          </a:p>
          <a:p>
            <a:pPr defTabSz="672358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47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Wingtip = </a:t>
            </a: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window.Wingtip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|| {};</a:t>
            </a:r>
          </a:p>
          <a:p>
            <a:pPr defTabSz="672358">
              <a:defRPr/>
            </a:pPr>
            <a:endParaRPr lang="en-US" altLang="en-US" sz="147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72358">
              <a:defRPr/>
            </a:pP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Wingtip.Customer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47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47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//private members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47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name,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47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(n) { name = n; },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47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 </a:t>
            </a:r>
            <a:r>
              <a:rPr lang="en-US" altLang="en-US" sz="147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name; },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talk = </a:t>
            </a:r>
            <a:r>
              <a:rPr lang="en-US" altLang="en-US" sz="147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 alert(</a:t>
            </a:r>
            <a:r>
              <a:rPr lang="en-US" altLang="en-US" sz="147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 name is "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 name); };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47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//public interface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47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set_name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get_name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speak: talk 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}(); </a:t>
            </a:r>
          </a:p>
          <a:p>
            <a:pPr defTabSz="672358">
              <a:defRPr/>
            </a:pPr>
            <a:endParaRPr lang="en-US" altLang="en-US" sz="1471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72358">
              <a:defRPr/>
            </a:pP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</a:rPr>
              <a:t>Wingtip.Customer.speak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en-US" sz="147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33421" y="477759"/>
            <a:ext cx="8065489" cy="336159"/>
          </a:xfrm>
        </p:spPr>
        <p:txBody>
          <a:bodyPr/>
          <a:lstStyle/>
          <a:p>
            <a:r>
              <a:rPr lang="en-US" dirty="0"/>
              <a:t>Internal Module</a:t>
            </a:r>
          </a:p>
        </p:txBody>
      </p:sp>
    </p:spTree>
    <p:extLst>
      <p:ext uri="{BB962C8B-B14F-4D97-AF65-F5344CB8AC3E}">
        <p14:creationId xmlns:p14="http://schemas.microsoft.com/office/powerpoint/2010/main" val="4145947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09" y="1198080"/>
            <a:ext cx="8593528" cy="39113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ES2015 Modules</a:t>
            </a:r>
          </a:p>
          <a:p>
            <a:pPr marL="400024" lvl="1" indent="0">
              <a:spcBef>
                <a:spcPts val="0"/>
              </a:spcBef>
              <a:buNone/>
            </a:pPr>
            <a:r>
              <a:rPr lang="en-US" sz="1765" dirty="0"/>
              <a:t>Supports export/import without polluting global namespace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Current ECMAScript 5 support</a:t>
            </a:r>
          </a:p>
          <a:p>
            <a:pPr marL="457171" lvl="1" indent="0">
              <a:buNone/>
            </a:pPr>
            <a:r>
              <a:rPr lang="en-US" sz="1765" b="1" dirty="0" err="1"/>
              <a:t>CommonJS</a:t>
            </a:r>
            <a:r>
              <a:rPr lang="en-US" sz="1765" dirty="0"/>
              <a:t> format used with </a:t>
            </a:r>
            <a:r>
              <a:rPr lang="en-US" sz="1765" b="1" dirty="0"/>
              <a:t>node.js</a:t>
            </a:r>
            <a:r>
              <a:rPr lang="en-US" sz="1765" dirty="0"/>
              <a:t> server</a:t>
            </a:r>
          </a:p>
          <a:p>
            <a:pPr marL="457171" lvl="1" indent="0">
              <a:buNone/>
            </a:pPr>
            <a:r>
              <a:rPr lang="en-US" sz="1765" b="1" dirty="0"/>
              <a:t>AMD</a:t>
            </a:r>
            <a:r>
              <a:rPr lang="en-US" sz="1765" dirty="0"/>
              <a:t> format with </a:t>
            </a:r>
            <a:r>
              <a:rPr lang="en-US" sz="1765" b="1" dirty="0"/>
              <a:t>require.js</a:t>
            </a:r>
            <a:r>
              <a:rPr lang="en-US" sz="1765" dirty="0"/>
              <a:t> in browser</a:t>
            </a:r>
          </a:p>
          <a:p>
            <a:pPr marL="457171" lvl="1" indent="0">
              <a:buNone/>
            </a:pPr>
            <a:r>
              <a:rPr lang="en-US" sz="1765" b="1" dirty="0"/>
              <a:t>UMD</a:t>
            </a:r>
            <a:r>
              <a:rPr lang="en-US" sz="1765" dirty="0"/>
              <a:t> format is compatible with AMD, </a:t>
            </a:r>
            <a:r>
              <a:rPr lang="en-US" sz="1765" dirty="0" err="1"/>
              <a:t>CommonJS</a:t>
            </a:r>
            <a:r>
              <a:rPr lang="en-US" sz="1765" dirty="0"/>
              <a:t> and no loader at all</a:t>
            </a:r>
          </a:p>
          <a:p>
            <a:pPr marL="0" indent="0">
              <a:buNone/>
            </a:pPr>
            <a:r>
              <a:rPr lang="en-US" dirty="0"/>
              <a:t>JavaScript Loader standard</a:t>
            </a:r>
          </a:p>
          <a:p>
            <a:pPr marL="400024" lvl="1" indent="0">
              <a:buNone/>
            </a:pPr>
            <a:r>
              <a:rPr lang="en-US" sz="1765" dirty="0"/>
              <a:t>Attempting to standardize loading behavior</a:t>
            </a:r>
          </a:p>
          <a:p>
            <a:pPr marL="0" indent="0">
              <a:buNone/>
            </a:pPr>
            <a:r>
              <a:rPr lang="en-US" dirty="0" err="1"/>
              <a:t>WebPack</a:t>
            </a:r>
            <a:endParaRPr lang="en-US" dirty="0"/>
          </a:p>
          <a:p>
            <a:pPr marL="400024" lvl="1" indent="0">
              <a:buNone/>
            </a:pPr>
            <a:r>
              <a:rPr lang="en-US" sz="1765" dirty="0"/>
              <a:t>Bundles modules and dependencies</a:t>
            </a:r>
          </a:p>
          <a:p>
            <a:pPr marL="0" indent="0">
              <a:buNone/>
            </a:pPr>
            <a:endParaRPr lang="en-US" sz="2059" dirty="0"/>
          </a:p>
        </p:txBody>
      </p:sp>
    </p:spTree>
    <p:extLst>
      <p:ext uri="{BB962C8B-B14F-4D97-AF65-F5344CB8AC3E}">
        <p14:creationId xmlns:p14="http://schemas.microsoft.com/office/powerpoint/2010/main" val="139106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095" y="1191137"/>
            <a:ext cx="8240716" cy="348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4" eaLnBrk="1" hangingPunct="1">
              <a:defRPr/>
            </a:pPr>
            <a:r>
              <a:rPr lang="en-US" sz="1471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//requires a </a:t>
            </a:r>
            <a:r>
              <a:rPr lang="en-US" sz="1471" dirty="0" err="1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transpiler</a:t>
            </a:r>
            <a:r>
              <a:rPr lang="en-US" sz="1471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 </a:t>
            </a:r>
            <a:r>
              <a:rPr lang="en-US" sz="1471" dirty="0" err="1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polyfill</a:t>
            </a:r>
            <a:r>
              <a:rPr lang="en-US" sz="1471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today</a:t>
            </a:r>
          </a:p>
          <a:p>
            <a:pPr defTabSz="457204" eaLnBrk="1" hangingPunct="1">
              <a:defRPr/>
            </a:pPr>
            <a:endParaRPr lang="en-US" sz="1471" kern="0" dirty="0">
              <a:solidFill>
                <a:srgbClr val="64984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//person.js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defTabSz="457204" eaLnBrk="1" hangingPunct="1">
              <a:defRPr/>
            </a:pPr>
            <a:endParaRPr lang="en-US" sz="147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457204" eaLnBrk="1" hangingPunct="1">
              <a:defRPr/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4" eaLnBrk="1" hangingPunct="1">
              <a:defRPr/>
            </a:pPr>
            <a:r>
              <a:rPr lang="en-US" sz="1471" kern="0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//app.js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{Person}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'person'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pPr defTabSz="457204" eaLnBrk="1" hangingPunct="1">
              <a:defRPr/>
            </a:pPr>
            <a:endParaRPr lang="en-US" sz="1471" dirty="0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33421" y="395586"/>
            <a:ext cx="8065489" cy="433972"/>
          </a:xfrm>
          <a:prstGeom prst="rect">
            <a:avLst/>
          </a:prstGeom>
        </p:spPr>
        <p:txBody>
          <a:bodyPr/>
          <a:lstStyle>
            <a:lvl1pPr marL="466310" indent="-466310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352" kern="1200">
                <a:solidFill>
                  <a:srgbClr val="2D7CBB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1010338" indent="-388591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808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554366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64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2176112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797858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3419605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41351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63097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4843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170">
              <a:buNone/>
              <a:defRPr/>
            </a:pPr>
            <a:r>
              <a:rPr lang="en-US" sz="3200" dirty="0">
                <a:latin typeface="Century Gothic"/>
              </a:rPr>
              <a:t>ES2015 Declarative module usage</a:t>
            </a:r>
          </a:p>
        </p:txBody>
      </p:sp>
    </p:spTree>
    <p:extLst>
      <p:ext uri="{BB962C8B-B14F-4D97-AF65-F5344CB8AC3E}">
        <p14:creationId xmlns:p14="http://schemas.microsoft.com/office/powerpoint/2010/main" val="256214077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095" y="1001942"/>
            <a:ext cx="8240716" cy="416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71" kern="0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//requires a </a:t>
            </a:r>
            <a:r>
              <a:rPr lang="en-US" sz="1471" kern="0" dirty="0" err="1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transpiler</a:t>
            </a:r>
            <a:r>
              <a:rPr lang="en-US" sz="1471" kern="0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 </a:t>
            </a:r>
            <a:r>
              <a:rPr lang="en-US" sz="1471" kern="0" dirty="0" err="1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polyfill</a:t>
            </a:r>
            <a:r>
              <a:rPr lang="en-US" sz="1471" kern="0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today</a:t>
            </a:r>
          </a:p>
          <a:p>
            <a:pPr defTabSz="457204" eaLnBrk="1" hangingPunct="1">
              <a:defRPr/>
            </a:pPr>
            <a:endParaRPr lang="en-US" sz="1471" dirty="0">
              <a:solidFill>
                <a:srgbClr val="64984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//person.js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defTabSz="457204" eaLnBrk="1" hangingPunct="1">
              <a:defRPr/>
            </a:pPr>
            <a:endParaRPr lang="en-US" sz="147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457204" eaLnBrk="1" hangingPunct="1">
              <a:defRPr/>
            </a:pPr>
            <a:endParaRPr lang="en-US" sz="147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//app.js</a:t>
            </a:r>
          </a:p>
          <a:p>
            <a:pPr defTabSz="457204" eaLnBrk="1" hangingPunct="1">
              <a:defRPr/>
            </a:pPr>
            <a:r>
              <a:rPr lang="en-US" sz="1471" dirty="0" err="1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7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.import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7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'person'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).then(Person =&gt;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let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}).catch(error =&gt; {</a:t>
            </a:r>
          </a:p>
          <a:p>
            <a:pPr defTabSz="457204" eaLnBrk="1" hangingPunct="1">
              <a:defRPr/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alert(error);</a:t>
            </a:r>
            <a:endParaRPr lang="en-US" sz="147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4" eaLnBrk="1" hangingPunct="1">
              <a:defRPr/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4" eaLnBrk="1" hangingPunct="1">
              <a:defRPr/>
            </a:pPr>
            <a:endParaRPr lang="en-US" sz="1471" dirty="0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33421" y="395586"/>
            <a:ext cx="8065489" cy="433972"/>
          </a:xfrm>
          <a:prstGeom prst="rect">
            <a:avLst/>
          </a:prstGeom>
        </p:spPr>
        <p:txBody>
          <a:bodyPr/>
          <a:lstStyle>
            <a:lvl1pPr marL="466310" indent="-466310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352" kern="1200">
                <a:solidFill>
                  <a:srgbClr val="2D7CBB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1010338" indent="-388591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808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554366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64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2176112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797858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3419605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41351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63097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4843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170">
              <a:buNone/>
              <a:defRPr/>
            </a:pPr>
            <a:r>
              <a:rPr lang="en-US" sz="3200" dirty="0">
                <a:latin typeface="Century Gothic"/>
              </a:rPr>
              <a:t>ES2015 dynamic module loading</a:t>
            </a:r>
          </a:p>
        </p:txBody>
      </p:sp>
    </p:spTree>
    <p:extLst>
      <p:ext uri="{BB962C8B-B14F-4D97-AF65-F5344CB8AC3E}">
        <p14:creationId xmlns:p14="http://schemas.microsoft.com/office/powerpoint/2010/main" val="8721909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782" y="978236"/>
            <a:ext cx="8713996" cy="4254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//index.html</a:t>
            </a:r>
            <a:endParaRPr lang="en-US" sz="1176" kern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76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76" kern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="/Scripts/require.js"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76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data-main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="/Scripts/app"&gt;&lt;/</a:t>
            </a:r>
            <a:r>
              <a:rPr lang="en-US" sz="1176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76" kern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//app.js 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define([</a:t>
            </a:r>
            <a:r>
              <a:rPr lang="en-US" sz="1176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"require"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76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"exports", "customer"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(customer)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customer.speak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176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76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//customer.js</a:t>
            </a:r>
            <a:endParaRPr lang="en-US" sz="1176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define([</a:t>
            </a:r>
            <a:r>
              <a:rPr lang="en-US" sz="1176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"require"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76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"exports"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(require, exports)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76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= (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Customer(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ln)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76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76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ln;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Customer.prototype.speak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76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name is "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76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76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76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})();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exports.Customer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Customer;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176" kern="0" dirty="0">
              <a:solidFill>
                <a:sysClr val="windowText" lastClr="000000"/>
              </a:solidFill>
            </a:endParaRPr>
          </a:p>
          <a:p>
            <a:pPr defTabSz="457204" eaLnBrk="1" hangingPunct="1">
              <a:defRPr/>
            </a:pPr>
            <a:endParaRPr lang="en-US" sz="1176" dirty="0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33421" y="395586"/>
            <a:ext cx="8065489" cy="433972"/>
          </a:xfrm>
          <a:prstGeom prst="rect">
            <a:avLst/>
          </a:prstGeom>
        </p:spPr>
        <p:txBody>
          <a:bodyPr/>
          <a:lstStyle>
            <a:lvl1pPr marL="466310" indent="-466310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352" kern="1200">
                <a:solidFill>
                  <a:srgbClr val="2D7CBB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1010338" indent="-388591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808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554366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64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2176112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797858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3419605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41351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63097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4843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170">
              <a:buNone/>
              <a:defRPr/>
            </a:pPr>
            <a:r>
              <a:rPr lang="en-US" sz="3200" dirty="0">
                <a:latin typeface="Century Gothic"/>
              </a:rPr>
              <a:t>AMD modules with require.js</a:t>
            </a:r>
          </a:p>
        </p:txBody>
      </p:sp>
    </p:spTree>
    <p:extLst>
      <p:ext uri="{BB962C8B-B14F-4D97-AF65-F5344CB8AC3E}">
        <p14:creationId xmlns:p14="http://schemas.microsoft.com/office/powerpoint/2010/main" val="36423932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782" y="1191137"/>
            <a:ext cx="8713996" cy="3713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="traceur.js"&gt;&lt;/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="es6-module-loader-dev.js"&gt;&lt;/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type="module" invokes the Google </a:t>
            </a:r>
            <a:r>
              <a:rPr lang="en-US" sz="1471" kern="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traceur</a:t>
            </a: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transpiler</a:t>
            </a: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 that code --&gt;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sz="1471" kern="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System.import</a:t>
            </a: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support is provided by the es6-module-loader --&gt;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71" kern="0" dirty="0">
                <a:solidFill>
                  <a:srgbClr val="0000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System.import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'app/module1.js'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).then(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(module1)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module1.Person(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'Scot'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'Hillier'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p.speak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}).catch(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alert(err);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457204" eaLnBrk="1" hangingPunct="1">
              <a:defRPr/>
            </a:pPr>
            <a:endParaRPr lang="en-US" sz="1471" dirty="0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33421" y="395586"/>
            <a:ext cx="8065489" cy="433972"/>
          </a:xfrm>
          <a:prstGeom prst="rect">
            <a:avLst/>
          </a:prstGeom>
        </p:spPr>
        <p:txBody>
          <a:bodyPr/>
          <a:lstStyle>
            <a:lvl1pPr marL="466310" indent="-466310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352" kern="1200">
                <a:solidFill>
                  <a:srgbClr val="2D7CBB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1010338" indent="-388591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808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554366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64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2176112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797858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3419605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41351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63097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4843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170">
              <a:buNone/>
              <a:defRPr/>
            </a:pPr>
            <a:r>
              <a:rPr lang="en-US" sz="3200" dirty="0">
                <a:latin typeface="Century Gothic"/>
              </a:rPr>
              <a:t>ES2015 module loader </a:t>
            </a:r>
            <a:r>
              <a:rPr lang="en-US" sz="3200" dirty="0" err="1">
                <a:latin typeface="Century Gothic"/>
              </a:rPr>
              <a:t>polyfill</a:t>
            </a:r>
            <a:endParaRPr lang="en-US" sz="3200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276987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782" y="1191137"/>
            <a:ext cx="8713996" cy="3940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="system.js"&gt;&lt;/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&lt;!–- built on top of the es6-module-loader </a:t>
            </a:r>
            <a:r>
              <a:rPr lang="en-US" sz="1471" kern="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polyfill</a:t>
            </a: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--&gt;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&lt;!–- loads any module format, invokes </a:t>
            </a:r>
            <a:r>
              <a:rPr lang="en-US" sz="1471" kern="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transpiler</a:t>
            </a: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 necessary --&gt;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System.config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packages: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format: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'register'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defaultExtension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71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System.import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'app/</a:t>
            </a:r>
            <a:r>
              <a:rPr lang="en-US" sz="1471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myModule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.then(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console.error.bind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(console));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457204" eaLnBrk="1" hangingPunct="1">
              <a:defRPr/>
            </a:pPr>
            <a:endParaRPr lang="en-US" sz="1471" dirty="0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33421" y="395586"/>
            <a:ext cx="8065489" cy="433972"/>
          </a:xfrm>
          <a:prstGeom prst="rect">
            <a:avLst/>
          </a:prstGeom>
        </p:spPr>
        <p:txBody>
          <a:bodyPr/>
          <a:lstStyle>
            <a:lvl1pPr marL="466310" indent="-466310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352" kern="1200">
                <a:solidFill>
                  <a:srgbClr val="2D7CBB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1010338" indent="-388591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808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554366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64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2176112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797858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3419605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41351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63097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4843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170">
              <a:buNone/>
              <a:defRPr/>
            </a:pPr>
            <a:r>
              <a:rPr lang="en-US" sz="3200" dirty="0">
                <a:latin typeface="Century Gothic"/>
              </a:rPr>
              <a:t>Register modules with system.js</a:t>
            </a:r>
          </a:p>
        </p:txBody>
      </p:sp>
    </p:spTree>
    <p:extLst>
      <p:ext uri="{BB962C8B-B14F-4D97-AF65-F5344CB8AC3E}">
        <p14:creationId xmlns:p14="http://schemas.microsoft.com/office/powerpoint/2010/main" val="36391101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45092" y="451151"/>
            <a:ext cx="8978739" cy="3968087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4" rIns="91427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24" kern="0">
              <a:solidFill>
                <a:sysClr val="windowText" lastClr="000000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83" y="2207437"/>
            <a:ext cx="1183639" cy="29591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86" y="3864829"/>
            <a:ext cx="922311" cy="19941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83" y="661130"/>
            <a:ext cx="1072076" cy="57687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64" y="1310070"/>
            <a:ext cx="1079356" cy="43724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61131" y="2555439"/>
            <a:ext cx="2298120" cy="757361"/>
          </a:xfrm>
          <a:prstGeom prst="rect">
            <a:avLst/>
          </a:prstGeom>
          <a:noFill/>
        </p:spPr>
        <p:txBody>
          <a:bodyPr wrap="square" lIns="134445" tIns="107556" rIns="134445" bIns="107556" rtlCol="0">
            <a:spAutoFit/>
          </a:bodyPr>
          <a:lstStyle/>
          <a:p>
            <a:pPr defTabSz="685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441"/>
              </a:spcAft>
            </a:pPr>
            <a:r>
              <a:rPr lang="en-US" sz="1765" kern="0" dirty="0">
                <a:solidFill>
                  <a:sysClr val="windowText" lastClr="000000"/>
                </a:solidFill>
                <a:latin typeface="Segoe UI"/>
              </a:rPr>
              <a:t>scot@scothillier.net</a:t>
            </a:r>
          </a:p>
          <a:p>
            <a:pPr defTabSz="685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441"/>
              </a:spcAft>
            </a:pPr>
            <a:r>
              <a:rPr lang="en-US" sz="1765" kern="0" dirty="0">
                <a:solidFill>
                  <a:sysClr val="windowText" lastClr="000000"/>
                </a:solidFill>
                <a:latin typeface="Segoe UI"/>
              </a:rPr>
              <a:t>@</a:t>
            </a:r>
            <a:r>
              <a:rPr lang="en-US" sz="1765" kern="0" dirty="0" err="1">
                <a:solidFill>
                  <a:sysClr val="windowText" lastClr="000000"/>
                </a:solidFill>
                <a:latin typeface="Segoe UI"/>
              </a:rPr>
              <a:t>ScotHillier</a:t>
            </a:r>
            <a:endParaRPr lang="en-US" sz="1765" kern="0" dirty="0">
              <a:solidFill>
                <a:sysClr val="windowText" lastClr="000000"/>
              </a:solidFill>
              <a:latin typeface="Segoe UI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787" y="1670599"/>
            <a:ext cx="725446" cy="362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42" y="3242501"/>
            <a:ext cx="1104097" cy="5661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70" y="2602591"/>
            <a:ext cx="1837311" cy="52882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432795" y="1811657"/>
            <a:ext cx="23412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chemeClr val="tx2">
                    <a:lumMod val="50000"/>
                  </a:schemeClr>
                </a:solidFill>
                <a:hlinkClick r:id="rId9"/>
              </a:rPr>
              <a:t>www.itunity.com/users/scot-hillier</a:t>
            </a:r>
            <a:endParaRPr lang="en-US" sz="1000" kern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32795" y="2177002"/>
            <a:ext cx="21779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chemeClr val="tx2">
                    <a:lumMod val="50000"/>
                  </a:schemeClr>
                </a:solidFill>
                <a:hlinkClick r:id="rId10"/>
              </a:rPr>
              <a:t>www.criticalpathtraining.com</a:t>
            </a:r>
            <a:endParaRPr lang="en-US" sz="1000" kern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32797" y="2590219"/>
            <a:ext cx="2445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chemeClr val="tx2">
                    <a:lumMod val="50000"/>
                  </a:schemeClr>
                </a:solidFill>
                <a:hlinkClick r:id="rId11"/>
              </a:rPr>
              <a:t>www.microsoftvirtualacademy.com/Studies/SearchResult.aspx?q=hillier</a:t>
            </a:r>
            <a:endParaRPr lang="en-US" sz="1000" kern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72480" y="3178472"/>
            <a:ext cx="20270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chemeClr val="tx2">
                    <a:lumMod val="50000"/>
                  </a:schemeClr>
                </a:solidFill>
                <a:hlinkClick r:id="rId12" action="ppaction://hlinkfile"/>
              </a:rPr>
              <a:t>channel9.msdn.com/</a:t>
            </a:r>
            <a:r>
              <a:rPr lang="en-US" sz="1000" kern="0" dirty="0" err="1">
                <a:solidFill>
                  <a:schemeClr val="tx2">
                    <a:lumMod val="50000"/>
                  </a:schemeClr>
                </a:solidFill>
                <a:hlinkClick r:id="rId12" action="ppaction://hlinkfile"/>
              </a:rPr>
              <a:t>Search?term</a:t>
            </a:r>
            <a:r>
              <a:rPr lang="en-US" sz="1000" kern="0" dirty="0">
                <a:solidFill>
                  <a:schemeClr val="tx2">
                    <a:lumMod val="50000"/>
                  </a:schemeClr>
                </a:solidFill>
                <a:hlinkClick r:id="rId12" action="ppaction://hlinkfile"/>
              </a:rPr>
              <a:t>=hillier#ch9Search</a:t>
            </a:r>
            <a:endParaRPr lang="en-US" sz="1000" kern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79772" y="3749637"/>
            <a:ext cx="2059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chemeClr val="tx2">
                    <a:lumMod val="50000"/>
                  </a:schemeClr>
                </a:solidFill>
                <a:hlinkClick r:id="rId13"/>
              </a:rPr>
              <a:t>www.pluralsight.com/search/?searchTerm=hillier</a:t>
            </a:r>
            <a:endParaRPr lang="en-US" sz="1000" kern="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2" y="564970"/>
            <a:ext cx="989966" cy="11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41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533421" y="395586"/>
            <a:ext cx="8065489" cy="433972"/>
          </a:xfrm>
          <a:prstGeom prst="rect">
            <a:avLst/>
          </a:prstGeom>
        </p:spPr>
        <p:txBody>
          <a:bodyPr/>
          <a:lstStyle>
            <a:lvl1pPr marL="466310" indent="-466310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352" kern="1200">
                <a:solidFill>
                  <a:srgbClr val="2D7CBB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1010338" indent="-388591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808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554366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64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2176112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797858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3419605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41351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63097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4843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D7CBB"/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ＭＳ Ｐゴシック" charset="0"/>
              </a:rPr>
              <a:t>Bundle Modules with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D7CBB"/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ＭＳ Ｐゴシック" charset="0"/>
              </a:rPr>
              <a:t>WebPack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D7CBB"/>
              </a:solidFill>
              <a:effectLst/>
              <a:uLnTx/>
              <a:uFillTx/>
              <a:latin typeface="Century Gothic"/>
              <a:ea typeface="MS PGothic" pitchFamily="34" charset="-128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7342" y="1060811"/>
            <a:ext cx="4935894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70" dirty="0">
                <a:solidFill>
                  <a:srgbClr val="008000"/>
                </a:solidFill>
                <a:latin typeface="Consolas" panose="020B0609020204030204" pitchFamily="49" charset="0"/>
              </a:rPr>
              <a:t>//message.js</a:t>
            </a:r>
            <a:endParaRPr lang="en-US" sz="147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70" dirty="0" err="1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US" sz="1470" dirty="0" err="1">
                <a:solidFill>
                  <a:srgbClr val="000000"/>
                </a:solidFill>
                <a:latin typeface="Consolas" panose="020B0609020204030204" pitchFamily="49" charset="0"/>
              </a:rPr>
              <a:t>.exports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"Hello, </a:t>
            </a:r>
            <a:r>
              <a:rPr lang="en-US" sz="1470" dirty="0" err="1">
                <a:solidFill>
                  <a:srgbClr val="A31515"/>
                </a:solidFill>
                <a:latin typeface="Consolas" panose="020B0609020204030204" pitchFamily="49" charset="0"/>
              </a:rPr>
              <a:t>webpack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70" dirty="0"/>
          </a:p>
        </p:txBody>
      </p:sp>
      <p:sp>
        <p:nvSpPr>
          <p:cNvPr id="6" name="Rectangle 5"/>
          <p:cNvSpPr/>
          <p:nvPr/>
        </p:nvSpPr>
        <p:spPr>
          <a:xfrm>
            <a:off x="427341" y="1836829"/>
            <a:ext cx="837329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70" dirty="0">
                <a:solidFill>
                  <a:srgbClr val="008000"/>
                </a:solidFill>
                <a:latin typeface="Consolas" panose="020B0609020204030204" pitchFamily="49" charset="0"/>
              </a:rPr>
              <a:t>//content.js</a:t>
            </a:r>
            <a:endParaRPr lang="en-US" sz="147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70" dirty="0" err="1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US" sz="1470" dirty="0" err="1">
                <a:solidFill>
                  <a:srgbClr val="000000"/>
                </a:solidFill>
                <a:latin typeface="Consolas" panose="020B0609020204030204" pitchFamily="49" charset="0"/>
              </a:rPr>
              <a:t>.exports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"&lt;p style='</a:t>
            </a:r>
            <a:r>
              <a:rPr lang="en-US" sz="1470" dirty="0" err="1">
                <a:solidFill>
                  <a:srgbClr val="A31515"/>
                </a:solidFill>
                <a:latin typeface="Consolas" panose="020B0609020204030204" pitchFamily="49" charset="0"/>
              </a:rPr>
              <a:t>color:blue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'&gt;"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470" dirty="0">
                <a:solidFill>
                  <a:srgbClr val="0000FF"/>
                </a:solidFill>
                <a:latin typeface="Consolas" panose="020B0609020204030204" pitchFamily="49" charset="0"/>
              </a:rPr>
              <a:t>require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"./message.js"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"&lt;/p&gt;"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427342" y="2760718"/>
            <a:ext cx="8373291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70" dirty="0">
                <a:solidFill>
                  <a:srgbClr val="008000"/>
                </a:solidFill>
                <a:latin typeface="Consolas" panose="020B0609020204030204" pitchFamily="49" charset="0"/>
              </a:rPr>
              <a:t>//server.js</a:t>
            </a:r>
            <a:endParaRPr lang="en-US" sz="147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7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http = </a:t>
            </a:r>
            <a:r>
              <a:rPr lang="en-US" sz="1470" dirty="0">
                <a:solidFill>
                  <a:srgbClr val="0000FF"/>
                </a:solidFill>
                <a:latin typeface="Consolas" panose="020B0609020204030204" pitchFamily="49" charset="0"/>
              </a:rPr>
              <a:t>require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7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port = </a:t>
            </a:r>
            <a:r>
              <a:rPr lang="en-US" sz="147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process.env.port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|| 1337;</a:t>
            </a:r>
          </a:p>
          <a:p>
            <a:endParaRPr lang="en-US" sz="147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70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7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7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, res) {</a:t>
            </a:r>
          </a:p>
          <a:p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70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(200, { 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'text/html'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70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70" dirty="0">
                <a:solidFill>
                  <a:srgbClr val="0000FF"/>
                </a:solidFill>
                <a:latin typeface="Consolas" panose="020B0609020204030204" pitchFamily="49" charset="0"/>
              </a:rPr>
              <a:t>require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'./content.js'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}).listen(port);</a:t>
            </a:r>
            <a:endParaRPr lang="en-US" sz="1470" dirty="0"/>
          </a:p>
        </p:txBody>
      </p:sp>
      <p:sp>
        <p:nvSpPr>
          <p:cNvPr id="8" name="TextBox 7"/>
          <p:cNvSpPr txBox="1"/>
          <p:nvPr/>
        </p:nvSpPr>
        <p:spPr>
          <a:xfrm>
            <a:off x="5430598" y="3105228"/>
            <a:ext cx="35529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webpack</a:t>
            </a:r>
            <a:r>
              <a:rPr lang="en-US" dirty="0">
                <a:solidFill>
                  <a:schemeClr val="bg1"/>
                </a:solidFill>
              </a:rPr>
              <a:t> ./server.js bundle.js</a:t>
            </a:r>
          </a:p>
        </p:txBody>
      </p:sp>
      <p:cxnSp>
        <p:nvCxnSpPr>
          <p:cNvPr id="10" name="Elbow Connector 9"/>
          <p:cNvCxnSpPr>
            <a:stCxn id="2" idx="3"/>
          </p:cNvCxnSpPr>
          <p:nvPr/>
        </p:nvCxnSpPr>
        <p:spPr>
          <a:xfrm>
            <a:off x="5363236" y="1333194"/>
            <a:ext cx="1884784" cy="1723515"/>
          </a:xfrm>
          <a:prstGeom prst="bentConnector3">
            <a:avLst>
              <a:gd name="adj1" fmla="val 1000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5799909" y="2219211"/>
            <a:ext cx="1007706" cy="837498"/>
          </a:xfrm>
          <a:prstGeom prst="bentConnector3">
            <a:avLst>
              <a:gd name="adj1" fmla="val 1003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5904411" y="2810380"/>
            <a:ext cx="399351" cy="246329"/>
          </a:xfrm>
          <a:prstGeom prst="bentConnector3">
            <a:avLst>
              <a:gd name="adj1" fmla="val 1023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triped Right Arrow 22"/>
          <p:cNvSpPr/>
          <p:nvPr/>
        </p:nvSpPr>
        <p:spPr>
          <a:xfrm rot="5400000">
            <a:off x="7430900" y="3689842"/>
            <a:ext cx="794969" cy="485191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49440" y="4372805"/>
            <a:ext cx="1757887" cy="6344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bundle.js</a:t>
            </a:r>
          </a:p>
        </p:txBody>
      </p:sp>
    </p:spTree>
    <p:extLst>
      <p:ext uri="{BB962C8B-B14F-4D97-AF65-F5344CB8AC3E}">
        <p14:creationId xmlns:p14="http://schemas.microsoft.com/office/powerpoint/2010/main" val="261203453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xfrm>
            <a:off x="533973" y="1528911"/>
            <a:ext cx="7923676" cy="11015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dirty="0">
                <a:latin typeface="Source Sans Pro" pitchFamily="34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5729" y="2893104"/>
            <a:ext cx="1904689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1324" dirty="0">
                <a:solidFill>
                  <a:srgbClr val="E0E0E0"/>
                </a:solidFill>
              </a:rPr>
              <a:t>Classes and Modules</a:t>
            </a:r>
          </a:p>
        </p:txBody>
      </p:sp>
    </p:spTree>
    <p:extLst>
      <p:ext uri="{BB962C8B-B14F-4D97-AF65-F5344CB8AC3E}">
        <p14:creationId xmlns:p14="http://schemas.microsoft.com/office/powerpoint/2010/main" val="2162967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784" y="1933666"/>
            <a:ext cx="8228433" cy="857128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Enterprise JavaScript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472" y="2820564"/>
            <a:ext cx="1305165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765" kern="0" dirty="0">
                <a:solidFill>
                  <a:sysClr val="windowText" lastClr="000000"/>
                </a:solidFill>
              </a:rPr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111365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Introduction to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02042"/>
            <a:ext cx="8229600" cy="339359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Typed superset that </a:t>
            </a:r>
            <a:r>
              <a:rPr lang="en-US" dirty="0" err="1"/>
              <a:t>transpiles</a:t>
            </a:r>
            <a:r>
              <a:rPr lang="en-US" dirty="0"/>
              <a:t> to plain JavaScript</a:t>
            </a:r>
          </a:p>
          <a:p>
            <a:pPr marL="400024" lvl="2" indent="0">
              <a:spcBef>
                <a:spcPts val="0"/>
              </a:spcBef>
              <a:buNone/>
            </a:pPr>
            <a:r>
              <a:rPr lang="en-US" dirty="0"/>
              <a:t>You write .</a:t>
            </a:r>
            <a:r>
              <a:rPr lang="en-US" dirty="0" err="1"/>
              <a:t>ts</a:t>
            </a:r>
            <a:r>
              <a:rPr lang="en-US" dirty="0"/>
              <a:t> files and it compiles to 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  <a:p>
            <a:pPr marL="400024" lvl="2" indent="0">
              <a:spcBef>
                <a:spcPts val="0"/>
              </a:spcBef>
              <a:spcAft>
                <a:spcPts val="441"/>
              </a:spcAft>
              <a:buNone/>
            </a:pPr>
            <a:r>
              <a:rPr lang="en-US" dirty="0"/>
              <a:t>Cross-browser compatible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Integrated into Visual Studio 2015</a:t>
            </a:r>
          </a:p>
          <a:p>
            <a:pPr marL="400024" lvl="2" indent="0">
              <a:spcBef>
                <a:spcPts val="0"/>
              </a:spcBef>
              <a:buNone/>
            </a:pPr>
            <a:r>
              <a:rPr lang="en-US" dirty="0"/>
              <a:t>Compilation</a:t>
            </a:r>
          </a:p>
          <a:p>
            <a:pPr marL="400024" lvl="2" indent="0">
              <a:spcBef>
                <a:spcPts val="0"/>
              </a:spcBef>
              <a:spcAft>
                <a:spcPts val="441"/>
              </a:spcAft>
              <a:buNone/>
            </a:pPr>
            <a:r>
              <a:rPr lang="en-US" dirty="0" err="1"/>
              <a:t>Intellisense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Key Features</a:t>
            </a:r>
          </a:p>
          <a:p>
            <a:pPr marL="400024" lvl="2" indent="0">
              <a:spcBef>
                <a:spcPts val="0"/>
              </a:spcBef>
              <a:buNone/>
            </a:pPr>
            <a:r>
              <a:rPr lang="en-US" dirty="0"/>
              <a:t>Static typing</a:t>
            </a:r>
          </a:p>
          <a:p>
            <a:pPr marL="400024" lvl="2" indent="0">
              <a:spcBef>
                <a:spcPts val="0"/>
              </a:spcBef>
              <a:buNone/>
            </a:pPr>
            <a:r>
              <a:rPr lang="en-US" dirty="0"/>
              <a:t>Classes, constructors, properties, methods</a:t>
            </a:r>
          </a:p>
          <a:p>
            <a:pPr marL="400024" lvl="2" indent="0">
              <a:spcBef>
                <a:spcPts val="0"/>
              </a:spcBef>
              <a:buNone/>
            </a:pPr>
            <a:r>
              <a:rPr lang="en-US" dirty="0"/>
              <a:t>Modules</a:t>
            </a:r>
          </a:p>
          <a:p>
            <a:pPr marL="400024" lvl="2" indent="0">
              <a:spcBef>
                <a:spcPts val="0"/>
              </a:spcBef>
              <a:buNone/>
            </a:pPr>
            <a:r>
              <a:rPr lang="en-US" dirty="0"/>
              <a:t>Interfaces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79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Static Typing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210" y="142352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kern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20906" y="2081014"/>
            <a:ext cx="408832" cy="195902"/>
          </a:xfrm>
          <a:prstGeom prst="rect">
            <a:avLst/>
          </a:prstGeom>
          <a:solidFill>
            <a:srgbClr val="B4A0FF"/>
          </a:solidFill>
          <a:ln w="127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514272" eaLnBrk="1" hangingPunct="1"/>
            <a:r>
              <a:rPr lang="en-US" sz="735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scope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25322" y="1700482"/>
            <a:ext cx="1" cy="3828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4085696" y="2092205"/>
            <a:ext cx="546835" cy="195902"/>
          </a:xfrm>
          <a:prstGeom prst="rect">
            <a:avLst/>
          </a:prstGeom>
          <a:solidFill>
            <a:srgbClr val="B4A0FF"/>
          </a:solidFill>
          <a:ln w="127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514272" eaLnBrk="1" hangingPunct="1"/>
            <a:r>
              <a:rPr lang="en-US" sz="735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Input</a:t>
            </a:r>
            <a:r>
              <a:rPr lang="en-US" sz="563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735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type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359113" y="1698214"/>
            <a:ext cx="1" cy="3828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4859654" y="2081014"/>
            <a:ext cx="664797" cy="207093"/>
          </a:xfrm>
          <a:prstGeom prst="rect">
            <a:avLst/>
          </a:prstGeom>
          <a:solidFill>
            <a:srgbClr val="B4A0FF"/>
          </a:solidFill>
          <a:ln w="127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514272" eaLnBrk="1" hangingPunct="1"/>
            <a:r>
              <a:rPr lang="en-US" sz="735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Return</a:t>
            </a:r>
            <a:r>
              <a:rPr lang="en-US" sz="563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735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type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128757" y="1700482"/>
            <a:ext cx="1" cy="3828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820905" y="3638395"/>
            <a:ext cx="408832" cy="195902"/>
          </a:xfrm>
          <a:prstGeom prst="rect">
            <a:avLst/>
          </a:prstGeom>
          <a:solidFill>
            <a:srgbClr val="B4A0FF"/>
          </a:solidFill>
          <a:ln w="127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514272" eaLnBrk="1" hangingPunct="1"/>
            <a:r>
              <a:rPr lang="en-US" sz="735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scope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25320" y="3257863"/>
            <a:ext cx="1" cy="3828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2752949" y="3638395"/>
            <a:ext cx="408832" cy="195902"/>
          </a:xfrm>
          <a:prstGeom prst="rect">
            <a:avLst/>
          </a:prstGeom>
          <a:solidFill>
            <a:srgbClr val="B4A0FF"/>
          </a:solidFill>
          <a:ln w="127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514272" eaLnBrk="1" hangingPunct="1"/>
            <a:r>
              <a:rPr lang="en-US" sz="735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type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57364" y="3257863"/>
            <a:ext cx="1" cy="3828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82062" y="1369542"/>
            <a:ext cx="6491684" cy="294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/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7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getQueryStringParameter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(p: 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 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 ... };  </a:t>
            </a:r>
            <a:endParaRPr lang="en-US" altLang="en-US" sz="1471" kern="0" dirty="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22640" y="2913493"/>
            <a:ext cx="4095194" cy="294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/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7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471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"Scot"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en-US" sz="1471" kern="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57306" y="2917253"/>
            <a:ext cx="1548822" cy="1722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24" b="1" kern="0" dirty="0">
                <a:solidFill>
                  <a:sysClr val="windowText" lastClr="000000"/>
                </a:solidFill>
              </a:rPr>
              <a:t>Supported Types</a:t>
            </a:r>
          </a:p>
          <a:p>
            <a:pPr marL="210112" indent="-210112" defTabSz="672358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24" kern="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boolean</a:t>
            </a:r>
            <a:endParaRPr lang="en-US" sz="1324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marL="210112" indent="-210112" defTabSz="672358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24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number</a:t>
            </a:r>
          </a:p>
          <a:p>
            <a:pPr marL="210112" indent="-210112" defTabSz="672358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24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string</a:t>
            </a:r>
          </a:p>
          <a:p>
            <a:pPr marL="210112" indent="-210112" defTabSz="672358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24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Array&lt;T&gt;</a:t>
            </a:r>
          </a:p>
          <a:p>
            <a:pPr marL="210112" indent="-210112" defTabSz="672358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24" kern="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enum</a:t>
            </a:r>
            <a:endParaRPr lang="en-US" sz="1324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marL="210112" indent="-210112" defTabSz="672358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24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any</a:t>
            </a:r>
          </a:p>
          <a:p>
            <a:pPr marL="210112" indent="-210112" defTabSz="672358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24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261857929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21" y="1234691"/>
            <a:ext cx="5449732" cy="32367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/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Welcome {</a:t>
            </a:r>
          </a:p>
          <a:p>
            <a:pPr defTabSz="672358"/>
            <a:endParaRPr lang="en-US" altLang="en-US" sz="1471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471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//private members</a:t>
            </a: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7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471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"Scot Hillier"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7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pictureUrl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471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"/images/sh.jpg"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672358"/>
            <a:endParaRPr lang="en-US" altLang="en-US" sz="1471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471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//public methods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7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get_viewModel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 { </a:t>
            </a: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defTabSz="672358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lang="en-US" altLang="en-US" sz="1471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71" kern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pictureUrl</a:t>
            </a:r>
            <a:r>
              <a:rPr lang="en-US" altLang="en-US" sz="1471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1471" kern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47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.pictureUrl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672358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lang="en-US" altLang="en-US" sz="1471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71" kern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altLang="en-US" sz="1471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1471" kern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47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.displayName</a:t>
            </a:r>
            <a:endParaRPr lang="en-US" altLang="en-US" sz="1471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};</a:t>
            </a: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altLang="en-US" sz="1471" kern="0" dirty="0"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41940380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43472" y="1174978"/>
            <a:ext cx="7060881" cy="32367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   </a:t>
            </a:r>
            <a:r>
              <a:rPr lang="en-US" altLang="en-US" sz="1471" dirty="0">
                <a:solidFill>
                  <a:srgbClr val="0000FF"/>
                </a:solidFill>
              </a:rPr>
              <a:t>interface</a:t>
            </a:r>
            <a:r>
              <a:rPr lang="en-US" altLang="en-US" sz="1471" dirty="0">
                <a:solidFill>
                  <a:srgbClr val="000000"/>
                </a:solidFill>
              </a:rPr>
              <a:t> </a:t>
            </a:r>
            <a:r>
              <a:rPr lang="en-US" altLang="en-US" sz="1471" dirty="0" err="1">
                <a:solidFill>
                  <a:srgbClr val="000000"/>
                </a:solidFill>
              </a:rPr>
              <a:t>WelcomeData</a:t>
            </a:r>
            <a:r>
              <a:rPr lang="en-US" altLang="en-US" sz="1471" dirty="0">
                <a:solidFill>
                  <a:srgbClr val="000000"/>
                </a:solidFill>
              </a:rPr>
              <a:t> {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</a:t>
            </a:r>
            <a:r>
              <a:rPr lang="en-US" altLang="en-US" sz="1471" dirty="0" err="1">
                <a:solidFill>
                  <a:srgbClr val="000000"/>
                </a:solidFill>
              </a:rPr>
              <a:t>pictureUrl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>
                <a:solidFill>
                  <a:srgbClr val="0000FF"/>
                </a:solidFill>
              </a:rPr>
              <a:t>string</a:t>
            </a:r>
            <a:r>
              <a:rPr lang="en-US" altLang="en-US" sz="1471" dirty="0">
                <a:solidFill>
                  <a:srgbClr val="000000"/>
                </a:solidFill>
              </a:rPr>
              <a:t>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</a:t>
            </a:r>
            <a:r>
              <a:rPr lang="en-US" altLang="en-US" sz="1471" dirty="0" err="1">
                <a:solidFill>
                  <a:srgbClr val="000000"/>
                </a:solidFill>
              </a:rPr>
              <a:t>displayName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>
                <a:solidFill>
                  <a:srgbClr val="0000FF"/>
                </a:solidFill>
              </a:rPr>
              <a:t>string</a:t>
            </a:r>
            <a:r>
              <a:rPr lang="en-US" altLang="en-US" sz="1471" dirty="0">
                <a:solidFill>
                  <a:srgbClr val="000000"/>
                </a:solidFill>
              </a:rPr>
              <a:t>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}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  </a:t>
            </a:r>
            <a:r>
              <a:rPr lang="en-US" altLang="en-US" sz="1471" dirty="0">
                <a:solidFill>
                  <a:srgbClr val="0000FF"/>
                </a:solidFill>
              </a:rPr>
              <a:t>class</a:t>
            </a:r>
            <a:r>
              <a:rPr lang="en-US" altLang="en-US" sz="1471" dirty="0">
                <a:solidFill>
                  <a:srgbClr val="000000"/>
                </a:solidFill>
              </a:rPr>
              <a:t> Welcome {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</a:t>
            </a:r>
            <a:r>
              <a:rPr lang="en-US" altLang="en-US" sz="1471" dirty="0">
                <a:solidFill>
                  <a:srgbClr val="0000FF"/>
                </a:solidFill>
              </a:rPr>
              <a:t>public</a:t>
            </a:r>
            <a:r>
              <a:rPr lang="en-US" altLang="en-US" sz="1471" dirty="0">
                <a:solidFill>
                  <a:srgbClr val="000000"/>
                </a:solidFill>
              </a:rPr>
              <a:t> </a:t>
            </a:r>
            <a:r>
              <a:rPr lang="en-US" altLang="en-US" sz="1471" dirty="0" err="1">
                <a:solidFill>
                  <a:srgbClr val="000000"/>
                </a:solidFill>
              </a:rPr>
              <a:t>get_viewModel</a:t>
            </a:r>
            <a:r>
              <a:rPr lang="en-US" altLang="en-US" sz="1471" dirty="0">
                <a:solidFill>
                  <a:srgbClr val="000000"/>
                </a:solidFill>
              </a:rPr>
              <a:t>(): </a:t>
            </a:r>
            <a:r>
              <a:rPr lang="en-US" altLang="en-US" sz="1471" dirty="0" err="1">
                <a:solidFill>
                  <a:srgbClr val="000000"/>
                </a:solidFill>
              </a:rPr>
              <a:t>WelcomeData</a:t>
            </a:r>
            <a:r>
              <a:rPr lang="en-US" altLang="en-US" sz="1471" dirty="0">
                <a:solidFill>
                  <a:srgbClr val="000000"/>
                </a:solidFill>
              </a:rPr>
              <a:t> {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</a:t>
            </a:r>
            <a:r>
              <a:rPr lang="en-US" altLang="en-US" sz="1471" dirty="0">
                <a:solidFill>
                  <a:srgbClr val="0000FF"/>
                </a:solidFill>
              </a:rPr>
              <a:t>return</a:t>
            </a:r>
            <a:r>
              <a:rPr lang="en-US" altLang="en-US" sz="1471" dirty="0">
                <a:solidFill>
                  <a:srgbClr val="000000"/>
                </a:solidFill>
              </a:rPr>
              <a:t> {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    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 err="1">
                <a:solidFill>
                  <a:srgbClr val="A31515"/>
                </a:solidFill>
              </a:rPr>
              <a:t>pictureUrl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 err="1">
                <a:solidFill>
                  <a:srgbClr val="0000FF"/>
                </a:solidFill>
              </a:rPr>
              <a:t>this</a:t>
            </a:r>
            <a:r>
              <a:rPr lang="en-US" altLang="en-US" sz="1471" dirty="0" err="1">
                <a:solidFill>
                  <a:srgbClr val="000000"/>
                </a:solidFill>
              </a:rPr>
              <a:t>.pictureUrl</a:t>
            </a:r>
            <a:r>
              <a:rPr lang="en-US" altLang="en-US" sz="1471" dirty="0">
                <a:solidFill>
                  <a:srgbClr val="000000"/>
                </a:solidFill>
              </a:rPr>
              <a:t>,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    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 err="1">
                <a:solidFill>
                  <a:srgbClr val="A31515"/>
                </a:solidFill>
              </a:rPr>
              <a:t>displayName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 err="1">
                <a:solidFill>
                  <a:srgbClr val="0000FF"/>
                </a:solidFill>
              </a:rPr>
              <a:t>this</a:t>
            </a:r>
            <a:r>
              <a:rPr lang="en-US" altLang="en-US" sz="1471" dirty="0" err="1">
                <a:solidFill>
                  <a:srgbClr val="000000"/>
                </a:solidFill>
              </a:rPr>
              <a:t>.displayName</a:t>
            </a:r>
            <a:endParaRPr lang="en-US" altLang="en-US" sz="1471" dirty="0">
              <a:solidFill>
                <a:srgbClr val="000000"/>
              </a:solidFill>
            </a:endParaRP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};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}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 }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</a:t>
            </a:r>
            <a:endParaRPr lang="en-US" altLang="en-US" sz="147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622460" y="2561914"/>
            <a:ext cx="2129009" cy="280133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647" eaLnBrk="1" hangingPunct="1"/>
            <a:r>
              <a: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Implement Interface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766225" y="1272755"/>
            <a:ext cx="2129009" cy="280133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647" eaLnBrk="1" hangingPunct="1"/>
            <a:r>
              <a: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Define Interface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67257" y="1409122"/>
            <a:ext cx="1232584" cy="74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062195" y="2682252"/>
            <a:ext cx="560266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2818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09056" y="997685"/>
            <a:ext cx="5762317" cy="39157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649840"/>
                </a:solidFill>
              </a:rPr>
              <a:t>//define module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FF"/>
                </a:solidFill>
              </a:rPr>
              <a:t>module</a:t>
            </a:r>
            <a:r>
              <a:rPr lang="en-US" altLang="en-US" sz="1471" dirty="0">
                <a:solidFill>
                  <a:srgbClr val="000000"/>
                </a:solidFill>
              </a:rPr>
              <a:t> Wingtip { 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FF"/>
                </a:solidFill>
              </a:rPr>
              <a:t>    export class</a:t>
            </a:r>
            <a:r>
              <a:rPr lang="en-US" altLang="en-US" sz="1471" dirty="0">
                <a:solidFill>
                  <a:srgbClr val="000000"/>
                </a:solidFill>
              </a:rPr>
              <a:t> Welcome {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   </a:t>
            </a:r>
            <a:r>
              <a:rPr lang="en-US" altLang="en-US" sz="1471" dirty="0">
                <a:solidFill>
                  <a:srgbClr val="0000FF"/>
                </a:solidFill>
              </a:rPr>
              <a:t>private</a:t>
            </a:r>
            <a:r>
              <a:rPr lang="en-US" altLang="en-US" sz="1471" dirty="0">
                <a:solidFill>
                  <a:srgbClr val="000000"/>
                </a:solidFill>
              </a:rPr>
              <a:t> </a:t>
            </a:r>
            <a:r>
              <a:rPr lang="en-US" altLang="en-US" sz="1471" dirty="0" err="1">
                <a:solidFill>
                  <a:srgbClr val="000000"/>
                </a:solidFill>
              </a:rPr>
              <a:t>displayName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>
                <a:solidFill>
                  <a:srgbClr val="0000FF"/>
                </a:solidFill>
              </a:rPr>
              <a:t>string</a:t>
            </a:r>
            <a:r>
              <a:rPr lang="en-US" altLang="en-US" sz="1471" dirty="0">
                <a:solidFill>
                  <a:srgbClr val="000000"/>
                </a:solidFill>
              </a:rPr>
              <a:t> = </a:t>
            </a:r>
            <a:r>
              <a:rPr lang="en-US" altLang="en-US" sz="1471" dirty="0">
                <a:solidFill>
                  <a:srgbClr val="A31515"/>
                </a:solidFill>
              </a:rPr>
              <a:t>"Scot Hillier"</a:t>
            </a:r>
            <a:r>
              <a:rPr lang="en-US" altLang="en-US" sz="1471" dirty="0">
                <a:solidFill>
                  <a:srgbClr val="000000"/>
                </a:solidFill>
              </a:rPr>
              <a:t>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   </a:t>
            </a:r>
            <a:r>
              <a:rPr lang="en-US" altLang="en-US" sz="1471" dirty="0">
                <a:solidFill>
                  <a:srgbClr val="0000FF"/>
                </a:solidFill>
              </a:rPr>
              <a:t>private</a:t>
            </a:r>
            <a:r>
              <a:rPr lang="en-US" altLang="en-US" sz="1471" dirty="0">
                <a:solidFill>
                  <a:srgbClr val="000000"/>
                </a:solidFill>
              </a:rPr>
              <a:t> </a:t>
            </a:r>
            <a:r>
              <a:rPr lang="en-US" altLang="en-US" sz="1471" dirty="0" err="1">
                <a:solidFill>
                  <a:srgbClr val="000000"/>
                </a:solidFill>
              </a:rPr>
              <a:t>pictureUrl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>
                <a:solidFill>
                  <a:srgbClr val="0000FF"/>
                </a:solidFill>
              </a:rPr>
              <a:t>string</a:t>
            </a:r>
            <a:r>
              <a:rPr lang="en-US" altLang="en-US" sz="1471" dirty="0">
                <a:solidFill>
                  <a:srgbClr val="000000"/>
                </a:solidFill>
              </a:rPr>
              <a:t> = </a:t>
            </a:r>
            <a:r>
              <a:rPr lang="en-US" altLang="en-US" sz="1471" dirty="0">
                <a:solidFill>
                  <a:srgbClr val="A31515"/>
                </a:solidFill>
              </a:rPr>
              <a:t>"/images/sh.jpg"</a:t>
            </a:r>
            <a:r>
              <a:rPr lang="en-US" altLang="en-US" sz="1471" dirty="0">
                <a:solidFill>
                  <a:srgbClr val="000000"/>
                </a:solidFill>
              </a:rPr>
              <a:t>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       </a:t>
            </a:r>
            <a:r>
              <a:rPr lang="en-US" altLang="en-US" sz="1471" dirty="0">
                <a:solidFill>
                  <a:srgbClr val="0000FF"/>
                </a:solidFill>
              </a:rPr>
              <a:t>public</a:t>
            </a:r>
            <a:r>
              <a:rPr lang="en-US" altLang="en-US" sz="1471" dirty="0">
                <a:solidFill>
                  <a:srgbClr val="000000"/>
                </a:solidFill>
              </a:rPr>
              <a:t> </a:t>
            </a:r>
            <a:r>
              <a:rPr lang="en-US" altLang="en-US" sz="1471" dirty="0" err="1">
                <a:solidFill>
                  <a:srgbClr val="000000"/>
                </a:solidFill>
              </a:rPr>
              <a:t>get_viewModel</a:t>
            </a:r>
            <a:r>
              <a:rPr lang="en-US" altLang="en-US" sz="1471" dirty="0">
                <a:solidFill>
                  <a:srgbClr val="000000"/>
                </a:solidFill>
              </a:rPr>
              <a:t>() { 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            </a:t>
            </a:r>
            <a:r>
              <a:rPr lang="en-US" altLang="en-US" sz="1471" dirty="0">
                <a:solidFill>
                  <a:srgbClr val="0000FF"/>
                </a:solidFill>
              </a:rPr>
              <a:t>return</a:t>
            </a:r>
            <a:r>
              <a:rPr lang="en-US" altLang="en-US" sz="1471" dirty="0">
                <a:solidFill>
                  <a:srgbClr val="000000"/>
                </a:solidFill>
              </a:rPr>
              <a:t> {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       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 err="1">
                <a:solidFill>
                  <a:srgbClr val="A31515"/>
                </a:solidFill>
              </a:rPr>
              <a:t>pictureUrl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 err="1">
                <a:solidFill>
                  <a:srgbClr val="0000FF"/>
                </a:solidFill>
              </a:rPr>
              <a:t>this</a:t>
            </a:r>
            <a:r>
              <a:rPr lang="en-US" altLang="en-US" sz="1471" dirty="0" err="1">
                <a:solidFill>
                  <a:srgbClr val="000000"/>
                </a:solidFill>
              </a:rPr>
              <a:t>.pictureUrl</a:t>
            </a:r>
            <a:r>
              <a:rPr lang="en-US" altLang="en-US" sz="1471" dirty="0">
                <a:solidFill>
                  <a:srgbClr val="000000"/>
                </a:solidFill>
              </a:rPr>
              <a:t>,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       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 err="1">
                <a:solidFill>
                  <a:srgbClr val="A31515"/>
                </a:solidFill>
              </a:rPr>
              <a:t>displayName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 err="1">
                <a:solidFill>
                  <a:srgbClr val="0000FF"/>
                </a:solidFill>
              </a:rPr>
              <a:t>this</a:t>
            </a:r>
            <a:r>
              <a:rPr lang="en-US" altLang="en-US" sz="1471" dirty="0" err="1">
                <a:solidFill>
                  <a:srgbClr val="000000"/>
                </a:solidFill>
              </a:rPr>
              <a:t>.displayName</a:t>
            </a:r>
            <a:endParaRPr lang="en-US" altLang="en-US" sz="1471" dirty="0">
              <a:solidFill>
                <a:srgbClr val="000000"/>
              </a:solidFill>
            </a:endParaRP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   };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   }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   }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} </a:t>
            </a:r>
          </a:p>
          <a:p>
            <a:pPr defTabSz="672358">
              <a:spcBef>
                <a:spcPct val="0"/>
              </a:spcBef>
            </a:pPr>
            <a:endParaRPr lang="en-US" altLang="en-US" sz="147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649840"/>
                </a:solidFill>
                <a:latin typeface="Arial" panose="020B0604020202020204" pitchFamily="34" charset="0"/>
              </a:rPr>
              <a:t>//use module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 err="1">
                <a:solidFill>
                  <a:srgbClr val="0000FF"/>
                </a:solidFill>
              </a:rPr>
              <a:t>var</a:t>
            </a:r>
            <a:r>
              <a:rPr lang="en-US" altLang="en-US" sz="1471" dirty="0">
                <a:solidFill>
                  <a:schemeClr val="tx1"/>
                </a:solidFill>
              </a:rPr>
              <a:t> </a:t>
            </a:r>
            <a:r>
              <a:rPr lang="en-US" altLang="en-US" sz="1471" dirty="0" err="1">
                <a:solidFill>
                  <a:schemeClr val="tx1"/>
                </a:solidFill>
              </a:rPr>
              <a:t>vm</a:t>
            </a:r>
            <a:r>
              <a:rPr lang="en-US" altLang="en-US" sz="1471" dirty="0">
                <a:solidFill>
                  <a:schemeClr val="tx1"/>
                </a:solidFill>
              </a:rPr>
              <a:t> = </a:t>
            </a:r>
            <a:r>
              <a:rPr lang="en-US" altLang="en-US" sz="1471" dirty="0">
                <a:solidFill>
                  <a:srgbClr val="0000FF"/>
                </a:solidFill>
              </a:rPr>
              <a:t>new</a:t>
            </a:r>
            <a:r>
              <a:rPr lang="en-US" altLang="en-US" sz="1471" dirty="0">
                <a:solidFill>
                  <a:schemeClr val="tx1"/>
                </a:solidFill>
              </a:rPr>
              <a:t> </a:t>
            </a:r>
            <a:r>
              <a:rPr lang="en-US" altLang="en-US" sz="1471" dirty="0" err="1">
                <a:solidFill>
                  <a:schemeClr val="tx1"/>
                </a:solidFill>
              </a:rPr>
              <a:t>Wingtip.Welcome</a:t>
            </a:r>
            <a:r>
              <a:rPr lang="en-US" altLang="en-US" sz="1471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Internal Modules</a:t>
            </a:r>
          </a:p>
        </p:txBody>
      </p:sp>
    </p:spTree>
    <p:extLst>
      <p:ext uri="{BB962C8B-B14F-4D97-AF65-F5344CB8AC3E}">
        <p14:creationId xmlns:p14="http://schemas.microsoft.com/office/powerpoint/2010/main" val="288079111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09056" y="884513"/>
            <a:ext cx="5762317" cy="4142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649840"/>
                </a:solidFill>
              </a:rPr>
              <a:t>//</a:t>
            </a:r>
            <a:r>
              <a:rPr lang="en-US" altLang="en-US" sz="1471" dirty="0" err="1">
                <a:solidFill>
                  <a:srgbClr val="649840"/>
                </a:solidFill>
              </a:rPr>
              <a:t>wingtip.ts</a:t>
            </a:r>
            <a:endParaRPr lang="en-US" altLang="en-US" sz="1471" dirty="0">
              <a:solidFill>
                <a:srgbClr val="649840"/>
              </a:solidFill>
            </a:endParaRP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FF"/>
                </a:solidFill>
              </a:rPr>
              <a:t>export module</a:t>
            </a:r>
            <a:r>
              <a:rPr lang="en-US" altLang="en-US" sz="1471" dirty="0">
                <a:solidFill>
                  <a:srgbClr val="000000"/>
                </a:solidFill>
              </a:rPr>
              <a:t> Wingtip { 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FF"/>
                </a:solidFill>
              </a:rPr>
              <a:t>    export class</a:t>
            </a:r>
            <a:r>
              <a:rPr lang="en-US" altLang="en-US" sz="1471" dirty="0">
                <a:solidFill>
                  <a:srgbClr val="000000"/>
                </a:solidFill>
              </a:rPr>
              <a:t> Welcome {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   </a:t>
            </a:r>
            <a:r>
              <a:rPr lang="en-US" altLang="en-US" sz="1471" dirty="0">
                <a:solidFill>
                  <a:srgbClr val="0000FF"/>
                </a:solidFill>
              </a:rPr>
              <a:t>private</a:t>
            </a:r>
            <a:r>
              <a:rPr lang="en-US" altLang="en-US" sz="1471" dirty="0">
                <a:solidFill>
                  <a:srgbClr val="000000"/>
                </a:solidFill>
              </a:rPr>
              <a:t> </a:t>
            </a:r>
            <a:r>
              <a:rPr lang="en-US" altLang="en-US" sz="1471" dirty="0" err="1">
                <a:solidFill>
                  <a:srgbClr val="000000"/>
                </a:solidFill>
              </a:rPr>
              <a:t>displayName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>
                <a:solidFill>
                  <a:srgbClr val="0000FF"/>
                </a:solidFill>
              </a:rPr>
              <a:t>string</a:t>
            </a:r>
            <a:r>
              <a:rPr lang="en-US" altLang="en-US" sz="1471" dirty="0">
                <a:solidFill>
                  <a:srgbClr val="000000"/>
                </a:solidFill>
              </a:rPr>
              <a:t> = </a:t>
            </a:r>
            <a:r>
              <a:rPr lang="en-US" altLang="en-US" sz="1471" dirty="0">
                <a:solidFill>
                  <a:srgbClr val="A31515"/>
                </a:solidFill>
              </a:rPr>
              <a:t>"Scot Hillier"</a:t>
            </a:r>
            <a:r>
              <a:rPr lang="en-US" altLang="en-US" sz="1471" dirty="0">
                <a:solidFill>
                  <a:srgbClr val="000000"/>
                </a:solidFill>
              </a:rPr>
              <a:t>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   </a:t>
            </a:r>
            <a:r>
              <a:rPr lang="en-US" altLang="en-US" sz="1471" dirty="0">
                <a:solidFill>
                  <a:srgbClr val="0000FF"/>
                </a:solidFill>
              </a:rPr>
              <a:t>private</a:t>
            </a:r>
            <a:r>
              <a:rPr lang="en-US" altLang="en-US" sz="1471" dirty="0">
                <a:solidFill>
                  <a:srgbClr val="000000"/>
                </a:solidFill>
              </a:rPr>
              <a:t> </a:t>
            </a:r>
            <a:r>
              <a:rPr lang="en-US" altLang="en-US" sz="1471" dirty="0" err="1">
                <a:solidFill>
                  <a:srgbClr val="000000"/>
                </a:solidFill>
              </a:rPr>
              <a:t>pictureUrl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>
                <a:solidFill>
                  <a:srgbClr val="0000FF"/>
                </a:solidFill>
              </a:rPr>
              <a:t>string</a:t>
            </a:r>
            <a:r>
              <a:rPr lang="en-US" altLang="en-US" sz="1471" dirty="0">
                <a:solidFill>
                  <a:srgbClr val="000000"/>
                </a:solidFill>
              </a:rPr>
              <a:t> = </a:t>
            </a:r>
            <a:r>
              <a:rPr lang="en-US" altLang="en-US" sz="1471" dirty="0">
                <a:solidFill>
                  <a:srgbClr val="A31515"/>
                </a:solidFill>
              </a:rPr>
              <a:t>"/images/sh.jpg"</a:t>
            </a:r>
            <a:r>
              <a:rPr lang="en-US" altLang="en-US" sz="1471" dirty="0">
                <a:solidFill>
                  <a:srgbClr val="000000"/>
                </a:solidFill>
              </a:rPr>
              <a:t>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       </a:t>
            </a:r>
            <a:r>
              <a:rPr lang="en-US" altLang="en-US" sz="1471" dirty="0">
                <a:solidFill>
                  <a:srgbClr val="0000FF"/>
                </a:solidFill>
              </a:rPr>
              <a:t>public</a:t>
            </a:r>
            <a:r>
              <a:rPr lang="en-US" altLang="en-US" sz="1471" dirty="0">
                <a:solidFill>
                  <a:srgbClr val="000000"/>
                </a:solidFill>
              </a:rPr>
              <a:t> </a:t>
            </a:r>
            <a:r>
              <a:rPr lang="en-US" altLang="en-US" sz="1471" dirty="0" err="1">
                <a:solidFill>
                  <a:srgbClr val="000000"/>
                </a:solidFill>
              </a:rPr>
              <a:t>get_viewModel</a:t>
            </a:r>
            <a:r>
              <a:rPr lang="en-US" altLang="en-US" sz="1471" dirty="0">
                <a:solidFill>
                  <a:srgbClr val="000000"/>
                </a:solidFill>
              </a:rPr>
              <a:t>() { 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            </a:t>
            </a:r>
            <a:r>
              <a:rPr lang="en-US" altLang="en-US" sz="1471" dirty="0">
                <a:solidFill>
                  <a:srgbClr val="0000FF"/>
                </a:solidFill>
              </a:rPr>
              <a:t>return</a:t>
            </a:r>
            <a:r>
              <a:rPr lang="en-US" altLang="en-US" sz="1471" dirty="0">
                <a:solidFill>
                  <a:srgbClr val="000000"/>
                </a:solidFill>
              </a:rPr>
              <a:t> {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       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 err="1">
                <a:solidFill>
                  <a:srgbClr val="A31515"/>
                </a:solidFill>
              </a:rPr>
              <a:t>pictureUrl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 err="1">
                <a:solidFill>
                  <a:srgbClr val="0000FF"/>
                </a:solidFill>
              </a:rPr>
              <a:t>this</a:t>
            </a:r>
            <a:r>
              <a:rPr lang="en-US" altLang="en-US" sz="1471" dirty="0" err="1">
                <a:solidFill>
                  <a:srgbClr val="000000"/>
                </a:solidFill>
              </a:rPr>
              <a:t>.pictureUrl</a:t>
            </a:r>
            <a:r>
              <a:rPr lang="en-US" altLang="en-US" sz="1471" dirty="0">
                <a:solidFill>
                  <a:srgbClr val="000000"/>
                </a:solidFill>
              </a:rPr>
              <a:t>,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       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 err="1">
                <a:solidFill>
                  <a:srgbClr val="A31515"/>
                </a:solidFill>
              </a:rPr>
              <a:t>displayName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 err="1">
                <a:solidFill>
                  <a:srgbClr val="0000FF"/>
                </a:solidFill>
              </a:rPr>
              <a:t>this</a:t>
            </a:r>
            <a:r>
              <a:rPr lang="en-US" altLang="en-US" sz="1471" dirty="0" err="1">
                <a:solidFill>
                  <a:srgbClr val="000000"/>
                </a:solidFill>
              </a:rPr>
              <a:t>.displayName</a:t>
            </a:r>
            <a:endParaRPr lang="en-US" altLang="en-US" sz="1471" dirty="0">
              <a:solidFill>
                <a:srgbClr val="000000"/>
              </a:solidFill>
            </a:endParaRP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   };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   }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   }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} </a:t>
            </a:r>
          </a:p>
          <a:p>
            <a:pPr defTabSz="672358">
              <a:spcBef>
                <a:spcPct val="0"/>
              </a:spcBef>
            </a:pPr>
            <a:endParaRPr lang="en-US" altLang="en-US" sz="147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649840"/>
                </a:solidFill>
                <a:latin typeface="Arial" panose="020B0604020202020204" pitchFamily="34" charset="0"/>
              </a:rPr>
              <a:t>//</a:t>
            </a:r>
            <a:r>
              <a:rPr lang="en-US" altLang="en-US" sz="1471" dirty="0" err="1">
                <a:solidFill>
                  <a:srgbClr val="649840"/>
                </a:solidFill>
                <a:latin typeface="Arial" panose="020B0604020202020204" pitchFamily="34" charset="0"/>
              </a:rPr>
              <a:t>app.ts</a:t>
            </a:r>
            <a:endParaRPr lang="en-US" altLang="en-US" sz="1471" dirty="0">
              <a:solidFill>
                <a:srgbClr val="649840"/>
              </a:solidFill>
              <a:latin typeface="Arial" panose="020B0604020202020204" pitchFamily="34" charset="0"/>
            </a:endParaRP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FF"/>
                </a:solidFill>
              </a:rPr>
              <a:t>import </a:t>
            </a:r>
            <a:r>
              <a:rPr lang="en-US" altLang="en-US" sz="1471" dirty="0">
                <a:solidFill>
                  <a:schemeClr val="tx1"/>
                </a:solidFill>
              </a:rPr>
              <a:t>{Wingtip} from</a:t>
            </a:r>
            <a:r>
              <a:rPr lang="en-US" altLang="en-US" sz="1471" dirty="0">
                <a:solidFill>
                  <a:srgbClr val="0000FF"/>
                </a:solidFill>
              </a:rPr>
              <a:t> </a:t>
            </a:r>
            <a:r>
              <a:rPr lang="en-US" altLang="en-US" sz="1471" dirty="0">
                <a:solidFill>
                  <a:srgbClr val="A31515"/>
                </a:solidFill>
              </a:rPr>
              <a:t>'wingtip'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 err="1">
                <a:solidFill>
                  <a:srgbClr val="0000FF"/>
                </a:solidFill>
              </a:rPr>
              <a:t>var</a:t>
            </a:r>
            <a:r>
              <a:rPr lang="en-US" altLang="en-US" sz="1471" dirty="0">
                <a:solidFill>
                  <a:schemeClr val="tx1"/>
                </a:solidFill>
              </a:rPr>
              <a:t> </a:t>
            </a:r>
            <a:r>
              <a:rPr lang="en-US" altLang="en-US" sz="1471" dirty="0" err="1">
                <a:solidFill>
                  <a:schemeClr val="tx1"/>
                </a:solidFill>
              </a:rPr>
              <a:t>vm</a:t>
            </a:r>
            <a:r>
              <a:rPr lang="en-US" altLang="en-US" sz="1471" dirty="0">
                <a:solidFill>
                  <a:schemeClr val="tx1"/>
                </a:solidFill>
              </a:rPr>
              <a:t> = </a:t>
            </a:r>
            <a:r>
              <a:rPr lang="en-US" altLang="en-US" sz="1471" dirty="0">
                <a:solidFill>
                  <a:srgbClr val="0000FF"/>
                </a:solidFill>
              </a:rPr>
              <a:t>new</a:t>
            </a:r>
            <a:r>
              <a:rPr lang="en-US" altLang="en-US" sz="1471" dirty="0">
                <a:solidFill>
                  <a:schemeClr val="tx1"/>
                </a:solidFill>
              </a:rPr>
              <a:t> </a:t>
            </a:r>
            <a:r>
              <a:rPr lang="en-US" altLang="en-US" sz="1471" dirty="0" err="1">
                <a:solidFill>
                  <a:schemeClr val="tx1"/>
                </a:solidFill>
              </a:rPr>
              <a:t>Wingtip.Welcome</a:t>
            </a:r>
            <a:r>
              <a:rPr lang="en-US" altLang="en-US" sz="1471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</p:spTree>
    <p:extLst>
      <p:ext uri="{BB962C8B-B14F-4D97-AF65-F5344CB8AC3E}">
        <p14:creationId xmlns:p14="http://schemas.microsoft.com/office/powerpoint/2010/main" val="36424108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Definition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346"/>
            <a:ext cx="8229600" cy="34875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Supports the use of external libraries</a:t>
            </a:r>
          </a:p>
          <a:p>
            <a:pPr marL="0" indent="0">
              <a:buNone/>
            </a:pPr>
            <a:r>
              <a:rPr lang="en-US" dirty="0"/>
              <a:t>Provides </a:t>
            </a:r>
            <a:r>
              <a:rPr lang="en-US" dirty="0" err="1"/>
              <a:t>intellisense</a:t>
            </a:r>
            <a:r>
              <a:rPr lang="en-US" dirty="0"/>
              <a:t> in TypeScript environment</a:t>
            </a:r>
          </a:p>
          <a:p>
            <a:pPr marL="0" indent="0">
              <a:buNone/>
            </a:pPr>
            <a:r>
              <a:rPr lang="en-US" dirty="0"/>
              <a:t>Takes the form of a *.</a:t>
            </a:r>
            <a:r>
              <a:rPr lang="en-US" dirty="0" err="1"/>
              <a:t>d.ts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Available “</a:t>
            </a:r>
            <a:r>
              <a:rPr lang="en-US" dirty="0" err="1"/>
              <a:t>typings</a:t>
            </a:r>
            <a:r>
              <a:rPr lang="en-US" dirty="0"/>
              <a:t>” NPM package</a:t>
            </a:r>
          </a:p>
          <a:p>
            <a:pPr marL="457171" lvl="1" indent="0">
              <a:buNone/>
            </a:pPr>
            <a:r>
              <a:rPr lang="en-US" sz="1765" dirty="0" err="1"/>
              <a:t>npm</a:t>
            </a:r>
            <a:r>
              <a:rPr lang="en-US" sz="1765" dirty="0"/>
              <a:t> install </a:t>
            </a:r>
            <a:r>
              <a:rPr lang="en-US" sz="1765" dirty="0" err="1"/>
              <a:t>typings</a:t>
            </a:r>
            <a:r>
              <a:rPr lang="en-US" sz="1765" dirty="0"/>
              <a:t> –global</a:t>
            </a:r>
          </a:p>
          <a:p>
            <a:pPr marL="457171" lvl="1" indent="0">
              <a:buNone/>
            </a:pPr>
            <a:r>
              <a:rPr lang="en-US" sz="1765" dirty="0" err="1"/>
              <a:t>typings</a:t>
            </a:r>
            <a:r>
              <a:rPr lang="en-US" sz="1765" dirty="0"/>
              <a:t> install </a:t>
            </a:r>
            <a:r>
              <a:rPr lang="en-US" sz="1765" dirty="0" err="1"/>
              <a:t>sharepoint</a:t>
            </a:r>
            <a:r>
              <a:rPr lang="en-US" sz="1765" dirty="0"/>
              <a:t> –ambient --save</a:t>
            </a:r>
          </a:p>
        </p:txBody>
      </p:sp>
    </p:spTree>
    <p:extLst>
      <p:ext uri="{BB962C8B-B14F-4D97-AF65-F5344CB8AC3E}">
        <p14:creationId xmlns:p14="http://schemas.microsoft.com/office/powerpoint/2010/main" val="141313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784" y="362264"/>
            <a:ext cx="8228433" cy="857128"/>
          </a:xfrm>
        </p:spPr>
        <p:txBody>
          <a:bodyPr/>
          <a:lstStyle/>
          <a:p>
            <a:r>
              <a:rPr lang="en-US" altLang="en-US" dirty="0"/>
              <a:t>Agenda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17186" y="1383225"/>
            <a:ext cx="8757748" cy="339359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Enterprise JavaScript</a:t>
            </a:r>
          </a:p>
          <a:p>
            <a:pPr marL="400024" lvl="1" indent="0">
              <a:buNone/>
            </a:pPr>
            <a:r>
              <a:rPr lang="en-US" altLang="en-US" sz="1471" dirty="0"/>
              <a:t>Overview and Development Environment</a:t>
            </a:r>
          </a:p>
          <a:p>
            <a:pPr marL="400024" lvl="1" indent="0">
              <a:buNone/>
            </a:pPr>
            <a:r>
              <a:rPr lang="en-US" altLang="en-US" sz="1471" dirty="0"/>
              <a:t>Classes and Modules</a:t>
            </a:r>
          </a:p>
          <a:p>
            <a:pPr marL="400024" lvl="1" indent="0">
              <a:buNone/>
            </a:pPr>
            <a:r>
              <a:rPr lang="en-US" altLang="en-US" sz="1471" dirty="0"/>
              <a:t>TypeScript</a:t>
            </a:r>
          </a:p>
          <a:p>
            <a:pPr marL="0" indent="0">
              <a:buNone/>
            </a:pPr>
            <a:r>
              <a:rPr lang="en-US" altLang="en-US" dirty="0"/>
              <a:t>Angular 2 Framework</a:t>
            </a:r>
          </a:p>
          <a:p>
            <a:pPr marL="400024" lvl="1" indent="0">
              <a:buNone/>
            </a:pPr>
            <a:r>
              <a:rPr lang="en-US" altLang="en-US" sz="1471" dirty="0"/>
              <a:t>Fundamentals</a:t>
            </a:r>
          </a:p>
          <a:p>
            <a:pPr marL="400024" lvl="1" indent="0">
              <a:buNone/>
            </a:pPr>
            <a:r>
              <a:rPr lang="en-US" altLang="en-US" sz="1471" dirty="0"/>
              <a:t>Observables</a:t>
            </a:r>
          </a:p>
          <a:p>
            <a:pPr marL="0" indent="0">
              <a:buNone/>
            </a:pPr>
            <a:r>
              <a:rPr lang="en-US" altLang="en-US" dirty="0"/>
              <a:t>SharePoint Framework</a:t>
            </a:r>
          </a:p>
          <a:p>
            <a:pPr marL="400024" lvl="1" indent="0">
              <a:buNone/>
            </a:pPr>
            <a:r>
              <a:rPr lang="en-US" altLang="en-US" sz="1471" dirty="0"/>
              <a:t>Overview and Development Environment</a:t>
            </a:r>
          </a:p>
          <a:p>
            <a:pPr marL="400024" lvl="1" indent="0">
              <a:buNone/>
            </a:pPr>
            <a:r>
              <a:rPr lang="en-US" altLang="en-US" sz="1471" dirty="0"/>
              <a:t>Client Web Part Basics</a:t>
            </a:r>
          </a:p>
          <a:p>
            <a:pPr marL="400024" lvl="1" indent="0">
              <a:buNone/>
            </a:pPr>
            <a:r>
              <a:rPr lang="en-US" altLang="en-US" sz="1471" dirty="0"/>
              <a:t>Angular 2 Development</a:t>
            </a:r>
          </a:p>
          <a:p>
            <a:pPr marL="0" indent="0">
              <a:buNone/>
            </a:pPr>
            <a:endParaRPr lang="en-US" altLang="en-US" sz="1471" dirty="0"/>
          </a:p>
        </p:txBody>
      </p:sp>
    </p:spTree>
    <p:extLst>
      <p:ext uri="{BB962C8B-B14F-4D97-AF65-F5344CB8AC3E}">
        <p14:creationId xmlns:p14="http://schemas.microsoft.com/office/powerpoint/2010/main" val="2867348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xfrm>
            <a:off x="533973" y="1528911"/>
            <a:ext cx="7923676" cy="11015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dirty="0">
                <a:latin typeface="Source Sans Pro" pitchFamily="34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1274" y="2893104"/>
            <a:ext cx="1770036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24" kern="0" dirty="0">
                <a:solidFill>
                  <a:srgbClr val="E0E0E0"/>
                </a:solidFill>
              </a:rPr>
              <a:t>TypeScript Modules</a:t>
            </a:r>
          </a:p>
        </p:txBody>
      </p:sp>
    </p:spTree>
    <p:extLst>
      <p:ext uri="{BB962C8B-B14F-4D97-AF65-F5344CB8AC3E}">
        <p14:creationId xmlns:p14="http://schemas.microsoft.com/office/powerpoint/2010/main" val="2764199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Angular 2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386" y="2928882"/>
            <a:ext cx="1739579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1765" kern="0" dirty="0">
                <a:solidFill>
                  <a:prstClr val="black"/>
                </a:solidFill>
              </a:rPr>
              <a:t>Fundamentals</a:t>
            </a:r>
            <a:endParaRPr lang="en-US" sz="176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03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Angular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4631"/>
            <a:ext cx="8229600" cy="38807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</a:t>
            </a:r>
          </a:p>
          <a:p>
            <a:pPr marL="457171" lvl="1" indent="0">
              <a:buNone/>
            </a:pPr>
            <a:r>
              <a:rPr lang="en-US" sz="1765" dirty="0"/>
              <a:t>Single-Page Application (SPA) Framework</a:t>
            </a:r>
          </a:p>
          <a:p>
            <a:pPr marL="457171" lvl="1" indent="0">
              <a:buNone/>
            </a:pPr>
            <a:r>
              <a:rPr lang="en-US" sz="1765" dirty="0"/>
              <a:t>Implements MV* (pronounced M-V-star) Pattern</a:t>
            </a:r>
          </a:p>
          <a:p>
            <a:pPr marL="0" indent="0">
              <a:buNone/>
            </a:pPr>
            <a:r>
              <a:rPr lang="en-US" dirty="0"/>
              <a:t>Why Angular</a:t>
            </a:r>
          </a:p>
          <a:p>
            <a:pPr marL="457171" lvl="1" indent="0">
              <a:buNone/>
            </a:pPr>
            <a:r>
              <a:rPr lang="en-US" sz="1765" dirty="0"/>
              <a:t>True framework instead of patchwork of libraries</a:t>
            </a:r>
          </a:p>
          <a:p>
            <a:pPr marL="457171" lvl="1" indent="0">
              <a:buNone/>
            </a:pPr>
            <a:r>
              <a:rPr lang="en-US" sz="1765" dirty="0"/>
              <a:t>Strong separation of concerns</a:t>
            </a:r>
          </a:p>
          <a:p>
            <a:pPr marL="0" indent="0">
              <a:buNone/>
            </a:pPr>
            <a:r>
              <a:rPr lang="en-US" dirty="0"/>
              <a:t>Why Angular 2</a:t>
            </a:r>
          </a:p>
          <a:p>
            <a:pPr marL="457171" lvl="1" indent="0">
              <a:buNone/>
            </a:pPr>
            <a:r>
              <a:rPr lang="en-US" sz="1765" dirty="0"/>
              <a:t>Significant improvements in speed</a:t>
            </a:r>
          </a:p>
          <a:p>
            <a:pPr marL="457171" lvl="1" indent="0">
              <a:buNone/>
            </a:pPr>
            <a:r>
              <a:rPr lang="en-US" sz="1765" dirty="0"/>
              <a:t>Supports latest JavaScript innovations like components, modules</a:t>
            </a:r>
          </a:p>
          <a:p>
            <a:pPr marL="457171" lvl="1" indent="0">
              <a:buNone/>
            </a:pPr>
            <a:r>
              <a:rPr lang="en-US" sz="1765" dirty="0"/>
              <a:t>Better mobile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66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06" y="1062660"/>
            <a:ext cx="8229600" cy="169067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App has one page</a:t>
            </a:r>
          </a:p>
          <a:p>
            <a:pPr marL="457171" lvl="1" indent="0">
              <a:buNone/>
            </a:pPr>
            <a:r>
              <a:rPr lang="en-US" sz="1765" dirty="0"/>
              <a:t>Different views are loaded dynamically</a:t>
            </a:r>
          </a:p>
          <a:p>
            <a:pPr marL="457171" lvl="1" indent="0">
              <a:buNone/>
            </a:pPr>
            <a:r>
              <a:rPr lang="en-US" sz="1765" dirty="0"/>
              <a:t>Routes are used to simulate pages</a:t>
            </a:r>
          </a:p>
          <a:p>
            <a:pPr marL="457171" lvl="1" indent="0">
              <a:buNone/>
            </a:pPr>
            <a:r>
              <a:rPr lang="en-US" sz="1765" dirty="0"/>
              <a:t>History list reflects route navigation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2672" y="3085820"/>
            <a:ext cx="2684589" cy="1427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4" eaLnBrk="1" hangingPunct="1">
              <a:defRPr/>
            </a:pPr>
            <a:endParaRPr lang="en-US" sz="1377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7050" y="4564024"/>
            <a:ext cx="1388522" cy="304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1377" dirty="0">
                <a:solidFill>
                  <a:prstClr val="black"/>
                </a:solidFill>
              </a:rPr>
              <a:t>Contacts.html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6456924" y="2400393"/>
            <a:ext cx="1028140" cy="6854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4" eaLnBrk="1" hangingPunct="1">
              <a:defRPr/>
            </a:pPr>
            <a:endParaRPr lang="en-US" sz="1377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6625" y="3257177"/>
            <a:ext cx="1028140" cy="6854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4" eaLnBrk="1" hangingPunct="1">
              <a:defRPr/>
            </a:pPr>
            <a:endParaRPr lang="en-US" sz="1377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56924" y="4171080"/>
            <a:ext cx="1028140" cy="6854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4" eaLnBrk="1" hangingPunct="1">
              <a:defRPr/>
            </a:pPr>
            <a:endParaRPr lang="en-US" sz="1377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15947" y="3397551"/>
            <a:ext cx="171357" cy="571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4" eaLnBrk="1" hangingPunct="1">
              <a:defRPr/>
            </a:pPr>
            <a:endParaRPr lang="en-US" sz="1377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115947" y="3519872"/>
            <a:ext cx="171357" cy="571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4" eaLnBrk="1" hangingPunct="1">
              <a:defRPr/>
            </a:pPr>
            <a:endParaRPr lang="en-US" sz="1377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15947" y="3654587"/>
            <a:ext cx="171357" cy="571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4" eaLnBrk="1" hangingPunct="1">
              <a:defRPr/>
            </a:pPr>
            <a:endParaRPr lang="en-US" sz="1377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13278" y="3474580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600" dirty="0">
                <a:solidFill>
                  <a:prstClr val="black"/>
                </a:solidFill>
              </a:rPr>
              <a:t>First Name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16512" y="3605199"/>
            <a:ext cx="5822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600" dirty="0">
                <a:solidFill>
                  <a:prstClr val="black"/>
                </a:solidFill>
              </a:rPr>
              <a:t>Last Name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514625" y="3351910"/>
            <a:ext cx="2551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600" dirty="0">
                <a:solidFill>
                  <a:prstClr val="black"/>
                </a:solidFill>
              </a:rPr>
              <a:t>Id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6616280" y="2530339"/>
            <a:ext cx="688121" cy="344060"/>
            <a:chOff x="7276381" y="3299964"/>
            <a:chExt cx="917994" cy="458996"/>
          </a:xfrm>
        </p:grpSpPr>
        <p:grpSp>
          <p:nvGrpSpPr>
            <p:cNvPr id="96" name="Group 95"/>
            <p:cNvGrpSpPr/>
            <p:nvPr/>
          </p:nvGrpSpPr>
          <p:grpSpPr>
            <a:xfrm>
              <a:off x="7276381" y="3299964"/>
              <a:ext cx="917994" cy="228600"/>
              <a:chOff x="7276381" y="3299964"/>
              <a:chExt cx="917994" cy="22860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7276381" y="3450208"/>
                <a:ext cx="917994" cy="78356"/>
                <a:chOff x="7276381" y="2587565"/>
                <a:chExt cx="917994" cy="78356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7504981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7276381" y="2589721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7733581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7965775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7276381" y="3372930"/>
                <a:ext cx="917994" cy="78356"/>
                <a:chOff x="7276381" y="2587565"/>
                <a:chExt cx="917994" cy="78356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7504981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7276381" y="2589721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7733581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7965775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7276381" y="3299964"/>
                <a:ext cx="917994" cy="78356"/>
                <a:chOff x="7276381" y="2587565"/>
                <a:chExt cx="917994" cy="78356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7504981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7276381" y="2589721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7733581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7965775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</p:grpSp>
        </p:grpSp>
        <p:grpSp>
          <p:nvGrpSpPr>
            <p:cNvPr id="97" name="Group 96"/>
            <p:cNvGrpSpPr/>
            <p:nvPr/>
          </p:nvGrpSpPr>
          <p:grpSpPr>
            <a:xfrm>
              <a:off x="7276381" y="3530360"/>
              <a:ext cx="917994" cy="228600"/>
              <a:chOff x="7276381" y="3299964"/>
              <a:chExt cx="917994" cy="228600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7276381" y="3450208"/>
                <a:ext cx="917994" cy="78356"/>
                <a:chOff x="7276381" y="2587565"/>
                <a:chExt cx="917994" cy="78356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7504981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276381" y="2589721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7733581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7965775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7276381" y="3372930"/>
                <a:ext cx="917994" cy="78356"/>
                <a:chOff x="7276381" y="2587565"/>
                <a:chExt cx="917994" cy="78356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7504981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276381" y="2589721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7733581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7965775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7276381" y="3299964"/>
                <a:ext cx="917994" cy="78356"/>
                <a:chOff x="7276381" y="2587565"/>
                <a:chExt cx="917994" cy="78356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7504981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7276381" y="2589721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733581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965775" y="2587565"/>
                  <a:ext cx="228600" cy="762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4" eaLnBrk="1" hangingPunct="1">
                    <a:defRPr/>
                  </a:pPr>
                  <a:endParaRPr lang="en-US" sz="1377">
                    <a:solidFill>
                      <a:prstClr val="black"/>
                    </a:solidFill>
                    <a:latin typeface="Century Gothic"/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/>
        </p:nvSpPr>
        <p:spPr>
          <a:xfrm>
            <a:off x="6511931" y="4410334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600" dirty="0">
                <a:solidFill>
                  <a:prstClr val="black"/>
                </a:solidFill>
              </a:rPr>
              <a:t>First Name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515165" y="4540952"/>
            <a:ext cx="5822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600" dirty="0">
                <a:solidFill>
                  <a:prstClr val="black"/>
                </a:solidFill>
              </a:rPr>
              <a:t>Last Name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13277" y="4287663"/>
            <a:ext cx="2551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600" dirty="0">
                <a:solidFill>
                  <a:prstClr val="black"/>
                </a:solidFill>
              </a:rPr>
              <a:t>Id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63239" y="4411896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600" dirty="0">
                <a:solidFill>
                  <a:prstClr val="black"/>
                </a:solidFill>
              </a:rPr>
              <a:t>Scot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66472" y="4542515"/>
            <a:ext cx="3738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600" dirty="0">
                <a:solidFill>
                  <a:prstClr val="black"/>
                </a:solidFill>
              </a:rPr>
              <a:t>Hillier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64586" y="4289226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6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800895" y="3368991"/>
            <a:ext cx="1028140" cy="685427"/>
          </a:xfrm>
          <a:prstGeom prst="rect">
            <a:avLst/>
          </a:prstGeom>
          <a:gradFill>
            <a:gsLst>
              <a:gs pos="0">
                <a:schemeClr val="accent2">
                  <a:tint val="75000"/>
                  <a:shade val="85000"/>
                  <a:satMod val="230000"/>
                  <a:alpha val="55000"/>
                </a:schemeClr>
              </a:gs>
              <a:gs pos="96000">
                <a:schemeClr val="accent2">
                  <a:tint val="90000"/>
                  <a:shade val="70000"/>
                  <a:satMod val="220000"/>
                </a:schemeClr>
              </a:gs>
              <a:gs pos="88000">
                <a:schemeClr val="accent2">
                  <a:tint val="90000"/>
                  <a:shade val="58000"/>
                  <a:satMod val="225000"/>
                </a:schemeClr>
              </a:gs>
              <a:gs pos="100000">
                <a:schemeClr val="accent2">
                  <a:tint val="90000"/>
                  <a:shade val="58000"/>
                  <a:satMod val="225000"/>
                </a:schemeClr>
              </a:gs>
              <a:gs pos="99000">
                <a:schemeClr val="accent2">
                  <a:tint val="90000"/>
                  <a:shade val="69000"/>
                  <a:satMod val="220000"/>
                </a:schemeClr>
              </a:gs>
              <a:gs pos="100000">
                <a:schemeClr val="accent2">
                  <a:tint val="77000"/>
                  <a:shade val="80000"/>
                  <a:satMod val="23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4" eaLnBrk="1" hangingPunct="1">
              <a:defRPr/>
            </a:pPr>
            <a:endParaRPr lang="en-US" sz="1377">
              <a:solidFill>
                <a:prstClr val="white"/>
              </a:solidFill>
              <a:latin typeface="Century Gothic"/>
            </a:endParaRPr>
          </a:p>
        </p:txBody>
      </p:sp>
      <p:cxnSp>
        <p:nvCxnSpPr>
          <p:cNvPr id="123" name="Straight Arrow Connector 122"/>
          <p:cNvCxnSpPr>
            <a:endCxn id="121" idx="0"/>
          </p:cNvCxnSpPr>
          <p:nvPr/>
        </p:nvCxnSpPr>
        <p:spPr>
          <a:xfrm flipH="1">
            <a:off x="4314966" y="2743107"/>
            <a:ext cx="2141959" cy="625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" idx="1"/>
          </p:cNvCxnSpPr>
          <p:nvPr/>
        </p:nvCxnSpPr>
        <p:spPr>
          <a:xfrm flipH="1">
            <a:off x="4829036" y="3599891"/>
            <a:ext cx="1637589" cy="1118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" idx="1"/>
            <a:endCxn id="121" idx="2"/>
          </p:cNvCxnSpPr>
          <p:nvPr/>
        </p:nvCxnSpPr>
        <p:spPr>
          <a:xfrm flipH="1" flipV="1">
            <a:off x="4314966" y="4054417"/>
            <a:ext cx="2141959" cy="4593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30" y="2767899"/>
            <a:ext cx="1593499" cy="998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0765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960299" y="1621829"/>
            <a:ext cx="2847612" cy="1095838"/>
          </a:xfrm>
          <a:prstGeom prst="roundRect">
            <a:avLst/>
          </a:prstGeom>
          <a:solidFill>
            <a:srgbClr val="00BCF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45" tIns="107556" rIns="134445" bIns="1075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15" eaLnBrk="1" hangingPunct="1">
              <a:lnSpc>
                <a:spcPct val="90000"/>
              </a:lnSpc>
              <a:defRPr/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entury Gothic"/>
                <a:ea typeface="Segoe UI" pitchFamily="34" charset="0"/>
                <a:cs typeface="Segoe UI" pitchFamily="34" charset="0"/>
              </a:rPr>
              <a:t>Component</a:t>
            </a:r>
          </a:p>
          <a:p>
            <a:pPr algn="ctr" defTabSz="685515" eaLnBrk="1" hangingPunct="1">
              <a:lnSpc>
                <a:spcPct val="90000"/>
              </a:lnSpc>
              <a:defRPr/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943629" y="1621829"/>
            <a:ext cx="1195063" cy="2384266"/>
          </a:xfrm>
          <a:prstGeom prst="roundRect">
            <a:avLst/>
          </a:prstGeom>
          <a:solidFill>
            <a:srgbClr val="00BCF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45" tIns="107556" rIns="134445" bIns="1075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15" eaLnBrk="1" hangingPunct="1">
              <a:lnSpc>
                <a:spcPct val="90000"/>
              </a:lnSpc>
              <a:defRPr/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entury Gothic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11" name="U-Turn Arrow 10"/>
          <p:cNvSpPr/>
          <p:nvPr/>
        </p:nvSpPr>
        <p:spPr bwMode="auto">
          <a:xfrm flipH="1">
            <a:off x="1233059" y="2115467"/>
            <a:ext cx="3309766" cy="1087694"/>
          </a:xfrm>
          <a:prstGeom prst="uturnArrow">
            <a:avLst/>
          </a:prstGeom>
          <a:solidFill>
            <a:srgbClr val="B4A0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45" tIns="107556" rIns="134445" bIns="1075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15" eaLnBrk="1" hangingPunct="1">
              <a:lnSpc>
                <a:spcPct val="90000"/>
              </a:lnSpc>
              <a:defRPr/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MV* with Angular 2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960299" y="3203162"/>
            <a:ext cx="2847612" cy="802933"/>
          </a:xfrm>
          <a:prstGeom prst="roundRect">
            <a:avLst/>
          </a:prstGeom>
          <a:solidFill>
            <a:srgbClr val="00BCF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45" tIns="107556" rIns="134445" bIns="1075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15" eaLnBrk="1" hangingPunct="1">
              <a:lnSpc>
                <a:spcPct val="90000"/>
              </a:lnSpc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entury Gothic"/>
                <a:ea typeface="Segoe UI" pitchFamily="34" charset="0"/>
                <a:cs typeface="Segoe UI" pitchFamily="34" charset="0"/>
              </a:rPr>
              <a:t>Model</a:t>
            </a: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entury Gothic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6741555" y="1662650"/>
            <a:ext cx="1727240" cy="905634"/>
          </a:xfrm>
          <a:prstGeom prst="flowChartMagneticDisk">
            <a:avLst/>
          </a:prstGeom>
          <a:solidFill>
            <a:srgbClr val="00BCF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45" tIns="107556" rIns="134445" bIns="1075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15" eaLnBrk="1" hangingPunct="1">
              <a:lnSpc>
                <a:spcPct val="90000"/>
              </a:lnSpc>
              <a:defRPr/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entury Gothic"/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7" name="Left-Right Arrow 6"/>
          <p:cNvSpPr/>
          <p:nvPr/>
        </p:nvSpPr>
        <p:spPr bwMode="auto">
          <a:xfrm>
            <a:off x="5807911" y="1970753"/>
            <a:ext cx="933643" cy="289429"/>
          </a:xfrm>
          <a:prstGeom prst="left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45" tIns="107556" rIns="134445" bIns="1075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15" eaLnBrk="1" hangingPunct="1">
              <a:lnSpc>
                <a:spcPct val="90000"/>
              </a:lnSpc>
              <a:defRPr/>
            </a:pPr>
            <a:endParaRPr lang="en-US" sz="1765" dirty="0">
              <a:solidFill>
                <a:srgbClr val="2D7CBB"/>
              </a:solidFill>
              <a:latin typeface="Century Gothic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43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74" y="362993"/>
            <a:ext cx="8229600" cy="8571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Angular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42" y="1349750"/>
            <a:ext cx="8843225" cy="33935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Modules and Barrels </a:t>
            </a:r>
          </a:p>
          <a:p>
            <a:pPr marL="0" indent="0">
              <a:buNone/>
            </a:pPr>
            <a:r>
              <a:rPr lang="en-US" dirty="0"/>
              <a:t>Components and Directives</a:t>
            </a:r>
          </a:p>
          <a:p>
            <a:pPr marL="0" indent="0">
              <a:buNone/>
            </a:pPr>
            <a:r>
              <a:rPr lang="en-US" dirty="0"/>
              <a:t>Templates and Binding</a:t>
            </a:r>
          </a:p>
          <a:p>
            <a:pPr marL="0" indent="0">
              <a:buNone/>
            </a:pPr>
            <a:r>
              <a:rPr lang="en-US" dirty="0"/>
              <a:t>Services and Dependency Injection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38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Modules and Barrels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3421" y="1180084"/>
            <a:ext cx="3122172" cy="14259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//module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Welcome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getMessage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'Hello, World!'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71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3735" y="3174540"/>
            <a:ext cx="4570833" cy="7036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24" kern="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//component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735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24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{Welcome}</a:t>
            </a:r>
            <a:r>
              <a:rPr lang="en-US" sz="735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735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24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en-US" sz="1324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app.module</a:t>
            </a:r>
            <a:r>
              <a:rPr lang="en-US" sz="1324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735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735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24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{Component}</a:t>
            </a:r>
            <a:r>
              <a:rPr lang="en-US" sz="735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735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24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'@angular/core'</a:t>
            </a:r>
            <a:endParaRPr lang="en-US" sz="1324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744509" y="1230811"/>
            <a:ext cx="1827805" cy="228476"/>
          </a:xfrm>
          <a:prstGeom prst="borderCallout1">
            <a:avLst>
              <a:gd name="adj1" fmla="val 18750"/>
              <a:gd name="adj2" fmla="val -8333"/>
              <a:gd name="adj3" fmla="val 241649"/>
              <a:gd name="adj4" fmla="val -108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4" eaLnBrk="1" hangingPunct="1">
              <a:defRPr/>
            </a:pPr>
            <a:r>
              <a:rPr lang="en-US" sz="1377" dirty="0">
                <a:solidFill>
                  <a:prstClr val="white"/>
                </a:solidFill>
                <a:latin typeface="Century Gothic"/>
              </a:rPr>
              <a:t>custom module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5875237" y="2946064"/>
            <a:ext cx="1827805" cy="228476"/>
          </a:xfrm>
          <a:prstGeom prst="borderCallout1">
            <a:avLst>
              <a:gd name="adj1" fmla="val 18750"/>
              <a:gd name="adj2" fmla="val -8333"/>
              <a:gd name="adj3" fmla="val 202414"/>
              <a:gd name="adj4" fmla="val -11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4" eaLnBrk="1" hangingPunct="1">
              <a:defRPr/>
            </a:pPr>
            <a:r>
              <a:rPr lang="en-US" sz="1377" dirty="0">
                <a:solidFill>
                  <a:prstClr val="white"/>
                </a:solidFill>
                <a:latin typeface="Century Gothic"/>
              </a:rPr>
              <a:t>import module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5875237" y="3399744"/>
            <a:ext cx="1827805" cy="228476"/>
          </a:xfrm>
          <a:prstGeom prst="borderCallout1">
            <a:avLst>
              <a:gd name="adj1" fmla="val 18750"/>
              <a:gd name="adj2" fmla="val -8333"/>
              <a:gd name="adj3" fmla="val 120674"/>
              <a:gd name="adj4" fmla="val -9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4" eaLnBrk="1" hangingPunct="1">
              <a:defRPr/>
            </a:pPr>
            <a:r>
              <a:rPr lang="en-US" sz="1377" dirty="0">
                <a:solidFill>
                  <a:prstClr val="white"/>
                </a:solidFill>
                <a:latin typeface="Century Gothic"/>
              </a:rPr>
              <a:t>Import barrel</a:t>
            </a:r>
          </a:p>
        </p:txBody>
      </p:sp>
    </p:spTree>
    <p:extLst>
      <p:ext uri="{BB962C8B-B14F-4D97-AF65-F5344CB8AC3E}">
        <p14:creationId xmlns:p14="http://schemas.microsoft.com/office/powerpoint/2010/main" val="278848448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Components and Directives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3735" y="1040995"/>
            <a:ext cx="4888681" cy="18899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{Welcome}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en-US" sz="1471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app.module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{Component}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'@angular/core'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@Component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selector: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'app-main'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template: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`&lt;h1&gt;${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Welcome.getMessage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}&lt;/h1&gt;`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AppComponent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71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444" y="3418872"/>
            <a:ext cx="3147991" cy="9074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24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24" kern="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324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24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324" kern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ngFor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="let item of items"&gt;</a:t>
            </a:r>
            <a:endParaRPr lang="en-US" sz="1324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24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24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324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en-US" sz="1324" kern="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item.Title</a:t>
            </a:r>
            <a:r>
              <a:rPr lang="en-US" sz="1324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324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324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24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24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324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en-US" sz="1324" kern="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item.Body</a:t>
            </a:r>
            <a:r>
              <a:rPr lang="en-US" sz="1324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324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324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24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324" kern="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324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809013" y="1402903"/>
            <a:ext cx="1827805" cy="836617"/>
          </a:xfrm>
          <a:prstGeom prst="borderCallout1">
            <a:avLst>
              <a:gd name="adj1" fmla="val 18750"/>
              <a:gd name="adj2" fmla="val -8333"/>
              <a:gd name="adj3" fmla="val 42165"/>
              <a:gd name="adj4" fmla="val -248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4" eaLnBrk="1" hangingPunct="1">
              <a:defRPr/>
            </a:pPr>
            <a:r>
              <a:rPr lang="en-US" sz="1377" kern="0" dirty="0">
                <a:solidFill>
                  <a:prstClr val="white"/>
                </a:solidFill>
                <a:latin typeface="Century Gothic"/>
              </a:rPr>
              <a:t>Component associates HTML template with CSS selector</a:t>
            </a:r>
            <a:endParaRPr lang="en-US" sz="1377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337068" y="3369046"/>
            <a:ext cx="1827805" cy="683906"/>
          </a:xfrm>
          <a:prstGeom prst="borderCallout1">
            <a:avLst>
              <a:gd name="adj1" fmla="val 18750"/>
              <a:gd name="adj2" fmla="val -8333"/>
              <a:gd name="adj3" fmla="val 52432"/>
              <a:gd name="adj4" fmla="val -57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4" eaLnBrk="1" hangingPunct="1">
              <a:defRPr/>
            </a:pPr>
            <a:r>
              <a:rPr lang="en-US" sz="1377" dirty="0">
                <a:solidFill>
                  <a:prstClr val="white"/>
                </a:solidFill>
                <a:latin typeface="Century Gothic"/>
              </a:rPr>
              <a:t>Structural directive adds elements to DOM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5674235" y="4215588"/>
            <a:ext cx="1827805" cy="677762"/>
          </a:xfrm>
          <a:prstGeom prst="borderCallout1">
            <a:avLst>
              <a:gd name="adj1" fmla="val 18750"/>
              <a:gd name="adj2" fmla="val -8333"/>
              <a:gd name="adj3" fmla="val 48045"/>
              <a:gd name="adj4" fmla="val -74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4" eaLnBrk="1" hangingPunct="1">
              <a:defRPr/>
            </a:pPr>
            <a:r>
              <a:rPr lang="en-US" sz="1377" dirty="0">
                <a:solidFill>
                  <a:prstClr val="white"/>
                </a:solidFill>
                <a:latin typeface="Century Gothic"/>
              </a:rPr>
              <a:t>Attribute directive alters existing elements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3735" y="4482966"/>
            <a:ext cx="3935142" cy="296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24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324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24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324" kern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ngModel</a:t>
            </a:r>
            <a:r>
              <a:rPr lang="en-US" sz="1324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324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welcomeMessage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1324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324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324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7658" y="2486891"/>
            <a:ext cx="184731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24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3790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Built-in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16" y="2544982"/>
            <a:ext cx="8607184" cy="33935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US" sz="2250" dirty="0">
                <a:latin typeface="Consolas" panose="020B0609020204030204" pitchFamily="49" charset="0"/>
                <a:cs typeface="Consolas" panose="020B0609020204030204" pitchFamily="49" charset="0"/>
              </a:rPr>
              <a:t>: binds component data to view</a:t>
            </a:r>
            <a:endParaRPr lang="en-US" sz="2250" dirty="0"/>
          </a:p>
          <a:p>
            <a:pPr marL="0" indent="0">
              <a:buNone/>
            </a:pPr>
            <a:r>
              <a:rPr lang="en-US" sz="22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lang="en-US" sz="22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50" dirty="0"/>
              <a:t>for-each loop data binding</a:t>
            </a:r>
          </a:p>
          <a:p>
            <a:pPr marL="0" indent="0">
              <a:buNone/>
            </a:pPr>
            <a:r>
              <a:rPr lang="en-US" sz="22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ngIf</a:t>
            </a:r>
            <a:r>
              <a:rPr lang="en-US" sz="22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50" dirty="0"/>
              <a:t>conditional data binding</a:t>
            </a:r>
          </a:p>
          <a:p>
            <a:pPr marL="0" indent="0">
              <a:buNone/>
            </a:pPr>
            <a:r>
              <a:rPr lang="en-US" sz="22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ngSwitch</a:t>
            </a:r>
            <a:r>
              <a:rPr lang="en-US" sz="2250" dirty="0">
                <a:latin typeface="Consolas" panose="020B0609020204030204" pitchFamily="49" charset="0"/>
                <a:cs typeface="Consolas" panose="020B0609020204030204" pitchFamily="49" charset="0"/>
              </a:rPr>
              <a:t>: switch-case data binding</a:t>
            </a:r>
            <a:endParaRPr lang="en-US" sz="2250" dirty="0"/>
          </a:p>
          <a:p>
            <a:pPr marL="0" indent="0">
              <a:buNone/>
            </a:pPr>
            <a:r>
              <a:rPr lang="en-US" sz="22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ngStyle</a:t>
            </a:r>
            <a:r>
              <a:rPr lang="en-US" sz="22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ngClass</a:t>
            </a:r>
            <a:r>
              <a:rPr lang="en-US" sz="22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50" dirty="0"/>
              <a:t>styles an HTML element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cs typeface="+mn-cs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cs typeface="+mn-c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97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xfrm>
            <a:off x="533973" y="1528911"/>
            <a:ext cx="7923676" cy="11015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dirty="0">
                <a:latin typeface="Source Sans Pro" pitchFamily="34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1993" y="2893104"/>
            <a:ext cx="1468672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1324" dirty="0">
                <a:solidFill>
                  <a:srgbClr val="E0E0E0"/>
                </a:solidFill>
              </a:rPr>
              <a:t>Hello, Angular 2</a:t>
            </a:r>
          </a:p>
        </p:txBody>
      </p:sp>
    </p:spTree>
    <p:extLst>
      <p:ext uri="{BB962C8B-B14F-4D97-AF65-F5344CB8AC3E}">
        <p14:creationId xmlns:p14="http://schemas.microsoft.com/office/powerpoint/2010/main" val="159729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Enterprise </a:t>
            </a:r>
            <a:r>
              <a:rPr lang="en-US" dirty="0" err="1">
                <a:ea typeface="+mj-ea"/>
              </a:rPr>
              <a:t>javascript</a:t>
            </a:r>
            <a:endParaRPr lang="en-US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385" y="2928882"/>
            <a:ext cx="4788490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723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65" kern="0" dirty="0">
                <a:solidFill>
                  <a:prstClr val="black"/>
                </a:solidFill>
              </a:rPr>
              <a:t>Overview and Development Environment</a:t>
            </a:r>
            <a:endParaRPr kumimoji="0" lang="en-US" sz="1765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24167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Templates and Binding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6262" y="949183"/>
            <a:ext cx="6387489" cy="4142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interpolation --&gt;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71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en-US" sz="1471" kern="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welcomeMessage</a:t>
            </a:r>
            <a:r>
              <a:rPr lang="en-US" sz="1471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property binding --&gt;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[disabled]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isWorking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event binding --&gt;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(click)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buttonClicked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()"&gt;&lt;/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two-way binding --&gt;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471" kern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ngModel</a:t>
            </a:r>
            <a:r>
              <a:rPr lang="en-US" sz="1471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directives --&gt;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71" kern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ngClass</a:t>
            </a:r>
            <a:r>
              <a:rPr lang="en-US" sz="1471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setClasses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()"&gt;</a:t>
            </a:r>
            <a:r>
              <a:rPr lang="en-US" sz="1471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en-US" sz="1471" kern="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</a:t>
            </a:r>
            <a:r>
              <a:rPr lang="en-US" sz="1471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my-directive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71" kern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myProperty</a:t>
            </a:r>
            <a:r>
              <a:rPr lang="en-US" sz="1471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="'an expression'"&gt;&lt;/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my-directive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attribute binding --&gt;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it-IT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it-IT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471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[attr.aria-label]</a:t>
            </a:r>
            <a:r>
              <a:rPr lang="it-IT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="actionName"&gt;</a:t>
            </a:r>
            <a:r>
              <a:rPr lang="it-IT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Aria</a:t>
            </a:r>
            <a:r>
              <a:rPr lang="it-IT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it-IT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7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3562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Services and Dependency Injection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4682" y="996300"/>
            <a:ext cx="3380255" cy="119960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SimpleService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getMessage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"Hi!"</a:t>
            </a:r>
            <a:r>
              <a:rPr lang="en-US" sz="1471" kern="0" dirty="0">
                <a:solidFill>
                  <a:sysClr val="windowText" lastClr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7658" y="2486891"/>
            <a:ext cx="184731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4" eaLnBrk="1" hangingPunct="1">
              <a:defRPr/>
            </a:pPr>
            <a:endParaRPr lang="en-US" sz="1324" dirty="0">
              <a:solidFill>
                <a:prstClr val="black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84682" y="2270663"/>
            <a:ext cx="5577973" cy="279530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{Component}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‘@angular/core'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SimpleService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en-US" sz="1471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simple.service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@Component({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'/app/templates/simple.html'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providers: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SimpleService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SimpleComponent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welcomeMessage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simpleService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SimpleService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.welcomeMessage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simpleService.getMessage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sz="1471" kern="0" dirty="0">
              <a:solidFill>
                <a:sysClr val="windowText" lastClr="000000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6497802" y="1236916"/>
            <a:ext cx="1827805" cy="502366"/>
          </a:xfrm>
          <a:prstGeom prst="borderCallout1">
            <a:avLst>
              <a:gd name="adj1" fmla="val 18750"/>
              <a:gd name="adj2" fmla="val -8333"/>
              <a:gd name="adj3" fmla="val -9968"/>
              <a:gd name="adj4" fmla="val -173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4" eaLnBrk="1" hangingPunct="1">
              <a:defRPr/>
            </a:pPr>
            <a:r>
              <a:rPr lang="en-US" sz="1377" kern="0" dirty="0">
                <a:solidFill>
                  <a:prstClr val="white"/>
                </a:solidFill>
                <a:latin typeface="Century Gothic"/>
              </a:rPr>
              <a:t>Create the service</a:t>
            </a:r>
            <a:endParaRPr lang="en-US" sz="1377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6497802" y="3165947"/>
            <a:ext cx="1827805" cy="502366"/>
          </a:xfrm>
          <a:prstGeom prst="borderCallout1">
            <a:avLst>
              <a:gd name="adj1" fmla="val 18750"/>
              <a:gd name="adj2" fmla="val -8333"/>
              <a:gd name="adj3" fmla="val 55700"/>
              <a:gd name="adj4" fmla="val -170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4" eaLnBrk="1" hangingPunct="1">
              <a:defRPr/>
            </a:pPr>
            <a:r>
              <a:rPr lang="en-US" sz="1377" kern="0" dirty="0">
                <a:solidFill>
                  <a:prstClr val="white"/>
                </a:solidFill>
                <a:latin typeface="Century Gothic"/>
              </a:rPr>
              <a:t>Inject the service</a:t>
            </a:r>
            <a:endParaRPr lang="en-US" sz="1377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2449181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xfrm>
            <a:off x="533973" y="1528911"/>
            <a:ext cx="7923676" cy="11015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dirty="0">
                <a:latin typeface="Source Sans Pro" pitchFamily="34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1994" y="2893104"/>
            <a:ext cx="3129383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1324" dirty="0">
                <a:solidFill>
                  <a:srgbClr val="E0E0E0"/>
                </a:solidFill>
              </a:rPr>
              <a:t>Services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770947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Angular 2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385" y="2928882"/>
            <a:ext cx="1552028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1765" dirty="0">
                <a:solidFill>
                  <a:prstClr val="black"/>
                </a:solidFill>
              </a:rPr>
              <a:t>Observables</a:t>
            </a:r>
          </a:p>
        </p:txBody>
      </p:sp>
    </p:spTree>
    <p:extLst>
      <p:ext uri="{BB962C8B-B14F-4D97-AF65-F5344CB8AC3E}">
        <p14:creationId xmlns:p14="http://schemas.microsoft.com/office/powerpoint/2010/main" val="1734248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Support asynchronous operations</a:t>
            </a:r>
          </a:p>
          <a:p>
            <a:pPr marL="0" indent="0">
              <a:buNone/>
            </a:pPr>
            <a:r>
              <a:rPr lang="en-US" dirty="0"/>
              <a:t>Define callback function with observer</a:t>
            </a:r>
          </a:p>
          <a:p>
            <a:pPr marL="0" indent="0">
              <a:buNone/>
            </a:pPr>
            <a:r>
              <a:rPr lang="en-US" dirty="0"/>
              <a:t>Client subscribe to the Observable</a:t>
            </a:r>
          </a:p>
          <a:p>
            <a:pPr marL="0" indent="0">
              <a:buNone/>
            </a:pPr>
            <a:r>
              <a:rPr lang="en-US" dirty="0"/>
              <a:t>Supports sequential and parallel operations</a:t>
            </a:r>
          </a:p>
          <a:p>
            <a:pPr marL="0" indent="0">
              <a:buNone/>
            </a:pPr>
            <a:r>
              <a:rPr lang="en-US" dirty="0"/>
              <a:t>Angular Http returns an Observable</a:t>
            </a:r>
          </a:p>
          <a:p>
            <a:pPr marL="0" indent="0">
              <a:buNone/>
            </a:pPr>
            <a:r>
              <a:rPr lang="en-US" dirty="0"/>
              <a:t>Interpolations can be assigned Observables</a:t>
            </a:r>
          </a:p>
        </p:txBody>
      </p:sp>
    </p:spTree>
    <p:extLst>
      <p:ext uri="{BB962C8B-B14F-4D97-AF65-F5344CB8AC3E}">
        <p14:creationId xmlns:p14="http://schemas.microsoft.com/office/powerpoint/2010/main" val="3608465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Custom Service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740" y="946563"/>
            <a:ext cx="7600124" cy="40458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{Observable}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71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rxjs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/Observable'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{Observer}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71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rxjs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/Observer'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MyService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Observable&lt;string&gt;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Observable.create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(observer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observer.next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'emit a value'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observer.complete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(err)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observer.error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(err);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71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//disposal function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7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81465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Custom Consumer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740" y="887155"/>
            <a:ext cx="7600124" cy="4164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@Component({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providers: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MyService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MyComponent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myService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MyService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subscription: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Subscription&lt;string&gt;;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MyService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.myService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subscribeToService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.subscription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.myService.getData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().subscribe(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console.log(data);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console.error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(err);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console.info(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'completed'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cancelSubscription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.subscription.unsubscribe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7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45642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 Service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817969"/>
            <a:ext cx="9328999" cy="42834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{Injectable}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‘@angular/core'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{Http,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Headers,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Response}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‘@angular/http'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@Injectable()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ProductService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httpService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Http;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(http: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Http)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.httpService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http;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getProducts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Observable&lt;any&gt;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.httpService.get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"http://services.odata.org/.../</a:t>
            </a:r>
            <a:r>
              <a:rPr lang="en-US" sz="1471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Northwind.svc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/Products"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headers: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Headers({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1471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772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72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7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5232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xfrm>
            <a:off x="533973" y="1528911"/>
            <a:ext cx="7923676" cy="11015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dirty="0">
                <a:latin typeface="Source Sans Pro" pitchFamily="34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1994" y="2893104"/>
            <a:ext cx="121058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1324" dirty="0">
                <a:solidFill>
                  <a:srgbClr val="E0E0E0"/>
                </a:solidFill>
              </a:rPr>
              <a:t>Observables</a:t>
            </a:r>
          </a:p>
        </p:txBody>
      </p:sp>
    </p:spTree>
    <p:extLst>
      <p:ext uri="{BB962C8B-B14F-4D97-AF65-F5344CB8AC3E}">
        <p14:creationId xmlns:p14="http://schemas.microsoft.com/office/powerpoint/2010/main" val="3678208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784" y="1933666"/>
            <a:ext cx="8228433" cy="85712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SharePoint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8870" y="2955028"/>
            <a:ext cx="4725974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723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Overview and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336306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92" y="1073425"/>
            <a:ext cx="8229600" cy="41346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Environments</a:t>
            </a:r>
          </a:p>
          <a:p>
            <a:pPr marL="400024" lvl="1" indent="0">
              <a:buNone/>
            </a:pPr>
            <a:r>
              <a:rPr lang="en-US" sz="1400" dirty="0"/>
              <a:t>Visual Studio 2015, Update 3</a:t>
            </a:r>
          </a:p>
          <a:p>
            <a:pPr marL="400024" lvl="1" indent="0">
              <a:buNone/>
            </a:pPr>
            <a:r>
              <a:rPr lang="en-US" sz="1400" dirty="0"/>
              <a:t>Visual Studio Code</a:t>
            </a:r>
          </a:p>
          <a:p>
            <a:pPr marL="0" indent="0">
              <a:buNone/>
            </a:pPr>
            <a:r>
              <a:rPr lang="en-US" dirty="0"/>
              <a:t>Tools and Technologies</a:t>
            </a:r>
          </a:p>
          <a:p>
            <a:pPr marL="400024" lvl="1" indent="0">
              <a:buNone/>
            </a:pPr>
            <a:r>
              <a:rPr lang="en-US" sz="1400" dirty="0"/>
              <a:t>Node JS</a:t>
            </a:r>
          </a:p>
          <a:p>
            <a:pPr marL="400024" lvl="1" indent="0">
              <a:buNone/>
            </a:pPr>
            <a:r>
              <a:rPr lang="en-US" sz="1400" dirty="0"/>
              <a:t>Node Package Manager (NPM)</a:t>
            </a:r>
          </a:p>
          <a:p>
            <a:pPr marL="400024" lvl="1" indent="0">
              <a:buNone/>
            </a:pPr>
            <a:r>
              <a:rPr lang="en-US" sz="1400" dirty="0"/>
              <a:t>Gulp</a:t>
            </a:r>
          </a:p>
          <a:p>
            <a:pPr marL="400024" lvl="1" indent="0">
              <a:buNone/>
            </a:pPr>
            <a:r>
              <a:rPr lang="en-US" sz="1400" dirty="0"/>
              <a:t>TypeScript</a:t>
            </a:r>
          </a:p>
          <a:p>
            <a:pPr marL="0" indent="0">
              <a:buNone/>
            </a:pPr>
            <a:r>
              <a:rPr lang="en-US" dirty="0"/>
              <a:t>Project Types</a:t>
            </a:r>
          </a:p>
          <a:p>
            <a:pPr marL="457171" lvl="1" indent="0">
              <a:buNone/>
            </a:pPr>
            <a:r>
              <a:rPr lang="en-US" sz="1400" dirty="0"/>
              <a:t>Node</a:t>
            </a:r>
          </a:p>
          <a:p>
            <a:pPr marL="457171" lvl="1" indent="0">
              <a:buNone/>
            </a:pPr>
            <a:r>
              <a:rPr lang="en-US" sz="1400" dirty="0"/>
              <a:t>ASP.NET MVC</a:t>
            </a:r>
          </a:p>
          <a:p>
            <a:pPr marL="457171" lvl="1" indent="0">
              <a:buNone/>
            </a:pPr>
            <a:r>
              <a:rPr lang="en-US" sz="1400" dirty="0"/>
              <a:t>ASP.NET Core</a:t>
            </a:r>
          </a:p>
          <a:p>
            <a:pPr marL="457171" lvl="1" indent="0">
              <a:buNone/>
            </a:pPr>
            <a:r>
              <a:rPr lang="en-US" sz="1400" dirty="0"/>
              <a:t>SharePoint Add-Ins</a:t>
            </a:r>
          </a:p>
          <a:p>
            <a:pPr marL="457171" lvl="1" indent="0">
              <a:buNone/>
            </a:pPr>
            <a:r>
              <a:rPr lang="en-US" sz="1400" dirty="0"/>
              <a:t>SharePoint Framework</a:t>
            </a:r>
          </a:p>
          <a:p>
            <a:pPr marL="400024" lvl="1" indent="0">
              <a:buNone/>
            </a:pPr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32831171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Development Models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57201" y="1213785"/>
            <a:ext cx="8229600" cy="33935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Full-Trust Code</a:t>
            </a:r>
          </a:p>
          <a:p>
            <a:pPr marL="0" indent="0">
              <a:buNone/>
            </a:pPr>
            <a:r>
              <a:rPr lang="en-US" dirty="0"/>
              <a:t>Sandboxed Solutions</a:t>
            </a:r>
          </a:p>
          <a:p>
            <a:pPr marL="0" indent="0">
              <a:buNone/>
            </a:pPr>
            <a:r>
              <a:rPr lang="en-US" dirty="0"/>
              <a:t>App/Add-In Model</a:t>
            </a:r>
          </a:p>
          <a:p>
            <a:pPr marL="0" indent="0">
              <a:buNone/>
            </a:pPr>
            <a:r>
              <a:rPr lang="en-US" dirty="0"/>
              <a:t>Embedded JavaScript</a:t>
            </a:r>
          </a:p>
          <a:p>
            <a:pPr marL="0" indent="0">
              <a:buNone/>
            </a:pPr>
            <a:r>
              <a:rPr lang="en-US" dirty="0"/>
              <a:t>SharePoint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798806"/>
            <a:ext cx="420199" cy="164578"/>
          </a:xfrm>
          <a:prstGeom prst="rect">
            <a:avLst/>
          </a:prstGeom>
        </p:spPr>
        <p:txBody>
          <a:bodyPr/>
          <a:lstStyle/>
          <a:p>
            <a:pPr marL="0" marR="0" lvl="0" indent="0" defTabSz="6723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kumimoji="0" lang="en-US" sz="132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67235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324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7861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55" y="1144988"/>
            <a:ext cx="8229600" cy="38325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Office 365 Tenancy</a:t>
            </a:r>
          </a:p>
          <a:p>
            <a:pPr marL="400024" lvl="1" indent="0">
              <a:buNone/>
            </a:pPr>
            <a:r>
              <a:rPr lang="en-US" sz="1765" dirty="0"/>
              <a:t>Office Developer Program</a:t>
            </a:r>
          </a:p>
          <a:p>
            <a:pPr marL="400024" lvl="1" indent="0">
              <a:buNone/>
            </a:pPr>
            <a:r>
              <a:rPr lang="en-US" sz="1765" dirty="0"/>
              <a:t>App Catalog</a:t>
            </a:r>
            <a:br>
              <a:rPr lang="en-US" sz="1765" dirty="0"/>
            </a:br>
            <a:r>
              <a:rPr lang="en-US" sz="1765" dirty="0"/>
              <a:t>Developer Site Collection</a:t>
            </a:r>
          </a:p>
          <a:p>
            <a:pPr marL="400024" lvl="1" indent="0">
              <a:buNone/>
            </a:pPr>
            <a:r>
              <a:rPr lang="en-US" sz="1765" dirty="0"/>
              <a:t>Upload SharePoint Workbench</a:t>
            </a:r>
          </a:p>
          <a:p>
            <a:pPr marL="0" indent="0">
              <a:buNone/>
            </a:pPr>
            <a:r>
              <a:rPr lang="en-US" dirty="0"/>
              <a:t>Visual Studio 2015</a:t>
            </a:r>
          </a:p>
          <a:p>
            <a:pPr marL="457171" lvl="1" indent="0">
              <a:buNone/>
            </a:pPr>
            <a:r>
              <a:rPr lang="en-US" sz="1765" dirty="0"/>
              <a:t>Complete previous setup steps</a:t>
            </a:r>
            <a:br>
              <a:rPr lang="en-US" sz="1765" dirty="0"/>
            </a:br>
            <a:r>
              <a:rPr lang="en-US" sz="1765" dirty="0"/>
              <a:t>Yeoman Generator, Gulp, and SharePoint Generator</a:t>
            </a:r>
          </a:p>
          <a:p>
            <a:pPr marL="457171" lvl="1" indent="0">
              <a:buNone/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install -g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yo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gulp</a:t>
            </a:r>
          </a:p>
          <a:p>
            <a:pPr marL="400024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-g @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microsoft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/generator-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sharepoint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24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784" y="1933666"/>
            <a:ext cx="8228433" cy="85712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SharePoint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8870" y="2955028"/>
            <a:ext cx="2611612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765" kern="0" dirty="0">
                <a:solidFill>
                  <a:prstClr val="black"/>
                </a:solidFill>
              </a:rPr>
              <a:t>Client Web Part Basics</a:t>
            </a:r>
          </a:p>
        </p:txBody>
      </p:sp>
    </p:spTree>
    <p:extLst>
      <p:ext uri="{BB962C8B-B14F-4D97-AF65-F5344CB8AC3E}">
        <p14:creationId xmlns:p14="http://schemas.microsoft.com/office/powerpoint/2010/main" val="2572958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client-side UX</a:t>
            </a:r>
          </a:p>
          <a:p>
            <a:r>
              <a:rPr lang="en-US" dirty="0"/>
              <a:t>Responsive and mobile</a:t>
            </a:r>
          </a:p>
          <a:p>
            <a:r>
              <a:rPr lang="en-US" dirty="0"/>
              <a:t>Supports any JavaScript framework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#</a:t>
            </a:r>
            <a:r>
              <a:rPr lang="en-US" altLang="en-US" dirty="0" err="1"/>
              <a:t>ITDevConnections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1029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Codifies the JavaScript embed pattern</a:t>
            </a:r>
          </a:p>
          <a:p>
            <a:r>
              <a:rPr lang="en-US" dirty="0"/>
              <a:t>Runs in the context of the current user</a:t>
            </a:r>
          </a:p>
          <a:p>
            <a:r>
              <a:rPr lang="en-US" dirty="0"/>
              <a:t>Hosted in a referenced CDN</a:t>
            </a:r>
          </a:p>
          <a:p>
            <a:r>
              <a:rPr lang="en-US" dirty="0"/>
              <a:t>Works with new page experience</a:t>
            </a:r>
            <a:br>
              <a:rPr lang="en-US" dirty="0"/>
            </a:br>
            <a:r>
              <a:rPr lang="en-US" dirty="0"/>
              <a:t>or classic page experience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#ITDevConnections</a:t>
            </a:r>
          </a:p>
        </p:txBody>
      </p:sp>
    </p:spTree>
    <p:extLst>
      <p:ext uri="{BB962C8B-B14F-4D97-AF65-F5344CB8AC3E}">
        <p14:creationId xmlns:p14="http://schemas.microsoft.com/office/powerpoint/2010/main" val="2562178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Flow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#ITDevConnections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5941" y="1552926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Scaffolding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5941" y="2313528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5941" y="3074130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in local Workbench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5941" y="3884977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in SP Workbench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6224" y="1552926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6223" y="2313528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Deploy to CDN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06224" y="3081121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Upload to App Catalog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06224" y="3884977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Web Part to Page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2996967" y="1989154"/>
            <a:ext cx="0" cy="32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2996967" y="2749756"/>
            <a:ext cx="0" cy="32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2996967" y="3510358"/>
            <a:ext cx="0" cy="374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2"/>
            <a:endCxn id="8" idx="0"/>
          </p:cNvCxnSpPr>
          <p:nvPr/>
        </p:nvCxnSpPr>
        <p:spPr>
          <a:xfrm rot="5400000" flipH="1" flipV="1">
            <a:off x="2952968" y="1596924"/>
            <a:ext cx="2768279" cy="2680283"/>
          </a:xfrm>
          <a:prstGeom prst="bentConnector5">
            <a:avLst>
              <a:gd name="adj1" fmla="val -8258"/>
              <a:gd name="adj2" fmla="val 50000"/>
              <a:gd name="adj3" fmla="val 108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 flipH="1">
            <a:off x="5677249" y="1989154"/>
            <a:ext cx="1" cy="32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5677249" y="2749756"/>
            <a:ext cx="1" cy="331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>
            <a:off x="5677250" y="3517349"/>
            <a:ext cx="0" cy="367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80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Scaffolding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55" y="1367624"/>
            <a:ext cx="4623683" cy="27272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Yeoman Generator</a:t>
            </a:r>
          </a:p>
          <a:p>
            <a:pPr marL="400024" lvl="1" indent="0">
              <a:buNone/>
            </a:pPr>
            <a:r>
              <a:rPr lang="en-US" sz="1800" dirty="0"/>
              <a:t>Creates initial project files</a:t>
            </a:r>
          </a:p>
          <a:p>
            <a:pPr marL="400024" lvl="1" indent="0">
              <a:buNone/>
            </a:pPr>
            <a:r>
              <a:rPr lang="en-US" sz="1800" dirty="0"/>
              <a:t>React and KO built-in</a:t>
            </a:r>
          </a:p>
          <a:p>
            <a:pPr marL="400024" lvl="1" indent="0">
              <a:buNone/>
            </a:pPr>
            <a:r>
              <a:rPr lang="en-US" sz="1800" dirty="0"/>
              <a:t>Angular 2 requires manual steps</a:t>
            </a:r>
          </a:p>
          <a:p>
            <a:pPr marL="400024" lvl="1" indent="0"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yo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@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microsoft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sharepoint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Visual Studio 2015</a:t>
            </a:r>
          </a:p>
          <a:p>
            <a:pPr marL="457171" lvl="1" indent="0">
              <a:buNone/>
            </a:pPr>
            <a:r>
              <a:rPr lang="en-US" sz="1765" dirty="0"/>
              <a:t>Open created project for editing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285" y="1547439"/>
            <a:ext cx="3674515" cy="23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61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Write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20" y="1223405"/>
            <a:ext cx="84316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MyFirstKoWebPartWebPart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BaseClientSideWebPart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IMyFirstKoWebPartWebPartProps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20" y="2608082"/>
            <a:ext cx="611852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render():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59304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Workbench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592" y="1561835"/>
            <a:ext cx="2981738" cy="17850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Local</a:t>
            </a:r>
          </a:p>
          <a:p>
            <a:pPr marL="400024" lvl="1" indent="0">
              <a:buNone/>
            </a:pPr>
            <a:r>
              <a:rPr lang="en-US" sz="1800" dirty="0"/>
              <a:t>For local testing</a:t>
            </a:r>
          </a:p>
          <a:p>
            <a:pPr marL="0" indent="0">
              <a:buNone/>
            </a:pPr>
            <a:r>
              <a:rPr lang="en-US" dirty="0"/>
              <a:t>Office 365</a:t>
            </a:r>
          </a:p>
          <a:p>
            <a:pPr marL="457171" lvl="1" indent="0">
              <a:buNone/>
            </a:pPr>
            <a:r>
              <a:rPr lang="en-US" sz="1765" dirty="0"/>
              <a:t>Runs in the SharePoint context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715" y="1449828"/>
            <a:ext cx="5169085" cy="24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6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94" y="1291236"/>
            <a:ext cx="8273332" cy="3405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CDN Support</a:t>
            </a:r>
          </a:p>
          <a:p>
            <a:pPr marL="457171" lvl="1" indent="0">
              <a:buNone/>
            </a:pPr>
            <a:r>
              <a:rPr lang="en-US" sz="1800" b="1" dirty="0"/>
              <a:t>gulp package-solution</a:t>
            </a:r>
          </a:p>
          <a:p>
            <a:pPr marL="457171" lvl="1" indent="0">
              <a:buNone/>
            </a:pPr>
            <a:r>
              <a:rPr lang="en-US" sz="1800" dirty="0"/>
              <a:t>Deploy assets to CDN from directory in </a:t>
            </a:r>
            <a:r>
              <a:rPr lang="en-US" sz="1800" b="1" dirty="0"/>
              <a:t>prepare-</a:t>
            </a:r>
            <a:r>
              <a:rPr lang="en-US" sz="1800" b="1" dirty="0" err="1"/>
              <a:t>deploy.json</a:t>
            </a:r>
            <a:r>
              <a:rPr lang="en-US" sz="1800" dirty="0"/>
              <a:t> file</a:t>
            </a:r>
            <a:br>
              <a:rPr lang="en-US" sz="1800" dirty="0"/>
            </a:br>
            <a:endParaRPr lang="en-US" sz="1800" dirty="0"/>
          </a:p>
          <a:p>
            <a:pPr marL="457171" lvl="1" indent="0">
              <a:buNone/>
            </a:pPr>
            <a:r>
              <a:rPr lang="en-US" sz="1800" dirty="0"/>
              <a:t>Reference in </a:t>
            </a:r>
            <a:r>
              <a:rPr lang="en-US" sz="1800" b="1" dirty="0"/>
              <a:t>write-</a:t>
            </a:r>
            <a:r>
              <a:rPr lang="en-US" sz="1800" b="1" dirty="0" err="1"/>
              <a:t>manifests.json</a:t>
            </a:r>
            <a:r>
              <a:rPr lang="en-US" sz="1800" dirty="0"/>
              <a:t> file</a:t>
            </a:r>
            <a:br>
              <a:rPr lang="en-US" sz="18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SharePoint</a:t>
            </a:r>
          </a:p>
          <a:p>
            <a:pPr marL="400024" lvl="1" indent="0">
              <a:buNone/>
            </a:pPr>
            <a:r>
              <a:rPr lang="en-US" sz="1800" dirty="0"/>
              <a:t>Create SPAPP package</a:t>
            </a:r>
          </a:p>
          <a:p>
            <a:pPr marL="400024" lvl="1" indent="0">
              <a:buNone/>
            </a:pPr>
            <a:r>
              <a:rPr lang="en-US" sz="1800" dirty="0"/>
              <a:t>Upload to App Catalog</a:t>
            </a:r>
          </a:p>
          <a:p>
            <a:pPr marL="400024" lvl="1" indent="0">
              <a:buNone/>
            </a:pPr>
            <a:r>
              <a:rPr lang="en-US" sz="1800" dirty="0"/>
              <a:t>Add to App and Web Part to site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38231" y="2768786"/>
            <a:ext cx="7948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cdnBasePath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"https://[MYOFFICE365].sharepoint.com/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SiteAssets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41777" y="2114629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deployCdnPath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"temp/deploy"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81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125" y="1070345"/>
            <a:ext cx="8229600" cy="45114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Visual Studio</a:t>
            </a:r>
          </a:p>
          <a:p>
            <a:pPr marL="400024" lvl="1" indent="0">
              <a:buNone/>
            </a:pPr>
            <a:r>
              <a:rPr lang="en-US" sz="1765" dirty="0"/>
              <a:t>Update 3 and ASP.NET Core 1.0</a:t>
            </a:r>
          </a:p>
          <a:p>
            <a:pPr marL="400024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https://go.microsoft.com/fwlink/?LinkId=691129</a:t>
            </a:r>
          </a:p>
          <a:p>
            <a:pPr marL="400024" lvl="1" indent="0">
              <a:buNone/>
            </a:pPr>
            <a:r>
              <a:rPr lang="en-US" sz="1765" dirty="0"/>
              <a:t>TypeScript 2.0 beta</a:t>
            </a:r>
            <a:br>
              <a:rPr lang="en-US" sz="1765" dirty="0"/>
            </a:b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install -g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typescript@beta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400024" lvl="1" indent="0">
              <a:buNone/>
            </a:pPr>
            <a:r>
              <a:rPr lang="en-US" sz="1765" dirty="0"/>
              <a:t>Node.js Tools for Visual Studio</a:t>
            </a:r>
            <a:br>
              <a:rPr lang="en-US" sz="1765" dirty="0"/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https://beta.visualstudio.com/vs/node-js</a:t>
            </a:r>
            <a:endParaRPr lang="en-US" sz="1765" dirty="0"/>
          </a:p>
          <a:p>
            <a:pPr marL="0" indent="0">
              <a:buNone/>
            </a:pPr>
            <a:r>
              <a:rPr lang="en-US" dirty="0"/>
              <a:t>Node</a:t>
            </a:r>
          </a:p>
          <a:p>
            <a:pPr marL="457171" lvl="1" indent="0">
              <a:buNone/>
            </a:pPr>
            <a:r>
              <a:rPr lang="en-US" sz="1765" dirty="0"/>
              <a:t>Node.js 5.3.0</a:t>
            </a:r>
            <a:br>
              <a:rPr lang="en-US" sz="1765" dirty="0"/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https://nodejs.org/en/</a:t>
            </a:r>
          </a:p>
          <a:p>
            <a:pPr marL="457171" lvl="1" indent="0">
              <a:buNone/>
            </a:pPr>
            <a:r>
              <a:rPr lang="en-US" sz="1765" dirty="0"/>
              <a:t>Node Package Manager Windows Upgrade</a:t>
            </a:r>
            <a:br>
              <a:rPr lang="en-US" sz="1765" dirty="0"/>
            </a:b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install -g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-windows-upgrade</a:t>
            </a:r>
          </a:p>
          <a:p>
            <a:pPr marL="457171" lvl="1" indent="0">
              <a:buNone/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-windows-upgrade</a:t>
            </a:r>
          </a:p>
          <a:p>
            <a:pPr marL="457171" lvl="1" indent="0">
              <a:buNone/>
            </a:pPr>
            <a:endParaRPr lang="en-US" sz="1765" dirty="0"/>
          </a:p>
          <a:p>
            <a:pPr marL="400024" lvl="1" indent="0">
              <a:buNone/>
            </a:pPr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9098428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xfrm>
            <a:off x="533973" y="1528911"/>
            <a:ext cx="7923676" cy="11015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dirty="0">
                <a:latin typeface="Source Sans Pro" pitchFamily="34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1994" y="2893104"/>
            <a:ext cx="2071401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4" kern="0" dirty="0">
                <a:solidFill>
                  <a:srgbClr val="E0E0E0"/>
                </a:solidFill>
              </a:rPr>
              <a:t>Client Web Parts Basics</a:t>
            </a:r>
            <a:endParaRPr kumimoji="0" lang="en-US" sz="1324" b="0" i="0" u="none" strike="noStrike" kern="0" cap="none" spc="0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0889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784" y="1933666"/>
            <a:ext cx="8228433" cy="85712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SharePoint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8870" y="2955028"/>
            <a:ext cx="2803973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723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Angular 2 Development</a:t>
            </a:r>
          </a:p>
        </p:txBody>
      </p:sp>
    </p:spTree>
    <p:extLst>
      <p:ext uri="{BB962C8B-B14F-4D97-AF65-F5344CB8AC3E}">
        <p14:creationId xmlns:p14="http://schemas.microsoft.com/office/powerpoint/2010/main" val="4204599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247" y="1110662"/>
            <a:ext cx="688583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'app-main'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template: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'&lt;h1&gt;Hello, Angular 2 and SPFx!&lt;/h1&gt;'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4925258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20" y="1278232"/>
            <a:ext cx="65518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app.component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imports: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declarations: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bootstrap: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475711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Coding the Web Part Class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661" y="957739"/>
            <a:ext cx="811430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MyFirstNgWebPartWebPart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BaseClientSideWebPart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IMyFirstNgWebPartWebPartProps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(context: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IWebPartContext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(context);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//inject the app element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appElement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HTMLElement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document.createElement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app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-main'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.domElement.appendChild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render():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//bootstrap the module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platform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platformBrowserDynamic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platform.bootstrapModule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8746704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319" y="1182009"/>
            <a:ext cx="844031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E75B6"/>
                </a:solidFill>
                <a:latin typeface="Consolas" panose="020B0609020204030204" pitchFamily="49" charset="0"/>
              </a:rPr>
              <a:t>"externals"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E75B6"/>
                </a:solidFill>
                <a:latin typeface="Consolas" panose="020B0609020204030204" pitchFamily="49" charset="0"/>
              </a:rPr>
              <a:t>"@</a:t>
            </a:r>
            <a:r>
              <a:rPr lang="en-US" sz="900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</a:t>
            </a:r>
            <a:r>
              <a:rPr lang="en-US" sz="900" dirty="0">
                <a:solidFill>
                  <a:srgbClr val="2E75B6"/>
                </a:solidFill>
                <a:latin typeface="Consolas" panose="020B0609020204030204" pitchFamily="49" charset="0"/>
              </a:rPr>
              <a:t>/</a:t>
            </a:r>
            <a:r>
              <a:rPr lang="en-US" sz="900" dirty="0" err="1">
                <a:solidFill>
                  <a:srgbClr val="2E75B6"/>
                </a:solidFill>
                <a:latin typeface="Consolas" panose="020B0609020204030204" pitchFamily="49" charset="0"/>
              </a:rPr>
              <a:t>sp</a:t>
            </a:r>
            <a:r>
              <a:rPr lang="en-US" sz="900" dirty="0">
                <a:solidFill>
                  <a:srgbClr val="2E75B6"/>
                </a:solidFill>
                <a:latin typeface="Consolas" panose="020B0609020204030204" pitchFamily="49" charset="0"/>
              </a:rPr>
              <a:t>-client-base"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node_modules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/@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sp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-client-base/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/sp-client-base.js"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E75B6"/>
                </a:solidFill>
                <a:latin typeface="Consolas" panose="020B0609020204030204" pitchFamily="49" charset="0"/>
              </a:rPr>
              <a:t>"@</a:t>
            </a:r>
            <a:r>
              <a:rPr lang="en-US" sz="900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</a:t>
            </a:r>
            <a:r>
              <a:rPr lang="en-US" sz="900" dirty="0">
                <a:solidFill>
                  <a:srgbClr val="2E75B6"/>
                </a:solidFill>
                <a:latin typeface="Consolas" panose="020B0609020204030204" pitchFamily="49" charset="0"/>
              </a:rPr>
              <a:t>/</a:t>
            </a:r>
            <a:r>
              <a:rPr lang="en-US" sz="900" dirty="0" err="1">
                <a:solidFill>
                  <a:srgbClr val="2E75B6"/>
                </a:solidFill>
                <a:latin typeface="Consolas" panose="020B0609020204030204" pitchFamily="49" charset="0"/>
              </a:rPr>
              <a:t>sp</a:t>
            </a:r>
            <a:r>
              <a:rPr lang="en-US" sz="900" dirty="0">
                <a:solidFill>
                  <a:srgbClr val="2E75B6"/>
                </a:solidFill>
                <a:latin typeface="Consolas" panose="020B0609020204030204" pitchFamily="49" charset="0"/>
              </a:rPr>
              <a:t>-client-preview"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node_modules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/@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sp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-client-preview/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/sp-client-preview.js"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2E75B6"/>
                </a:solidFill>
                <a:latin typeface="Consolas" panose="020B0609020204030204" pitchFamily="49" charset="0"/>
              </a:rPr>
              <a:t>rxjs</a:t>
            </a:r>
            <a:r>
              <a:rPr lang="en-US" sz="900" dirty="0">
                <a:solidFill>
                  <a:srgbClr val="2E75B6"/>
                </a:solidFill>
                <a:latin typeface="Consolas" panose="020B0609020204030204" pitchFamily="49" charset="0"/>
              </a:rPr>
              <a:t>/Subject"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node_modules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/bundles/rx.umd.js"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2E75B6"/>
                </a:solidFill>
                <a:latin typeface="Consolas" panose="020B0609020204030204" pitchFamily="49" charset="0"/>
              </a:rPr>
              <a:t>rxjs</a:t>
            </a:r>
            <a:r>
              <a:rPr lang="en-US" sz="900" dirty="0">
                <a:solidFill>
                  <a:srgbClr val="2E75B6"/>
                </a:solidFill>
                <a:latin typeface="Consolas" panose="020B0609020204030204" pitchFamily="49" charset="0"/>
              </a:rPr>
              <a:t>/Observable"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node_modules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/bundles/rx.umd.js"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E75B6"/>
                </a:solidFill>
                <a:latin typeface="Consolas" panose="020B0609020204030204" pitchFamily="49" charset="0"/>
              </a:rPr>
              <a:t>"@angular/compiler"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node_modules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/@angular/compiler/bundles/compiler.umd.js"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E75B6"/>
                </a:solidFill>
                <a:latin typeface="Consolas" panose="020B0609020204030204" pitchFamily="49" charset="0"/>
              </a:rPr>
              <a:t>"@angular/common"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node_modules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/@angular/common/bundles/common.umd.js"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E75B6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node_modules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/@angular/core/bundles/core.umd.js"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E75B6"/>
                </a:solidFill>
                <a:latin typeface="Consolas" panose="020B0609020204030204" pitchFamily="49" charset="0"/>
              </a:rPr>
              <a:t>"@angular/platform-browser"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node_modules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/@angular/platform-browser/bundles/platform-browser.umd.js"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E75B6"/>
                </a:solidFill>
                <a:latin typeface="Consolas" panose="020B0609020204030204" pitchFamily="49" charset="0"/>
              </a:rPr>
              <a:t>"@angular/platform-browser-dynamic"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node_modules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/@angular/platform-browser-dynamic/bundles/platform-browser-dynamic.umd.js"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81135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xfrm>
            <a:off x="533973" y="1528911"/>
            <a:ext cx="7923676" cy="11015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dirty="0">
                <a:latin typeface="Source Sans Pro" pitchFamily="34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1994" y="2893104"/>
            <a:ext cx="2752677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24" b="0" i="0" u="none" strike="noStrike" kern="0" cap="none" spc="0" normalizeH="0" baseline="0" noProof="0" dirty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</a:rPr>
              <a:t>Client Web Parts with Angular 2</a:t>
            </a:r>
          </a:p>
        </p:txBody>
      </p:sp>
    </p:spTree>
    <p:extLst>
      <p:ext uri="{BB962C8B-B14F-4D97-AF65-F5344CB8AC3E}">
        <p14:creationId xmlns:p14="http://schemas.microsoft.com/office/powerpoint/2010/main" val="20462364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784" y="362264"/>
            <a:ext cx="8228433" cy="857128"/>
          </a:xfrm>
        </p:spPr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17186" y="1383225"/>
            <a:ext cx="8757748" cy="339359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Enterprise JavaScript</a:t>
            </a:r>
          </a:p>
          <a:p>
            <a:pPr marL="400024" lvl="1" indent="0">
              <a:buNone/>
            </a:pPr>
            <a:r>
              <a:rPr lang="en-US" altLang="en-US" sz="1471" dirty="0"/>
              <a:t>Overview and Development Environment</a:t>
            </a:r>
          </a:p>
          <a:p>
            <a:pPr marL="400024" lvl="1" indent="0">
              <a:buNone/>
            </a:pPr>
            <a:r>
              <a:rPr lang="en-US" altLang="en-US" sz="1471" dirty="0"/>
              <a:t>Classes and Modules</a:t>
            </a:r>
          </a:p>
          <a:p>
            <a:pPr marL="400024" lvl="1" indent="0">
              <a:buNone/>
            </a:pPr>
            <a:r>
              <a:rPr lang="en-US" altLang="en-US" sz="1471" dirty="0"/>
              <a:t>TypeScript</a:t>
            </a:r>
          </a:p>
          <a:p>
            <a:pPr marL="0" indent="0">
              <a:buNone/>
            </a:pPr>
            <a:r>
              <a:rPr lang="en-US" altLang="en-US" dirty="0"/>
              <a:t>Angular 2 Framework</a:t>
            </a:r>
          </a:p>
          <a:p>
            <a:pPr marL="400024" lvl="1" indent="0">
              <a:buNone/>
            </a:pPr>
            <a:r>
              <a:rPr lang="en-US" altLang="en-US" sz="1471" dirty="0"/>
              <a:t>Fundamentals</a:t>
            </a:r>
          </a:p>
          <a:p>
            <a:pPr marL="400024" lvl="1" indent="0">
              <a:buNone/>
            </a:pPr>
            <a:r>
              <a:rPr lang="en-US" altLang="en-US" sz="1471" dirty="0"/>
              <a:t>Observables</a:t>
            </a:r>
          </a:p>
          <a:p>
            <a:pPr marL="0" indent="0">
              <a:buNone/>
            </a:pPr>
            <a:r>
              <a:rPr lang="en-US" altLang="en-US" dirty="0"/>
              <a:t>SharePoint Framework</a:t>
            </a:r>
          </a:p>
          <a:p>
            <a:pPr marL="400024" lvl="1" indent="0">
              <a:buNone/>
            </a:pPr>
            <a:r>
              <a:rPr lang="en-US" altLang="en-US" sz="1471" dirty="0"/>
              <a:t>Overview and Development Environment</a:t>
            </a:r>
          </a:p>
          <a:p>
            <a:pPr marL="400024" lvl="1" indent="0">
              <a:buNone/>
            </a:pPr>
            <a:r>
              <a:rPr lang="en-US" altLang="en-US" sz="1471" dirty="0"/>
              <a:t>Client Web Part Basics</a:t>
            </a:r>
          </a:p>
          <a:p>
            <a:pPr marL="400024" lvl="1" indent="0">
              <a:buNone/>
            </a:pPr>
            <a:r>
              <a:rPr lang="en-US" altLang="en-US" sz="1471" dirty="0"/>
              <a:t>Angular 2 Development</a:t>
            </a:r>
          </a:p>
          <a:p>
            <a:pPr marL="0" indent="0">
              <a:buNone/>
            </a:pPr>
            <a:endParaRPr lang="en-US" altLang="en-US" sz="1471" dirty="0"/>
          </a:p>
        </p:txBody>
      </p:sp>
    </p:spTree>
    <p:extLst>
      <p:ext uri="{BB962C8B-B14F-4D97-AF65-F5344CB8AC3E}">
        <p14:creationId xmlns:p14="http://schemas.microsoft.com/office/powerpoint/2010/main" val="316051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xfrm>
            <a:off x="533973" y="1528911"/>
            <a:ext cx="7923676" cy="11015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dirty="0">
                <a:latin typeface="Source Sans Pro" pitchFamily="34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5729" y="2893104"/>
            <a:ext cx="2186817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24" b="0" i="0" u="none" strike="noStrike" kern="0" cap="none" spc="0" normalizeH="0" baseline="0" noProof="0" dirty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</a:rPr>
              <a:t>Key Tools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155818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Enterprise JavaScript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385" y="2928882"/>
            <a:ext cx="2481770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765" kern="0" dirty="0">
                <a:solidFill>
                  <a:prstClr val="black"/>
                </a:solidFill>
              </a:rPr>
              <a:t>Classes and Modules</a:t>
            </a:r>
          </a:p>
        </p:txBody>
      </p:sp>
    </p:spTree>
    <p:extLst>
      <p:ext uri="{BB962C8B-B14F-4D97-AF65-F5344CB8AC3E}">
        <p14:creationId xmlns:p14="http://schemas.microsoft.com/office/powerpoint/2010/main" val="45345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2015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86254"/>
            <a:ext cx="8229600" cy="20196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</a:t>
            </a:r>
          </a:p>
          <a:p>
            <a:pPr marL="457171" lvl="1" indent="0">
              <a:buNone/>
            </a:pPr>
            <a:r>
              <a:rPr lang="en-US" sz="1765" dirty="0"/>
              <a:t>Varying levels of support</a:t>
            </a:r>
          </a:p>
          <a:p>
            <a:pPr marL="457171" lvl="1" indent="0">
              <a:buNone/>
            </a:pPr>
            <a:r>
              <a:rPr lang="en-US" sz="1765" dirty="0"/>
              <a:t>https://kangax.github.io/compat-table/es6/</a:t>
            </a:r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marL="457171" lvl="1" indent="0">
              <a:buNone/>
            </a:pPr>
            <a:r>
              <a:rPr lang="en-US" sz="1765" dirty="0"/>
              <a:t>http://es6-features.org</a:t>
            </a:r>
          </a:p>
          <a:p>
            <a:pPr marL="457171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71205" y="3432447"/>
          <a:ext cx="7584772" cy="1340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864">
                  <a:extLst>
                    <a:ext uri="{9D8B030D-6E8A-4147-A177-3AD203B41FA5}">
                      <a16:colId xmlns:a16="http://schemas.microsoft.com/office/drawing/2014/main" val="3755232286"/>
                    </a:ext>
                  </a:extLst>
                </a:gridCol>
                <a:gridCol w="1862864">
                  <a:extLst>
                    <a:ext uri="{9D8B030D-6E8A-4147-A177-3AD203B41FA5}">
                      <a16:colId xmlns:a16="http://schemas.microsoft.com/office/drawing/2014/main" val="78411124"/>
                    </a:ext>
                  </a:extLst>
                </a:gridCol>
                <a:gridCol w="1996180">
                  <a:extLst>
                    <a:ext uri="{9D8B030D-6E8A-4147-A177-3AD203B41FA5}">
                      <a16:colId xmlns:a16="http://schemas.microsoft.com/office/drawing/2014/main" val="1823707550"/>
                    </a:ext>
                  </a:extLst>
                </a:gridCol>
                <a:gridCol w="1862864">
                  <a:extLst>
                    <a:ext uri="{9D8B030D-6E8A-4147-A177-3AD203B41FA5}">
                      <a16:colId xmlns:a16="http://schemas.microsoft.com/office/drawing/2014/main" val="2777034889"/>
                    </a:ext>
                  </a:extLst>
                </a:gridCol>
              </a:tblGrid>
              <a:tr h="246517">
                <a:tc>
                  <a:txBody>
                    <a:bodyPr/>
                    <a:lstStyle/>
                    <a:p>
                      <a:r>
                        <a:rPr lang="en-US" sz="1200" dirty="0"/>
                        <a:t>arrows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classes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enhanced object Literals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template literals</a:t>
                      </a:r>
                    </a:p>
                  </a:txBody>
                  <a:tcPr marL="67232" marR="67232" marT="33616" marB="33616"/>
                </a:tc>
                <a:extLst>
                  <a:ext uri="{0D108BD9-81ED-4DB2-BD59-A6C34878D82A}">
                    <a16:rowId xmlns:a16="http://schemas.microsoft.com/office/drawing/2014/main" val="4122374706"/>
                  </a:ext>
                </a:extLst>
              </a:tr>
              <a:tr h="272663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destructuring</a:t>
                      </a:r>
                      <a:endParaRPr lang="en-US" sz="1200" dirty="0"/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default, rest, spread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let, </a:t>
                      </a:r>
                      <a:r>
                        <a:rPr lang="en-US" sz="1200" dirty="0" err="1"/>
                        <a:t>const</a:t>
                      </a:r>
                      <a:endParaRPr lang="en-US" sz="1200" dirty="0"/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iterators</a:t>
                      </a:r>
                    </a:p>
                  </a:txBody>
                  <a:tcPr marL="67232" marR="67232" marT="33616" marB="33616"/>
                </a:tc>
                <a:extLst>
                  <a:ext uri="{0D108BD9-81ED-4DB2-BD59-A6C34878D82A}">
                    <a16:rowId xmlns:a16="http://schemas.microsoft.com/office/drawing/2014/main" val="103117975"/>
                  </a:ext>
                </a:extLst>
              </a:tr>
              <a:tr h="272663">
                <a:tc>
                  <a:txBody>
                    <a:bodyPr/>
                    <a:lstStyle/>
                    <a:p>
                      <a:r>
                        <a:rPr lang="en-US" sz="1200" dirty="0"/>
                        <a:t>generators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unicode</a:t>
                      </a:r>
                      <a:endParaRPr lang="en-US" sz="1200" dirty="0"/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modules, loaders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map, set</a:t>
                      </a:r>
                    </a:p>
                  </a:txBody>
                  <a:tcPr marL="67232" marR="67232" marT="33616" marB="33616"/>
                </a:tc>
                <a:extLst>
                  <a:ext uri="{0D108BD9-81ED-4DB2-BD59-A6C34878D82A}">
                    <a16:rowId xmlns:a16="http://schemas.microsoft.com/office/drawing/2014/main" val="405196988"/>
                  </a:ext>
                </a:extLst>
              </a:tr>
              <a:tr h="272663">
                <a:tc>
                  <a:txBody>
                    <a:bodyPr/>
                    <a:lstStyle/>
                    <a:p>
                      <a:r>
                        <a:rPr lang="en-US" sz="1200" dirty="0"/>
                        <a:t>proxies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symbols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built-ins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promises</a:t>
                      </a:r>
                    </a:p>
                  </a:txBody>
                  <a:tcPr marL="67232" marR="67232" marT="33616" marB="33616"/>
                </a:tc>
                <a:extLst>
                  <a:ext uri="{0D108BD9-81ED-4DB2-BD59-A6C34878D82A}">
                    <a16:rowId xmlns:a16="http://schemas.microsoft.com/office/drawing/2014/main" val="439318811"/>
                  </a:ext>
                </a:extLst>
              </a:tr>
              <a:tr h="272663">
                <a:tc>
                  <a:txBody>
                    <a:bodyPr/>
                    <a:lstStyle/>
                    <a:p>
                      <a:r>
                        <a:rPr lang="en-US" sz="1200" dirty="0"/>
                        <a:t>object APIs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literals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reflection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tail calls</a:t>
                      </a:r>
                    </a:p>
                  </a:txBody>
                  <a:tcPr marL="67232" marR="67232" marT="33616" marB="33616"/>
                </a:tc>
                <a:extLst>
                  <a:ext uri="{0D108BD9-81ED-4DB2-BD59-A6C34878D82A}">
                    <a16:rowId xmlns:a16="http://schemas.microsoft.com/office/drawing/2014/main" val="2265203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52107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Master">
  <a:themeElements>
    <a:clrScheme name="Connections Colors">
      <a:dk1>
        <a:sysClr val="windowText" lastClr="000000"/>
      </a:dk1>
      <a:lt1>
        <a:srgbClr val="CECFCD"/>
      </a:lt1>
      <a:dk2>
        <a:srgbClr val="0D395E"/>
      </a:dk2>
      <a:lt2>
        <a:srgbClr val="39A8FF"/>
      </a:lt2>
      <a:accent1>
        <a:srgbClr val="5D8825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89019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Content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4_Content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ection Divider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Title Master">
  <a:themeElements>
    <a:clrScheme name="Connections Colors">
      <a:dk1>
        <a:sysClr val="windowText" lastClr="000000"/>
      </a:dk1>
      <a:lt1>
        <a:srgbClr val="CECFCD"/>
      </a:lt1>
      <a:dk2>
        <a:srgbClr val="0D395E"/>
      </a:dk2>
      <a:lt2>
        <a:srgbClr val="39A8FF"/>
      </a:lt2>
      <a:accent1>
        <a:srgbClr val="5D8825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89019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Content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2_Content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1524</TotalTime>
  <Words>2474</Words>
  <Application>Microsoft Office PowerPoint</Application>
  <PresentationFormat>On-screen Show (16:9)</PresentationFormat>
  <Paragraphs>759</Paragraphs>
  <Slides>67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67</vt:i4>
      </vt:variant>
    </vt:vector>
  </HeadingPairs>
  <TitlesOfParts>
    <vt:vector size="89" baseType="lpstr">
      <vt:lpstr>MS PGothic</vt:lpstr>
      <vt:lpstr>MS PGothic</vt:lpstr>
      <vt:lpstr>Arial</vt:lpstr>
      <vt:lpstr>Arial Black</vt:lpstr>
      <vt:lpstr>Calibri</vt:lpstr>
      <vt:lpstr>Century Gothic</vt:lpstr>
      <vt:lpstr>Consolas</vt:lpstr>
      <vt:lpstr>Segoe UI</vt:lpstr>
      <vt:lpstr>Source Sans Pro</vt:lpstr>
      <vt:lpstr>Wingdings</vt:lpstr>
      <vt:lpstr>Title Master</vt:lpstr>
      <vt:lpstr>1_Custom Design</vt:lpstr>
      <vt:lpstr>Content Master</vt:lpstr>
      <vt:lpstr>Section Divider Master</vt:lpstr>
      <vt:lpstr>Custom Design</vt:lpstr>
      <vt:lpstr>1_Title Master</vt:lpstr>
      <vt:lpstr>1_Content Master</vt:lpstr>
      <vt:lpstr>2_Custom Design</vt:lpstr>
      <vt:lpstr>2_Content Master</vt:lpstr>
      <vt:lpstr>3_Custom Design</vt:lpstr>
      <vt:lpstr>3_Content Master</vt:lpstr>
      <vt:lpstr>4_Content Master</vt:lpstr>
      <vt:lpstr>Hillier Building Applications for Office 365 and SharePoint with Angular 2</vt:lpstr>
      <vt:lpstr>PowerPoint Presentation</vt:lpstr>
      <vt:lpstr>Agenda</vt:lpstr>
      <vt:lpstr>Enterprise javascript</vt:lpstr>
      <vt:lpstr>Overview</vt:lpstr>
      <vt:lpstr>Development Environment</vt:lpstr>
      <vt:lpstr>DEMO</vt:lpstr>
      <vt:lpstr>Enterprise JavaScript</vt:lpstr>
      <vt:lpstr>ECMAScript 2015 </vt:lpstr>
      <vt:lpstr>PowerPoint Presentation</vt:lpstr>
      <vt:lpstr>PowerPoint Presentation</vt:lpstr>
      <vt:lpstr>Modules</vt:lpstr>
      <vt:lpstr>Using the Revealing Module Pattern</vt:lpstr>
      <vt:lpstr>External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Enterprise JavaScript</vt:lpstr>
      <vt:lpstr>Introduction to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Definition Files</vt:lpstr>
      <vt:lpstr>DEMO</vt:lpstr>
      <vt:lpstr>Angular 2 Framework</vt:lpstr>
      <vt:lpstr>Introducing Angular 2</vt:lpstr>
      <vt:lpstr>Single-Page Applications</vt:lpstr>
      <vt:lpstr>MV* with Angular 2</vt:lpstr>
      <vt:lpstr>Angular Building Blocks</vt:lpstr>
      <vt:lpstr>PowerPoint Presentation</vt:lpstr>
      <vt:lpstr>PowerPoint Presentation</vt:lpstr>
      <vt:lpstr>Important Built-in Directives</vt:lpstr>
      <vt:lpstr>DEMO</vt:lpstr>
      <vt:lpstr>PowerPoint Presentation</vt:lpstr>
      <vt:lpstr>PowerPoint Presentation</vt:lpstr>
      <vt:lpstr>DEMO</vt:lpstr>
      <vt:lpstr>Angular 2 Framework</vt:lpstr>
      <vt:lpstr>Observables</vt:lpstr>
      <vt:lpstr>PowerPoint Presentation</vt:lpstr>
      <vt:lpstr>PowerPoint Presentation</vt:lpstr>
      <vt:lpstr>PowerPoint Presentation</vt:lpstr>
      <vt:lpstr>DEMO</vt:lpstr>
      <vt:lpstr>SharePoint framework</vt:lpstr>
      <vt:lpstr>SharePoint Development Models</vt:lpstr>
      <vt:lpstr>Development Environment</vt:lpstr>
      <vt:lpstr>SharePoint framework</vt:lpstr>
      <vt:lpstr>SharePoint Framework</vt:lpstr>
      <vt:lpstr>Key Concepts</vt:lpstr>
      <vt:lpstr>Development Flow</vt:lpstr>
      <vt:lpstr>Generate Scaffolding</vt:lpstr>
      <vt:lpstr>PowerPoint Presentation</vt:lpstr>
      <vt:lpstr>Test in Workbench</vt:lpstr>
      <vt:lpstr>Deployment</vt:lpstr>
      <vt:lpstr>DEMO</vt:lpstr>
      <vt:lpstr>SharePoint framework</vt:lpstr>
      <vt:lpstr>PowerPoint Presentation</vt:lpstr>
      <vt:lpstr>PowerPoint Presentation</vt:lpstr>
      <vt:lpstr>PowerPoint Presentation</vt:lpstr>
      <vt:lpstr>PowerPoint Presentation</vt:lpstr>
      <vt:lpstr>DEMO</vt:lpstr>
      <vt:lpstr>Summary</vt:lpstr>
    </vt:vector>
  </TitlesOfParts>
  <Company>Penton Media,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Scot Hillier</cp:lastModifiedBy>
  <cp:revision>107</cp:revision>
  <dcterms:created xsi:type="dcterms:W3CDTF">2014-05-12T20:17:35Z</dcterms:created>
  <dcterms:modified xsi:type="dcterms:W3CDTF">2016-10-04T23:18:12Z</dcterms:modified>
</cp:coreProperties>
</file>