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3" r:id="rId7"/>
    <p:sldId id="266" r:id="rId8"/>
    <p:sldId id="264" r:id="rId9"/>
    <p:sldId id="261" r:id="rId10"/>
    <p:sldId id="262" r:id="rId11"/>
    <p:sldId id="265" r:id="rId12"/>
    <p:sldId id="270" r:id="rId13"/>
    <p:sldId id="268" r:id="rId14"/>
    <p:sldId id="267" r:id="rId15"/>
    <p:sldId id="269" r:id="rId16"/>
    <p:sldId id="273" r:id="rId17"/>
    <p:sldId id="271" r:id="rId18"/>
    <p:sldId id="272" r:id="rId19"/>
    <p:sldId id="276" r:id="rId20"/>
    <p:sldId id="279" r:id="rId21"/>
    <p:sldId id="277" r:id="rId22"/>
    <p:sldId id="278" r:id="rId23"/>
    <p:sldId id="274" r:id="rId24"/>
    <p:sldId id="275" r:id="rId25"/>
    <p:sldId id="283" r:id="rId26"/>
    <p:sldId id="284" r:id="rId27"/>
    <p:sldId id="282" r:id="rId28"/>
    <p:sldId id="281"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6FC8F9-5D2D-41F5-BEA7-1BC9B2561FF0}"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06456-26D9-4140-9C3F-3B45A7175580}" type="slidenum">
              <a:rPr lang="en-US" smtClean="0"/>
              <a:t>‹#›</a:t>
            </a:fld>
            <a:endParaRPr lang="en-US"/>
          </a:p>
        </p:txBody>
      </p:sp>
    </p:spTree>
    <p:extLst>
      <p:ext uri="{BB962C8B-B14F-4D97-AF65-F5344CB8AC3E}">
        <p14:creationId xmlns:p14="http://schemas.microsoft.com/office/powerpoint/2010/main" val="869434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6FC8F9-5D2D-41F5-BEA7-1BC9B2561FF0}"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06456-26D9-4140-9C3F-3B45A7175580}" type="slidenum">
              <a:rPr lang="en-US" smtClean="0"/>
              <a:t>‹#›</a:t>
            </a:fld>
            <a:endParaRPr lang="en-US"/>
          </a:p>
        </p:txBody>
      </p:sp>
    </p:spTree>
    <p:extLst>
      <p:ext uri="{BB962C8B-B14F-4D97-AF65-F5344CB8AC3E}">
        <p14:creationId xmlns:p14="http://schemas.microsoft.com/office/powerpoint/2010/main" val="246966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6FC8F9-5D2D-41F5-BEA7-1BC9B2561FF0}"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06456-26D9-4140-9C3F-3B45A7175580}" type="slidenum">
              <a:rPr lang="en-US" smtClean="0"/>
              <a:t>‹#›</a:t>
            </a:fld>
            <a:endParaRPr lang="en-US"/>
          </a:p>
        </p:txBody>
      </p:sp>
    </p:spTree>
    <p:extLst>
      <p:ext uri="{BB962C8B-B14F-4D97-AF65-F5344CB8AC3E}">
        <p14:creationId xmlns:p14="http://schemas.microsoft.com/office/powerpoint/2010/main" val="3650836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6FC8F9-5D2D-41F5-BEA7-1BC9B2561FF0}"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06456-26D9-4140-9C3F-3B45A7175580}" type="slidenum">
              <a:rPr lang="en-US" smtClean="0"/>
              <a:t>‹#›</a:t>
            </a:fld>
            <a:endParaRPr lang="en-US"/>
          </a:p>
        </p:txBody>
      </p:sp>
    </p:spTree>
    <p:extLst>
      <p:ext uri="{BB962C8B-B14F-4D97-AF65-F5344CB8AC3E}">
        <p14:creationId xmlns:p14="http://schemas.microsoft.com/office/powerpoint/2010/main" val="303614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6FC8F9-5D2D-41F5-BEA7-1BC9B2561FF0}"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06456-26D9-4140-9C3F-3B45A7175580}" type="slidenum">
              <a:rPr lang="en-US" smtClean="0"/>
              <a:t>‹#›</a:t>
            </a:fld>
            <a:endParaRPr lang="en-US"/>
          </a:p>
        </p:txBody>
      </p:sp>
    </p:spTree>
    <p:extLst>
      <p:ext uri="{BB962C8B-B14F-4D97-AF65-F5344CB8AC3E}">
        <p14:creationId xmlns:p14="http://schemas.microsoft.com/office/powerpoint/2010/main" val="203201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6FC8F9-5D2D-41F5-BEA7-1BC9B2561FF0}"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06456-26D9-4140-9C3F-3B45A7175580}" type="slidenum">
              <a:rPr lang="en-US" smtClean="0"/>
              <a:t>‹#›</a:t>
            </a:fld>
            <a:endParaRPr lang="en-US"/>
          </a:p>
        </p:txBody>
      </p:sp>
    </p:spTree>
    <p:extLst>
      <p:ext uri="{BB962C8B-B14F-4D97-AF65-F5344CB8AC3E}">
        <p14:creationId xmlns:p14="http://schemas.microsoft.com/office/powerpoint/2010/main" val="384687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6FC8F9-5D2D-41F5-BEA7-1BC9B2561FF0}"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06456-26D9-4140-9C3F-3B45A7175580}" type="slidenum">
              <a:rPr lang="en-US" smtClean="0"/>
              <a:t>‹#›</a:t>
            </a:fld>
            <a:endParaRPr lang="en-US"/>
          </a:p>
        </p:txBody>
      </p:sp>
    </p:spTree>
    <p:extLst>
      <p:ext uri="{BB962C8B-B14F-4D97-AF65-F5344CB8AC3E}">
        <p14:creationId xmlns:p14="http://schemas.microsoft.com/office/powerpoint/2010/main" val="181197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6FC8F9-5D2D-41F5-BEA7-1BC9B2561FF0}"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06456-26D9-4140-9C3F-3B45A7175580}" type="slidenum">
              <a:rPr lang="en-US" smtClean="0"/>
              <a:t>‹#›</a:t>
            </a:fld>
            <a:endParaRPr lang="en-US"/>
          </a:p>
        </p:txBody>
      </p:sp>
    </p:spTree>
    <p:extLst>
      <p:ext uri="{BB962C8B-B14F-4D97-AF65-F5344CB8AC3E}">
        <p14:creationId xmlns:p14="http://schemas.microsoft.com/office/powerpoint/2010/main" val="206156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6FC8F9-5D2D-41F5-BEA7-1BC9B2561FF0}"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06456-26D9-4140-9C3F-3B45A7175580}" type="slidenum">
              <a:rPr lang="en-US" smtClean="0"/>
              <a:t>‹#›</a:t>
            </a:fld>
            <a:endParaRPr lang="en-US"/>
          </a:p>
        </p:txBody>
      </p:sp>
    </p:spTree>
    <p:extLst>
      <p:ext uri="{BB962C8B-B14F-4D97-AF65-F5344CB8AC3E}">
        <p14:creationId xmlns:p14="http://schemas.microsoft.com/office/powerpoint/2010/main" val="4030611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6FC8F9-5D2D-41F5-BEA7-1BC9B2561FF0}"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06456-26D9-4140-9C3F-3B45A7175580}" type="slidenum">
              <a:rPr lang="en-US" smtClean="0"/>
              <a:t>‹#›</a:t>
            </a:fld>
            <a:endParaRPr lang="en-US"/>
          </a:p>
        </p:txBody>
      </p:sp>
    </p:spTree>
    <p:extLst>
      <p:ext uri="{BB962C8B-B14F-4D97-AF65-F5344CB8AC3E}">
        <p14:creationId xmlns:p14="http://schemas.microsoft.com/office/powerpoint/2010/main" val="3970393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6FC8F9-5D2D-41F5-BEA7-1BC9B2561FF0}"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06456-26D9-4140-9C3F-3B45A7175580}" type="slidenum">
              <a:rPr lang="en-US" smtClean="0"/>
              <a:t>‹#›</a:t>
            </a:fld>
            <a:endParaRPr lang="en-US"/>
          </a:p>
        </p:txBody>
      </p:sp>
    </p:spTree>
    <p:extLst>
      <p:ext uri="{BB962C8B-B14F-4D97-AF65-F5344CB8AC3E}">
        <p14:creationId xmlns:p14="http://schemas.microsoft.com/office/powerpoint/2010/main" val="381444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6FC8F9-5D2D-41F5-BEA7-1BC9B2561FF0}" type="datetimeFigureOut">
              <a:rPr lang="en-US" smtClean="0"/>
              <a:t>5/23/2022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06456-26D9-4140-9C3F-3B45A7175580}" type="slidenum">
              <a:rPr lang="en-US" smtClean="0"/>
              <a:t>‹#›</a:t>
            </a:fld>
            <a:endParaRPr lang="en-US"/>
          </a:p>
        </p:txBody>
      </p:sp>
    </p:spTree>
    <p:extLst>
      <p:ext uri="{BB962C8B-B14F-4D97-AF65-F5344CB8AC3E}">
        <p14:creationId xmlns:p14="http://schemas.microsoft.com/office/powerpoint/2010/main" val="896775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msdotnet.co.in/2013/07/web-forms-controls-in-aspnetii.html" TargetMode="External"/><Relationship Id="rId2" Type="http://schemas.openxmlformats.org/officeDocument/2006/relationships/hyperlink" Target="http://www.msdotnet.co.in/2013/06/web-forms-controls-in-aspneti.html" TargetMode="External"/><Relationship Id="rId1" Type="http://schemas.openxmlformats.org/officeDocument/2006/relationships/slideLayout" Target="../slideLayouts/slideLayout7.xml"/><Relationship Id="rId4" Type="http://schemas.openxmlformats.org/officeDocument/2006/relationships/hyperlink" Target="http://www.msdotnet.co.in/search/label/Asp.Ne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Validation Control</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8273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0DF817-EFCB-B641-A22F-D833137032A3}"/>
              </a:ext>
            </a:extLst>
          </p:cNvPr>
          <p:cNvPicPr>
            <a:picLocks noChangeAspect="1"/>
          </p:cNvPicPr>
          <p:nvPr/>
        </p:nvPicPr>
        <p:blipFill>
          <a:blip r:embed="rId2"/>
          <a:stretch>
            <a:fillRect/>
          </a:stretch>
        </p:blipFill>
        <p:spPr>
          <a:xfrm>
            <a:off x="1771098" y="835593"/>
            <a:ext cx="7324776" cy="2857500"/>
          </a:xfrm>
          <a:prstGeom prst="rect">
            <a:avLst/>
          </a:prstGeom>
          <a:ln>
            <a:solidFill>
              <a:schemeClr val="tx1"/>
            </a:solidFill>
          </a:ln>
        </p:spPr>
      </p:pic>
    </p:spTree>
    <p:extLst>
      <p:ext uri="{BB962C8B-B14F-4D97-AF65-F5344CB8AC3E}">
        <p14:creationId xmlns:p14="http://schemas.microsoft.com/office/powerpoint/2010/main" val="32318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49A5E3-4406-9D86-263E-5DA336A797C2}"/>
              </a:ext>
            </a:extLst>
          </p:cNvPr>
          <p:cNvSpPr txBox="1"/>
          <p:nvPr/>
        </p:nvSpPr>
        <p:spPr>
          <a:xfrm>
            <a:off x="394635" y="174101"/>
            <a:ext cx="10289407" cy="3970318"/>
          </a:xfrm>
          <a:prstGeom prst="rect">
            <a:avLst/>
          </a:prstGeom>
          <a:noFill/>
          <a:ln>
            <a:solidFill>
              <a:schemeClr val="tx1"/>
            </a:solidFill>
          </a:ln>
        </p:spPr>
        <p:txBody>
          <a:bodyPr wrap="square">
            <a:spAutoFit/>
          </a:bodyPr>
          <a:lstStyle/>
          <a:p>
            <a:r>
              <a:rPr lang="en-IN" sz="1800" b="1" u="sng" dirty="0" err="1">
                <a:latin typeface="Consolas" panose="020B0609020204030204" pitchFamily="49" charset="0"/>
              </a:rPr>
              <a:t>Comparevalidator.aspx.cs</a:t>
            </a:r>
            <a:endParaRPr lang="en-IN" sz="1800" b="1" u="sng" dirty="0">
              <a:latin typeface="Consolas" panose="020B0609020204030204" pitchFamily="49" charset="0"/>
            </a:endParaRPr>
          </a:p>
          <a:p>
            <a:endParaRPr lang="en-US"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protected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Button1_Click(</a:t>
            </a:r>
            <a:r>
              <a:rPr lang="en-US" sz="1800" dirty="0">
                <a:solidFill>
                  <a:srgbClr val="0000FF"/>
                </a:solidFill>
                <a:latin typeface="Consolas" panose="020B0609020204030204" pitchFamily="49" charset="0"/>
              </a:rPr>
              <a:t>object</a:t>
            </a:r>
            <a:r>
              <a:rPr lang="en-US" sz="1800" dirty="0">
                <a:solidFill>
                  <a:srgbClr val="000000"/>
                </a:solidFill>
                <a:latin typeface="Consolas" panose="020B0609020204030204" pitchFamily="49" charset="0"/>
              </a:rPr>
              <a:t> sender, </a:t>
            </a:r>
            <a:r>
              <a:rPr lang="en-US" sz="1800" dirty="0" err="1">
                <a:solidFill>
                  <a:srgbClr val="000000"/>
                </a:solidFill>
                <a:latin typeface="Consolas" panose="020B0609020204030204" pitchFamily="49" charset="0"/>
              </a:rPr>
              <a:t>EventArgs</a:t>
            </a:r>
            <a:r>
              <a:rPr lang="en-US" sz="1800" dirty="0">
                <a:solidFill>
                  <a:srgbClr val="000000"/>
                </a:solidFill>
                <a:latin typeface="Consolas" panose="020B0609020204030204" pitchFamily="49" charset="0"/>
              </a:rPr>
              <a:t> e)</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if</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Page.IsValid</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Label1.Text = </a:t>
            </a:r>
            <a:r>
              <a:rPr lang="en-IN" sz="1800" dirty="0">
                <a:solidFill>
                  <a:srgbClr val="A31515"/>
                </a:solidFill>
                <a:latin typeface="Consolas" panose="020B0609020204030204" pitchFamily="49" charset="0"/>
              </a:rPr>
              <a:t>"Data saved"</a:t>
            </a:r>
            <a:r>
              <a:rPr lang="en-IN"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Label1.ForeColor = </a:t>
            </a:r>
            <a:r>
              <a:rPr lang="en-US" sz="1800" dirty="0" err="1">
                <a:solidFill>
                  <a:srgbClr val="000000"/>
                </a:solidFill>
                <a:latin typeface="Consolas" panose="020B0609020204030204" pitchFamily="49" charset="0"/>
              </a:rPr>
              <a:t>System.Drawing.Color.Green</a:t>
            </a:r>
            <a:r>
              <a:rPr lang="en-US"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else</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Label1.Text =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Falidation</a:t>
            </a:r>
            <a:r>
              <a:rPr lang="en-US" sz="1800" dirty="0">
                <a:solidFill>
                  <a:srgbClr val="A31515"/>
                </a:solidFill>
                <a:latin typeface="Consolas" panose="020B0609020204030204" pitchFamily="49" charset="0"/>
              </a:rPr>
              <a:t> Failed ,Data not saved"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Label1.ForeColor = </a:t>
            </a:r>
            <a:r>
              <a:rPr lang="en-US" sz="1800" dirty="0" err="1">
                <a:solidFill>
                  <a:srgbClr val="000000"/>
                </a:solidFill>
                <a:latin typeface="Consolas" panose="020B0609020204030204" pitchFamily="49" charset="0"/>
              </a:rPr>
              <a:t>System.Drawing.Color.Red</a:t>
            </a:r>
            <a:r>
              <a:rPr lang="en-US"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endParaRPr lang="en-IN" dirty="0"/>
          </a:p>
        </p:txBody>
      </p:sp>
      <p:pic>
        <p:nvPicPr>
          <p:cNvPr id="5" name="Picture 4">
            <a:extLst>
              <a:ext uri="{FF2B5EF4-FFF2-40B4-BE49-F238E27FC236}">
                <a16:creationId xmlns:a16="http://schemas.microsoft.com/office/drawing/2014/main" id="{9A54426A-03C1-3404-86E5-9639C2FBCE11}"/>
              </a:ext>
            </a:extLst>
          </p:cNvPr>
          <p:cNvPicPr>
            <a:picLocks noChangeAspect="1"/>
          </p:cNvPicPr>
          <p:nvPr/>
        </p:nvPicPr>
        <p:blipFill>
          <a:blip r:embed="rId2"/>
          <a:stretch>
            <a:fillRect/>
          </a:stretch>
        </p:blipFill>
        <p:spPr>
          <a:xfrm>
            <a:off x="2428424" y="4211796"/>
            <a:ext cx="5791552" cy="2653318"/>
          </a:xfrm>
          <a:prstGeom prst="rect">
            <a:avLst/>
          </a:prstGeom>
          <a:ln>
            <a:solidFill>
              <a:schemeClr val="tx1"/>
            </a:solidFill>
          </a:ln>
        </p:spPr>
      </p:pic>
    </p:spTree>
    <p:extLst>
      <p:ext uri="{BB962C8B-B14F-4D97-AF65-F5344CB8AC3E}">
        <p14:creationId xmlns:p14="http://schemas.microsoft.com/office/powerpoint/2010/main" val="2353344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FFDFAA-B86E-C420-2FC1-5E5840627E33}"/>
              </a:ext>
            </a:extLst>
          </p:cNvPr>
          <p:cNvSpPr txBox="1"/>
          <p:nvPr/>
        </p:nvSpPr>
        <p:spPr>
          <a:xfrm>
            <a:off x="382604" y="282159"/>
            <a:ext cx="6097604" cy="369332"/>
          </a:xfrm>
          <a:prstGeom prst="rect">
            <a:avLst/>
          </a:prstGeom>
          <a:noFill/>
        </p:spPr>
        <p:txBody>
          <a:bodyPr wrap="square">
            <a:spAutoFit/>
          </a:bodyPr>
          <a:lstStyle/>
          <a:p>
            <a:pPr algn="just" fontAlgn="base"/>
            <a:r>
              <a:rPr lang="en-IN" b="1" u="sng" dirty="0" err="1">
                <a:solidFill>
                  <a:srgbClr val="000000"/>
                </a:solidFill>
                <a:latin typeface="Consolas" panose="020B0609020204030204" pitchFamily="49" charset="0"/>
              </a:rPr>
              <a:t>RangeValidator</a:t>
            </a:r>
            <a:r>
              <a:rPr lang="en-IN" b="1" u="sng" dirty="0">
                <a:solidFill>
                  <a:srgbClr val="000000"/>
                </a:solidFill>
                <a:latin typeface="Consolas" panose="020B0609020204030204" pitchFamily="49" charset="0"/>
              </a:rPr>
              <a:t> Control</a:t>
            </a:r>
          </a:p>
        </p:txBody>
      </p:sp>
      <p:sp>
        <p:nvSpPr>
          <p:cNvPr id="5" name="TextBox 4">
            <a:extLst>
              <a:ext uri="{FF2B5EF4-FFF2-40B4-BE49-F238E27FC236}">
                <a16:creationId xmlns:a16="http://schemas.microsoft.com/office/drawing/2014/main" id="{EEA0EB67-666C-1A3B-2B38-0722FED01C5B}"/>
              </a:ext>
            </a:extLst>
          </p:cNvPr>
          <p:cNvSpPr txBox="1"/>
          <p:nvPr/>
        </p:nvSpPr>
        <p:spPr>
          <a:xfrm>
            <a:off x="481263" y="972152"/>
            <a:ext cx="11203805" cy="2585323"/>
          </a:xfrm>
          <a:prstGeom prst="rect">
            <a:avLst/>
          </a:prstGeom>
          <a:noFill/>
        </p:spPr>
        <p:txBody>
          <a:bodyPr wrap="square">
            <a:spAutoFit/>
          </a:bodyPr>
          <a:lstStyle/>
          <a:p>
            <a:pPr marL="285750" indent="-285750" algn="just" fontAlgn="base">
              <a:buFont typeface="Arial" panose="020B0604020202020204" pitchFamily="34" charset="0"/>
              <a:buChar char="•"/>
            </a:pPr>
            <a:r>
              <a:rPr lang="en-US" dirty="0">
                <a:solidFill>
                  <a:srgbClr val="000000"/>
                </a:solidFill>
                <a:latin typeface="Consolas" panose="020B0609020204030204" pitchFamily="49" charset="0"/>
              </a:rPr>
              <a:t>The </a:t>
            </a:r>
            <a:r>
              <a:rPr lang="en-US" dirty="0" err="1">
                <a:solidFill>
                  <a:srgbClr val="000000"/>
                </a:solidFill>
                <a:latin typeface="Consolas" panose="020B0609020204030204" pitchFamily="49" charset="0"/>
              </a:rPr>
              <a:t>RangeValidator</a:t>
            </a:r>
            <a:r>
              <a:rPr lang="en-US" dirty="0">
                <a:solidFill>
                  <a:srgbClr val="000000"/>
                </a:solidFill>
                <a:latin typeface="Consolas" panose="020B0609020204030204" pitchFamily="49" charset="0"/>
              </a:rPr>
              <a:t> control is used to check the input control value is within a specified range or not. </a:t>
            </a:r>
          </a:p>
          <a:p>
            <a:pPr marL="285750" indent="-285750" algn="just" fontAlgn="base">
              <a:buFont typeface="Arial" panose="020B0604020202020204" pitchFamily="34" charset="0"/>
              <a:buChar char="•"/>
            </a:pPr>
            <a:endParaRPr lang="en-US" dirty="0">
              <a:solidFill>
                <a:srgbClr val="000000"/>
              </a:solidFill>
              <a:latin typeface="Consolas" panose="020B0609020204030204" pitchFamily="49" charset="0"/>
            </a:endParaRPr>
          </a:p>
          <a:p>
            <a:pPr marL="285750" indent="-285750" algn="just" fontAlgn="base">
              <a:buFont typeface="Arial" panose="020B0604020202020204" pitchFamily="34" charset="0"/>
              <a:buChar char="•"/>
            </a:pPr>
            <a:r>
              <a:rPr lang="en-US" dirty="0">
                <a:solidFill>
                  <a:srgbClr val="000000"/>
                </a:solidFill>
                <a:latin typeface="Consolas" panose="020B0609020204030204" pitchFamily="49" charset="0"/>
              </a:rPr>
              <a:t>In other words we can say the input values must be between two defined values.  It has minimum and maximum value.</a:t>
            </a:r>
          </a:p>
          <a:p>
            <a:pPr marL="285750" indent="-285750" algn="just" fontAlgn="base">
              <a:buFont typeface="Arial" panose="020B0604020202020204" pitchFamily="34" charset="0"/>
              <a:buChar char="•"/>
            </a:pPr>
            <a:endParaRPr lang="en-US" dirty="0">
              <a:solidFill>
                <a:srgbClr val="000000"/>
              </a:solidFill>
              <a:latin typeface="Consolas" panose="020B0609020204030204" pitchFamily="49" charset="0"/>
            </a:endParaRPr>
          </a:p>
          <a:p>
            <a:pPr marL="285750" indent="-285750" algn="just" fontAlgn="base">
              <a:buFont typeface="Arial" panose="020B0604020202020204" pitchFamily="34" charset="0"/>
              <a:buChar char="•"/>
            </a:pPr>
            <a:r>
              <a:rPr lang="en-US" dirty="0" err="1">
                <a:solidFill>
                  <a:srgbClr val="000000"/>
                </a:solidFill>
                <a:latin typeface="Consolas" panose="020B0609020204030204" pitchFamily="49" charset="0"/>
              </a:rPr>
              <a:t>RangeValidator</a:t>
            </a:r>
            <a:r>
              <a:rPr lang="en-US" dirty="0">
                <a:solidFill>
                  <a:srgbClr val="000000"/>
                </a:solidFill>
                <a:latin typeface="Consolas" panose="020B0609020204030204" pitchFamily="49" charset="0"/>
              </a:rPr>
              <a:t> control mostly used for a validate Mobile No and </a:t>
            </a:r>
            <a:r>
              <a:rPr lang="en-US" dirty="0" err="1">
                <a:solidFill>
                  <a:srgbClr val="000000"/>
                </a:solidFill>
                <a:latin typeface="Consolas" panose="020B0609020204030204" pitchFamily="49" charset="0"/>
              </a:rPr>
              <a:t>Pincode</a:t>
            </a:r>
            <a:r>
              <a:rPr lang="en-US" dirty="0">
                <a:solidFill>
                  <a:srgbClr val="000000"/>
                </a:solidFill>
                <a:latin typeface="Consolas" panose="020B0609020204030204" pitchFamily="49" charset="0"/>
              </a:rPr>
              <a:t>. Mobile no and </a:t>
            </a:r>
            <a:r>
              <a:rPr lang="en-US" dirty="0" err="1">
                <a:solidFill>
                  <a:srgbClr val="000000"/>
                </a:solidFill>
                <a:latin typeface="Consolas" panose="020B0609020204030204" pitchFamily="49" charset="0"/>
              </a:rPr>
              <a:t>Pincode</a:t>
            </a:r>
            <a:r>
              <a:rPr lang="en-US" dirty="0">
                <a:solidFill>
                  <a:srgbClr val="000000"/>
                </a:solidFill>
                <a:latin typeface="Consolas" panose="020B0609020204030204" pitchFamily="49" charset="0"/>
              </a:rPr>
              <a:t> no length must be pre defined. </a:t>
            </a:r>
          </a:p>
          <a:p>
            <a:pPr marL="285750" indent="-285750" algn="just" fontAlgn="base">
              <a:buFont typeface="Arial" panose="020B0604020202020204" pitchFamily="34" charset="0"/>
              <a:buChar char="•"/>
            </a:pP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457867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A7F897-90FA-F1D6-6121-720B96822161}"/>
              </a:ext>
            </a:extLst>
          </p:cNvPr>
          <p:cNvSpPr txBox="1"/>
          <p:nvPr/>
        </p:nvSpPr>
        <p:spPr>
          <a:xfrm>
            <a:off x="221382" y="721650"/>
            <a:ext cx="11694694" cy="4278094"/>
          </a:xfrm>
          <a:prstGeom prst="rect">
            <a:avLst/>
          </a:prstGeom>
          <a:noFill/>
          <a:ln>
            <a:solidFill>
              <a:schemeClr val="tx1"/>
            </a:solidFill>
          </a:ln>
        </p:spPr>
        <p:txBody>
          <a:bodyPr wrap="square">
            <a:spAutoFit/>
          </a:bodyPr>
          <a:lstStyle/>
          <a:p>
            <a:r>
              <a:rPr lang="en-IN" sz="1600" dirty="0">
                <a:latin typeface="Consolas" panose="020B0609020204030204" pitchFamily="49" charset="0"/>
              </a:rPr>
              <a:t>&lt;form id="form1" </a:t>
            </a:r>
            <a:r>
              <a:rPr lang="en-IN" sz="1600" dirty="0" err="1">
                <a:latin typeface="Consolas" panose="020B0609020204030204" pitchFamily="49" charset="0"/>
              </a:rPr>
              <a:t>runat</a:t>
            </a:r>
            <a:r>
              <a:rPr lang="en-IN" sz="1600" dirty="0">
                <a:latin typeface="Consolas" panose="020B0609020204030204" pitchFamily="49" charset="0"/>
              </a:rPr>
              <a:t>="server"&gt;</a:t>
            </a:r>
          </a:p>
          <a:p>
            <a:r>
              <a:rPr lang="en-IN" sz="1600" dirty="0">
                <a:latin typeface="Consolas" panose="020B0609020204030204" pitchFamily="49" charset="0"/>
              </a:rPr>
              <a:t>        &lt;div&gt;</a:t>
            </a:r>
          </a:p>
          <a:p>
            <a:r>
              <a:rPr lang="en-IN" sz="1600" dirty="0">
                <a:latin typeface="Consolas" panose="020B0609020204030204" pitchFamily="49" charset="0"/>
              </a:rPr>
              <a:t>             Age:&lt;</a:t>
            </a:r>
            <a:r>
              <a:rPr lang="en-IN" sz="1600" dirty="0" err="1">
                <a:latin typeface="Consolas" panose="020B0609020204030204" pitchFamily="49" charset="0"/>
              </a:rPr>
              <a:t>asp:TextBox</a:t>
            </a:r>
            <a:r>
              <a:rPr lang="en-IN" sz="1600" dirty="0">
                <a:latin typeface="Consolas" panose="020B0609020204030204" pitchFamily="49" charset="0"/>
              </a:rPr>
              <a:t> ID="TextBox1" </a:t>
            </a:r>
            <a:r>
              <a:rPr lang="en-IN" sz="1600" dirty="0" err="1">
                <a:latin typeface="Consolas" panose="020B0609020204030204" pitchFamily="49" charset="0"/>
              </a:rPr>
              <a:t>runat</a:t>
            </a:r>
            <a:r>
              <a:rPr lang="en-IN" sz="1600" dirty="0">
                <a:latin typeface="Consolas" panose="020B0609020204030204" pitchFamily="49" charset="0"/>
              </a:rPr>
              <a:t>="server"&gt;&lt;/</a:t>
            </a:r>
            <a:r>
              <a:rPr lang="en-IN" sz="1600" dirty="0" err="1">
                <a:latin typeface="Consolas" panose="020B0609020204030204" pitchFamily="49" charset="0"/>
              </a:rPr>
              <a:t>asp:TextBox</a:t>
            </a:r>
            <a:r>
              <a:rPr lang="en-IN" sz="1600" dirty="0">
                <a:latin typeface="Consolas" panose="020B0609020204030204" pitchFamily="49" charset="0"/>
              </a:rPr>
              <a:t>&gt;</a:t>
            </a:r>
          </a:p>
          <a:p>
            <a:endParaRPr lang="en-IN" sz="1600" dirty="0">
              <a:latin typeface="Consolas" panose="020B0609020204030204" pitchFamily="49" charset="0"/>
            </a:endParaRPr>
          </a:p>
          <a:p>
            <a:r>
              <a:rPr lang="en-IN" sz="1600" dirty="0">
                <a:latin typeface="Consolas" panose="020B0609020204030204" pitchFamily="49" charset="0"/>
              </a:rPr>
              <a:t>            </a:t>
            </a:r>
            <a:r>
              <a:rPr lang="en-IN" sz="1600" dirty="0">
                <a:solidFill>
                  <a:srgbClr val="FF0000"/>
                </a:solidFill>
                <a:latin typeface="Consolas" panose="020B0609020204030204" pitchFamily="49" charset="0"/>
              </a:rPr>
              <a:t>&lt;</a:t>
            </a:r>
            <a:r>
              <a:rPr lang="en-IN" sz="1600" dirty="0" err="1">
                <a:solidFill>
                  <a:srgbClr val="FF0000"/>
                </a:solidFill>
                <a:latin typeface="Consolas" panose="020B0609020204030204" pitchFamily="49" charset="0"/>
              </a:rPr>
              <a:t>asp:RangeValidator</a:t>
            </a:r>
            <a:r>
              <a:rPr lang="en-IN" sz="1600" dirty="0">
                <a:solidFill>
                  <a:srgbClr val="FF0000"/>
                </a:solidFill>
                <a:latin typeface="Consolas" panose="020B0609020204030204" pitchFamily="49" charset="0"/>
              </a:rPr>
              <a:t> ID="RangeValidator1" </a:t>
            </a:r>
            <a:r>
              <a:rPr lang="en-IN" sz="1600" dirty="0" err="1">
                <a:solidFill>
                  <a:srgbClr val="FF0000"/>
                </a:solidFill>
                <a:latin typeface="Consolas" panose="020B0609020204030204" pitchFamily="49" charset="0"/>
              </a:rPr>
              <a:t>runat</a:t>
            </a:r>
            <a:r>
              <a:rPr lang="en-IN" sz="1600" dirty="0">
                <a:solidFill>
                  <a:srgbClr val="FF0000"/>
                </a:solidFill>
                <a:latin typeface="Consolas" panose="020B0609020204030204" pitchFamily="49" charset="0"/>
              </a:rPr>
              <a:t>="server" </a:t>
            </a:r>
            <a:r>
              <a:rPr lang="en-IN" sz="1600" dirty="0" err="1">
                <a:solidFill>
                  <a:srgbClr val="FF0000"/>
                </a:solidFill>
                <a:latin typeface="Consolas" panose="020B0609020204030204" pitchFamily="49" charset="0"/>
              </a:rPr>
              <a:t>ErrorMessage</a:t>
            </a:r>
            <a:r>
              <a:rPr lang="en-IN" sz="1600" dirty="0">
                <a:solidFill>
                  <a:srgbClr val="FF0000"/>
                </a:solidFill>
                <a:latin typeface="Consolas" panose="020B0609020204030204" pitchFamily="49" charset="0"/>
              </a:rPr>
              <a:t>="Age must be between 1 and 100" </a:t>
            </a:r>
            <a:r>
              <a:rPr lang="en-IN" sz="1600" dirty="0" err="1">
                <a:solidFill>
                  <a:srgbClr val="FF0000"/>
                </a:solidFill>
                <a:latin typeface="Consolas" panose="020B0609020204030204" pitchFamily="49" charset="0"/>
              </a:rPr>
              <a:t>ControlToValidate</a:t>
            </a:r>
            <a:r>
              <a:rPr lang="en-IN" sz="1600" dirty="0">
                <a:solidFill>
                  <a:srgbClr val="FF0000"/>
                </a:solidFill>
                <a:latin typeface="Consolas" panose="020B0609020204030204" pitchFamily="49" charset="0"/>
              </a:rPr>
              <a:t>="TextBox1" </a:t>
            </a:r>
            <a:r>
              <a:rPr lang="en-IN" sz="1600" dirty="0" err="1">
                <a:solidFill>
                  <a:srgbClr val="FF0000"/>
                </a:solidFill>
                <a:latin typeface="Consolas" panose="020B0609020204030204" pitchFamily="49" charset="0"/>
              </a:rPr>
              <a:t>ForeColor</a:t>
            </a:r>
            <a:r>
              <a:rPr lang="en-IN" sz="1600" dirty="0">
                <a:solidFill>
                  <a:srgbClr val="FF0000"/>
                </a:solidFill>
                <a:latin typeface="Consolas" panose="020B0609020204030204" pitchFamily="49" charset="0"/>
              </a:rPr>
              <a:t>="Red" </a:t>
            </a:r>
            <a:r>
              <a:rPr lang="en-IN" sz="1600" dirty="0" err="1">
                <a:solidFill>
                  <a:srgbClr val="FF0000"/>
                </a:solidFill>
                <a:latin typeface="Consolas" panose="020B0609020204030204" pitchFamily="49" charset="0"/>
              </a:rPr>
              <a:t>MinimumValue</a:t>
            </a:r>
            <a:r>
              <a:rPr lang="en-IN" sz="1600" dirty="0">
                <a:solidFill>
                  <a:srgbClr val="FF0000"/>
                </a:solidFill>
                <a:latin typeface="Consolas" panose="020B0609020204030204" pitchFamily="49" charset="0"/>
              </a:rPr>
              <a:t>="1" </a:t>
            </a:r>
            <a:r>
              <a:rPr lang="en-IN" sz="1600" dirty="0" err="1">
                <a:solidFill>
                  <a:srgbClr val="FF0000"/>
                </a:solidFill>
                <a:latin typeface="Consolas" panose="020B0609020204030204" pitchFamily="49" charset="0"/>
              </a:rPr>
              <a:t>MaximumValue</a:t>
            </a:r>
            <a:r>
              <a:rPr lang="en-IN" sz="1600" dirty="0">
                <a:solidFill>
                  <a:srgbClr val="FF0000"/>
                </a:solidFill>
                <a:latin typeface="Consolas" panose="020B0609020204030204" pitchFamily="49" charset="0"/>
              </a:rPr>
              <a:t>="100" Type="Integer" Display="Dynamic"&gt;&lt;/</a:t>
            </a:r>
            <a:r>
              <a:rPr lang="en-IN" sz="1600" dirty="0" err="1">
                <a:solidFill>
                  <a:srgbClr val="FF0000"/>
                </a:solidFill>
                <a:latin typeface="Consolas" panose="020B0609020204030204" pitchFamily="49" charset="0"/>
              </a:rPr>
              <a:t>asp:RangeValidator</a:t>
            </a:r>
            <a:r>
              <a:rPr lang="en-IN" sz="1600" dirty="0">
                <a:solidFill>
                  <a:srgbClr val="FF0000"/>
                </a:solidFill>
                <a:latin typeface="Consolas" panose="020B0609020204030204" pitchFamily="49" charset="0"/>
              </a:rPr>
              <a:t>&gt;</a:t>
            </a:r>
          </a:p>
          <a:p>
            <a:endParaRPr lang="en-IN" sz="1600" dirty="0">
              <a:solidFill>
                <a:srgbClr val="FF0000"/>
              </a:solidFill>
              <a:latin typeface="Consolas" panose="020B0609020204030204" pitchFamily="49" charset="0"/>
            </a:endParaRPr>
          </a:p>
          <a:p>
            <a:r>
              <a:rPr lang="en-IN" sz="1600" dirty="0">
                <a:latin typeface="Consolas" panose="020B0609020204030204" pitchFamily="49" charset="0"/>
              </a:rPr>
              <a:t>            </a:t>
            </a:r>
            <a:r>
              <a:rPr lang="en-IN" sz="1600" dirty="0">
                <a:solidFill>
                  <a:srgbClr val="FF0000"/>
                </a:solidFill>
                <a:latin typeface="Consolas" panose="020B0609020204030204" pitchFamily="49" charset="0"/>
              </a:rPr>
              <a:t>&lt;</a:t>
            </a:r>
            <a:r>
              <a:rPr lang="en-IN" sz="1600" dirty="0" err="1">
                <a:solidFill>
                  <a:srgbClr val="FF0000"/>
                </a:solidFill>
                <a:latin typeface="Consolas" panose="020B0609020204030204" pitchFamily="49" charset="0"/>
              </a:rPr>
              <a:t>asp:RequiredFieldValidator</a:t>
            </a:r>
            <a:r>
              <a:rPr lang="en-IN" sz="1600" dirty="0">
                <a:solidFill>
                  <a:srgbClr val="FF0000"/>
                </a:solidFill>
                <a:latin typeface="Consolas" panose="020B0609020204030204" pitchFamily="49" charset="0"/>
              </a:rPr>
              <a:t> ID="RequiredFieldValidator1" </a:t>
            </a:r>
            <a:r>
              <a:rPr lang="en-IN" sz="1600" dirty="0" err="1">
                <a:solidFill>
                  <a:srgbClr val="FF0000"/>
                </a:solidFill>
                <a:latin typeface="Consolas" panose="020B0609020204030204" pitchFamily="49" charset="0"/>
              </a:rPr>
              <a:t>runat</a:t>
            </a:r>
            <a:r>
              <a:rPr lang="en-IN" sz="1600" dirty="0">
                <a:solidFill>
                  <a:srgbClr val="FF0000"/>
                </a:solidFill>
                <a:latin typeface="Consolas" panose="020B0609020204030204" pitchFamily="49" charset="0"/>
              </a:rPr>
              <a:t>="server" </a:t>
            </a:r>
            <a:r>
              <a:rPr lang="en-IN" sz="1600" dirty="0" err="1">
                <a:solidFill>
                  <a:srgbClr val="FF0000"/>
                </a:solidFill>
                <a:latin typeface="Consolas" panose="020B0609020204030204" pitchFamily="49" charset="0"/>
              </a:rPr>
              <a:t>ErrorMessage</a:t>
            </a:r>
            <a:r>
              <a:rPr lang="en-IN" sz="1600" dirty="0">
                <a:solidFill>
                  <a:srgbClr val="FF0000"/>
                </a:solidFill>
                <a:latin typeface="Consolas" panose="020B0609020204030204" pitchFamily="49" charset="0"/>
              </a:rPr>
              <a:t>="Provide age" </a:t>
            </a:r>
            <a:r>
              <a:rPr lang="en-IN" sz="1600" dirty="0" err="1">
                <a:solidFill>
                  <a:srgbClr val="FF0000"/>
                </a:solidFill>
                <a:latin typeface="Consolas" panose="020B0609020204030204" pitchFamily="49" charset="0"/>
              </a:rPr>
              <a:t>ControlToValidate</a:t>
            </a:r>
            <a:r>
              <a:rPr lang="en-IN" sz="1600" dirty="0">
                <a:solidFill>
                  <a:srgbClr val="FF0000"/>
                </a:solidFill>
                <a:latin typeface="Consolas" panose="020B0609020204030204" pitchFamily="49" charset="0"/>
              </a:rPr>
              <a:t>="TextBox1" Display="Dynamic"&gt;&lt;/</a:t>
            </a:r>
            <a:r>
              <a:rPr lang="en-IN" sz="1600" dirty="0" err="1">
                <a:solidFill>
                  <a:srgbClr val="FF0000"/>
                </a:solidFill>
                <a:latin typeface="Consolas" panose="020B0609020204030204" pitchFamily="49" charset="0"/>
              </a:rPr>
              <a:t>asp:RequiredFieldValidator</a:t>
            </a:r>
            <a:r>
              <a:rPr lang="en-IN" sz="1600" dirty="0">
                <a:solidFill>
                  <a:srgbClr val="FF0000"/>
                </a:solidFill>
                <a:latin typeface="Consolas" panose="020B0609020204030204" pitchFamily="49" charset="0"/>
              </a:rPr>
              <a:t>&gt;</a:t>
            </a:r>
          </a:p>
          <a:p>
            <a:endParaRPr lang="en-IN" sz="1600" dirty="0">
              <a:latin typeface="Consolas" panose="020B0609020204030204" pitchFamily="49" charset="0"/>
            </a:endParaRPr>
          </a:p>
          <a:p>
            <a:r>
              <a:rPr lang="en-IN" sz="1600" dirty="0">
                <a:latin typeface="Consolas" panose="020B0609020204030204" pitchFamily="49" charset="0"/>
              </a:rPr>
              <a:t>           &lt;</a:t>
            </a:r>
            <a:r>
              <a:rPr lang="en-IN" sz="1600" dirty="0" err="1">
                <a:latin typeface="Consolas" panose="020B0609020204030204" pitchFamily="49" charset="0"/>
              </a:rPr>
              <a:t>br</a:t>
            </a:r>
            <a:r>
              <a:rPr lang="en-IN" sz="1600" dirty="0">
                <a:latin typeface="Consolas" panose="020B0609020204030204" pitchFamily="49" charset="0"/>
              </a:rPr>
              <a:t> /&gt;</a:t>
            </a:r>
          </a:p>
          <a:p>
            <a:r>
              <a:rPr lang="en-IN" sz="1600" dirty="0">
                <a:latin typeface="Consolas" panose="020B0609020204030204" pitchFamily="49" charset="0"/>
              </a:rPr>
              <a:t>     </a:t>
            </a:r>
          </a:p>
          <a:p>
            <a:r>
              <a:rPr lang="en-IN" sz="1600" dirty="0">
                <a:latin typeface="Consolas" panose="020B0609020204030204" pitchFamily="49" charset="0"/>
              </a:rPr>
              <a:t>            &lt;</a:t>
            </a:r>
            <a:r>
              <a:rPr lang="en-IN" sz="1600" dirty="0" err="1">
                <a:latin typeface="Consolas" panose="020B0609020204030204" pitchFamily="49" charset="0"/>
              </a:rPr>
              <a:t>asp:Button</a:t>
            </a:r>
            <a:r>
              <a:rPr lang="en-IN" sz="1600" dirty="0">
                <a:latin typeface="Consolas" panose="020B0609020204030204" pitchFamily="49" charset="0"/>
              </a:rPr>
              <a:t> ID="Button1" </a:t>
            </a:r>
            <a:r>
              <a:rPr lang="en-IN" sz="1600" dirty="0" err="1">
                <a:latin typeface="Consolas" panose="020B0609020204030204" pitchFamily="49" charset="0"/>
              </a:rPr>
              <a:t>runat</a:t>
            </a:r>
            <a:r>
              <a:rPr lang="en-IN" sz="1600" dirty="0">
                <a:latin typeface="Consolas" panose="020B0609020204030204" pitchFamily="49" charset="0"/>
              </a:rPr>
              <a:t>="server" Text="Button" </a:t>
            </a:r>
            <a:r>
              <a:rPr lang="en-IN" sz="1600" dirty="0" err="1">
                <a:latin typeface="Consolas" panose="020B0609020204030204" pitchFamily="49" charset="0"/>
              </a:rPr>
              <a:t>OnClick</a:t>
            </a:r>
            <a:r>
              <a:rPr lang="en-IN" sz="1600" dirty="0">
                <a:latin typeface="Consolas" panose="020B0609020204030204" pitchFamily="49" charset="0"/>
              </a:rPr>
              <a:t>="Button1_Click" /&gt;&lt;</a:t>
            </a:r>
            <a:r>
              <a:rPr lang="en-IN" sz="1600" dirty="0" err="1">
                <a:latin typeface="Consolas" panose="020B0609020204030204" pitchFamily="49" charset="0"/>
              </a:rPr>
              <a:t>br</a:t>
            </a:r>
            <a:r>
              <a:rPr lang="en-IN" sz="1600" dirty="0">
                <a:latin typeface="Consolas" panose="020B0609020204030204" pitchFamily="49" charset="0"/>
              </a:rPr>
              <a:t> /&gt;</a:t>
            </a:r>
          </a:p>
          <a:p>
            <a:r>
              <a:rPr lang="en-IN" sz="1600" dirty="0">
                <a:latin typeface="Consolas" panose="020B0609020204030204" pitchFamily="49" charset="0"/>
              </a:rPr>
              <a:t>            &lt;</a:t>
            </a:r>
            <a:r>
              <a:rPr lang="en-IN" sz="1600" dirty="0" err="1">
                <a:latin typeface="Consolas" panose="020B0609020204030204" pitchFamily="49" charset="0"/>
              </a:rPr>
              <a:t>asp:Label</a:t>
            </a:r>
            <a:r>
              <a:rPr lang="en-IN" sz="1600" dirty="0">
                <a:latin typeface="Consolas" panose="020B0609020204030204" pitchFamily="49" charset="0"/>
              </a:rPr>
              <a:t> ID="Label1" </a:t>
            </a:r>
            <a:r>
              <a:rPr lang="en-IN" sz="1600" dirty="0" err="1">
                <a:latin typeface="Consolas" panose="020B0609020204030204" pitchFamily="49" charset="0"/>
              </a:rPr>
              <a:t>runat</a:t>
            </a:r>
            <a:r>
              <a:rPr lang="en-IN" sz="1600" dirty="0">
                <a:latin typeface="Consolas" panose="020B0609020204030204" pitchFamily="49" charset="0"/>
              </a:rPr>
              <a:t>="server" Text="Label"&gt;&lt;/</a:t>
            </a:r>
            <a:r>
              <a:rPr lang="en-IN" sz="1600" dirty="0" err="1">
                <a:latin typeface="Consolas" panose="020B0609020204030204" pitchFamily="49" charset="0"/>
              </a:rPr>
              <a:t>asp:Label</a:t>
            </a:r>
            <a:r>
              <a:rPr lang="en-IN" sz="1600" dirty="0">
                <a:latin typeface="Consolas" panose="020B0609020204030204" pitchFamily="49" charset="0"/>
              </a:rPr>
              <a:t>&gt;</a:t>
            </a:r>
          </a:p>
          <a:p>
            <a:r>
              <a:rPr lang="en-IN" sz="1600" dirty="0">
                <a:latin typeface="Consolas" panose="020B0609020204030204" pitchFamily="49" charset="0"/>
              </a:rPr>
              <a:t>        &lt;/div&gt;</a:t>
            </a:r>
          </a:p>
          <a:p>
            <a:r>
              <a:rPr lang="en-IN" sz="1600" dirty="0">
                <a:latin typeface="Consolas" panose="020B0609020204030204" pitchFamily="49" charset="0"/>
              </a:rPr>
              <a:t>    &lt;/form&gt;</a:t>
            </a:r>
            <a:endParaRPr lang="en-IN" sz="1600" dirty="0"/>
          </a:p>
        </p:txBody>
      </p:sp>
    </p:spTree>
    <p:extLst>
      <p:ext uri="{BB962C8B-B14F-4D97-AF65-F5344CB8AC3E}">
        <p14:creationId xmlns:p14="http://schemas.microsoft.com/office/powerpoint/2010/main" val="1594869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AA8C68-FA46-047A-18DB-4066A9A7D4CA}"/>
              </a:ext>
            </a:extLst>
          </p:cNvPr>
          <p:cNvSpPr txBox="1"/>
          <p:nvPr/>
        </p:nvSpPr>
        <p:spPr>
          <a:xfrm>
            <a:off x="305601" y="291785"/>
            <a:ext cx="6097604" cy="369332"/>
          </a:xfrm>
          <a:prstGeom prst="rect">
            <a:avLst/>
          </a:prstGeom>
          <a:noFill/>
        </p:spPr>
        <p:txBody>
          <a:bodyPr wrap="square">
            <a:spAutoFit/>
          </a:bodyPr>
          <a:lstStyle/>
          <a:p>
            <a:pPr algn="l"/>
            <a:r>
              <a:rPr lang="en-IN" b="0" i="0" dirty="0" err="1">
                <a:solidFill>
                  <a:srgbClr val="212121"/>
                </a:solidFill>
                <a:effectLst/>
                <a:latin typeface="Roboto" panose="02000000000000000000" pitchFamily="2" charset="0"/>
              </a:rPr>
              <a:t>RangeValidator</a:t>
            </a:r>
            <a:r>
              <a:rPr lang="en-IN" b="0" i="0" dirty="0">
                <a:solidFill>
                  <a:srgbClr val="212121"/>
                </a:solidFill>
                <a:effectLst/>
                <a:latin typeface="Roboto" panose="02000000000000000000" pitchFamily="2" charset="0"/>
              </a:rPr>
              <a:t> Control</a:t>
            </a:r>
          </a:p>
        </p:txBody>
      </p:sp>
      <p:pic>
        <p:nvPicPr>
          <p:cNvPr id="5" name="Picture 4">
            <a:extLst>
              <a:ext uri="{FF2B5EF4-FFF2-40B4-BE49-F238E27FC236}">
                <a16:creationId xmlns:a16="http://schemas.microsoft.com/office/drawing/2014/main" id="{39783897-0874-DA8A-4BA9-2B067EF32B11}"/>
              </a:ext>
            </a:extLst>
          </p:cNvPr>
          <p:cNvPicPr>
            <a:picLocks noChangeAspect="1"/>
          </p:cNvPicPr>
          <p:nvPr/>
        </p:nvPicPr>
        <p:blipFill>
          <a:blip r:embed="rId2"/>
          <a:stretch>
            <a:fillRect/>
          </a:stretch>
        </p:blipFill>
        <p:spPr>
          <a:xfrm>
            <a:off x="1032459" y="828675"/>
            <a:ext cx="5063541" cy="1867133"/>
          </a:xfrm>
          <a:prstGeom prst="rect">
            <a:avLst/>
          </a:prstGeom>
          <a:ln>
            <a:solidFill>
              <a:schemeClr val="tx1"/>
            </a:solidFill>
          </a:ln>
        </p:spPr>
      </p:pic>
      <p:pic>
        <p:nvPicPr>
          <p:cNvPr id="7" name="Picture 6">
            <a:extLst>
              <a:ext uri="{FF2B5EF4-FFF2-40B4-BE49-F238E27FC236}">
                <a16:creationId xmlns:a16="http://schemas.microsoft.com/office/drawing/2014/main" id="{F04B02B6-654E-7DF2-110C-3ABF5486A03F}"/>
              </a:ext>
            </a:extLst>
          </p:cNvPr>
          <p:cNvPicPr>
            <a:picLocks noChangeAspect="1"/>
          </p:cNvPicPr>
          <p:nvPr/>
        </p:nvPicPr>
        <p:blipFill>
          <a:blip r:embed="rId3"/>
          <a:stretch>
            <a:fillRect/>
          </a:stretch>
        </p:blipFill>
        <p:spPr>
          <a:xfrm>
            <a:off x="1032459" y="2849166"/>
            <a:ext cx="5063541" cy="1693302"/>
          </a:xfrm>
          <a:prstGeom prst="rect">
            <a:avLst/>
          </a:prstGeom>
          <a:ln>
            <a:solidFill>
              <a:schemeClr val="tx1"/>
            </a:solidFill>
          </a:ln>
        </p:spPr>
      </p:pic>
      <p:pic>
        <p:nvPicPr>
          <p:cNvPr id="9" name="Picture 8">
            <a:extLst>
              <a:ext uri="{FF2B5EF4-FFF2-40B4-BE49-F238E27FC236}">
                <a16:creationId xmlns:a16="http://schemas.microsoft.com/office/drawing/2014/main" id="{DF8E7CD0-01E9-CCE6-3DB7-9B2900C5FC3D}"/>
              </a:ext>
            </a:extLst>
          </p:cNvPr>
          <p:cNvPicPr>
            <a:picLocks noChangeAspect="1"/>
          </p:cNvPicPr>
          <p:nvPr/>
        </p:nvPicPr>
        <p:blipFill>
          <a:blip r:embed="rId4"/>
          <a:stretch>
            <a:fillRect/>
          </a:stretch>
        </p:blipFill>
        <p:spPr>
          <a:xfrm>
            <a:off x="1032459" y="4695826"/>
            <a:ext cx="5063540" cy="1920610"/>
          </a:xfrm>
          <a:prstGeom prst="rect">
            <a:avLst/>
          </a:prstGeom>
          <a:ln>
            <a:solidFill>
              <a:schemeClr val="tx1"/>
            </a:solidFill>
          </a:ln>
        </p:spPr>
      </p:pic>
      <p:pic>
        <p:nvPicPr>
          <p:cNvPr id="11" name="Picture 10">
            <a:extLst>
              <a:ext uri="{FF2B5EF4-FFF2-40B4-BE49-F238E27FC236}">
                <a16:creationId xmlns:a16="http://schemas.microsoft.com/office/drawing/2014/main" id="{A71D3A5D-483F-D4EC-BB96-D3AA533C350F}"/>
              </a:ext>
            </a:extLst>
          </p:cNvPr>
          <p:cNvPicPr>
            <a:picLocks noChangeAspect="1"/>
          </p:cNvPicPr>
          <p:nvPr/>
        </p:nvPicPr>
        <p:blipFill>
          <a:blip r:embed="rId5"/>
          <a:stretch>
            <a:fillRect/>
          </a:stretch>
        </p:blipFill>
        <p:spPr>
          <a:xfrm>
            <a:off x="6403205" y="828675"/>
            <a:ext cx="5615698" cy="1603458"/>
          </a:xfrm>
          <a:prstGeom prst="rect">
            <a:avLst/>
          </a:prstGeom>
          <a:ln>
            <a:solidFill>
              <a:schemeClr val="tx1"/>
            </a:solidFill>
          </a:ln>
        </p:spPr>
      </p:pic>
      <p:pic>
        <p:nvPicPr>
          <p:cNvPr id="13" name="Picture 12">
            <a:extLst>
              <a:ext uri="{FF2B5EF4-FFF2-40B4-BE49-F238E27FC236}">
                <a16:creationId xmlns:a16="http://schemas.microsoft.com/office/drawing/2014/main" id="{9F101AA3-F94C-5046-618E-D7DF23606495}"/>
              </a:ext>
            </a:extLst>
          </p:cNvPr>
          <p:cNvPicPr>
            <a:picLocks noChangeAspect="1"/>
          </p:cNvPicPr>
          <p:nvPr/>
        </p:nvPicPr>
        <p:blipFill>
          <a:blip r:embed="rId6"/>
          <a:stretch>
            <a:fillRect/>
          </a:stretch>
        </p:blipFill>
        <p:spPr>
          <a:xfrm>
            <a:off x="6403205" y="2849166"/>
            <a:ext cx="5505450" cy="1971675"/>
          </a:xfrm>
          <a:prstGeom prst="rect">
            <a:avLst/>
          </a:prstGeom>
          <a:ln>
            <a:solidFill>
              <a:schemeClr val="tx1"/>
            </a:solidFill>
          </a:ln>
        </p:spPr>
      </p:pic>
    </p:spTree>
    <p:extLst>
      <p:ext uri="{BB962C8B-B14F-4D97-AF65-F5344CB8AC3E}">
        <p14:creationId xmlns:p14="http://schemas.microsoft.com/office/powerpoint/2010/main" val="132662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0BEB0D-C019-BEF2-033D-1A8F2DCEDAA0}"/>
              </a:ext>
            </a:extLst>
          </p:cNvPr>
          <p:cNvPicPr>
            <a:picLocks noChangeAspect="1"/>
          </p:cNvPicPr>
          <p:nvPr/>
        </p:nvPicPr>
        <p:blipFill>
          <a:blip r:embed="rId2"/>
          <a:stretch>
            <a:fillRect/>
          </a:stretch>
        </p:blipFill>
        <p:spPr>
          <a:xfrm>
            <a:off x="342900" y="1738312"/>
            <a:ext cx="11506200" cy="3381375"/>
          </a:xfrm>
          <a:prstGeom prst="rect">
            <a:avLst/>
          </a:prstGeom>
        </p:spPr>
      </p:pic>
    </p:spTree>
    <p:extLst>
      <p:ext uri="{BB962C8B-B14F-4D97-AF65-F5344CB8AC3E}">
        <p14:creationId xmlns:p14="http://schemas.microsoft.com/office/powerpoint/2010/main" val="3267971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342E03-587D-C57E-F842-5B3ACAF9F433}"/>
              </a:ext>
            </a:extLst>
          </p:cNvPr>
          <p:cNvSpPr txBox="1"/>
          <p:nvPr/>
        </p:nvSpPr>
        <p:spPr>
          <a:xfrm>
            <a:off x="423512" y="1169249"/>
            <a:ext cx="11203806" cy="2862322"/>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12121"/>
                </a:solidFill>
                <a:effectLst/>
                <a:latin typeface="open sans" panose="020B0606030504020204" pitchFamily="34" charset="0"/>
              </a:rPr>
              <a:t>A regular expression is a powerful pattern matching language that can be used to identify simple and complex characters sequence that would otherwise require writing code to perform.</a:t>
            </a:r>
          </a:p>
          <a:p>
            <a:pPr algn="l"/>
            <a:r>
              <a:rPr lang="en-US" b="0" i="0" dirty="0">
                <a:solidFill>
                  <a:srgbClr val="212121"/>
                </a:solidFill>
                <a:effectLst/>
                <a:latin typeface="open sans" panose="020B0606030504020204" pitchFamily="34" charset="0"/>
              </a:rPr>
              <a:t> </a:t>
            </a:r>
          </a:p>
          <a:p>
            <a:pPr marL="285750" indent="-285750" algn="l">
              <a:buFont typeface="Arial" panose="020B0604020202020204" pitchFamily="34" charset="0"/>
              <a:buChar char="•"/>
            </a:pPr>
            <a:r>
              <a:rPr lang="en-US" b="0" i="0" dirty="0">
                <a:solidFill>
                  <a:srgbClr val="212121"/>
                </a:solidFill>
                <a:effectLst/>
                <a:latin typeface="open sans" panose="020B0606030504020204" pitchFamily="34" charset="0"/>
              </a:rPr>
              <a:t>Using </a:t>
            </a:r>
            <a:r>
              <a:rPr lang="en-US" b="0" i="0" dirty="0" err="1">
                <a:solidFill>
                  <a:srgbClr val="212121"/>
                </a:solidFill>
                <a:effectLst/>
                <a:latin typeface="open sans" panose="020B0606030504020204" pitchFamily="34" charset="0"/>
              </a:rPr>
              <a:t>RegularExpressionValidator</a:t>
            </a:r>
            <a:r>
              <a:rPr lang="en-US" b="0" i="0" dirty="0">
                <a:solidFill>
                  <a:srgbClr val="212121"/>
                </a:solidFill>
                <a:effectLst/>
                <a:latin typeface="open sans" panose="020B0606030504020204" pitchFamily="34" charset="0"/>
              </a:rPr>
              <a:t> server control, you can check a user's input based on a pattern that you define using a regular expression.</a:t>
            </a:r>
          </a:p>
          <a:p>
            <a:pPr algn="l"/>
            <a:endParaRPr lang="en-US" b="0" i="0" dirty="0">
              <a:solidFill>
                <a:srgbClr val="212121"/>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212121"/>
                </a:solidFill>
                <a:effectLst/>
                <a:latin typeface="open sans" panose="020B0606030504020204" pitchFamily="34" charset="0"/>
              </a:rPr>
              <a:t>It is used to validate complex expressions. These expressions can be phone number, email address, zip code and many more. Using Regular Expression Validator is very simple. Simply set the </a:t>
            </a:r>
            <a:r>
              <a:rPr lang="en-US" b="0" i="0" dirty="0" err="1">
                <a:solidFill>
                  <a:srgbClr val="212121"/>
                </a:solidFill>
                <a:effectLst/>
                <a:latin typeface="open sans" panose="020B0606030504020204" pitchFamily="34" charset="0"/>
              </a:rPr>
              <a:t>ValidationExpression</a:t>
            </a:r>
            <a:r>
              <a:rPr lang="en-US" b="0" i="0" dirty="0">
                <a:solidFill>
                  <a:srgbClr val="212121"/>
                </a:solidFill>
                <a:effectLst/>
                <a:latin typeface="open sans" panose="020B0606030504020204" pitchFamily="34" charset="0"/>
              </a:rPr>
              <a:t> property to any type of expression you want and it will validate it.</a:t>
            </a:r>
          </a:p>
          <a:p>
            <a:pPr algn="l"/>
            <a:r>
              <a:rPr lang="en-US" b="0" i="0" dirty="0">
                <a:solidFill>
                  <a:srgbClr val="212121"/>
                </a:solidFill>
                <a:effectLst/>
                <a:latin typeface="open sans" panose="020B0606030504020204" pitchFamily="34" charset="0"/>
              </a:rPr>
              <a:t> </a:t>
            </a:r>
          </a:p>
        </p:txBody>
      </p:sp>
      <p:sp>
        <p:nvSpPr>
          <p:cNvPr id="5" name="TextBox 4">
            <a:extLst>
              <a:ext uri="{FF2B5EF4-FFF2-40B4-BE49-F238E27FC236}">
                <a16:creationId xmlns:a16="http://schemas.microsoft.com/office/drawing/2014/main" id="{454780AE-D3B2-4480-5E5C-3C1928685835}"/>
              </a:ext>
            </a:extLst>
          </p:cNvPr>
          <p:cNvSpPr txBox="1"/>
          <p:nvPr/>
        </p:nvSpPr>
        <p:spPr>
          <a:xfrm>
            <a:off x="423512" y="262909"/>
            <a:ext cx="6097604" cy="369332"/>
          </a:xfrm>
          <a:prstGeom prst="rect">
            <a:avLst/>
          </a:prstGeom>
          <a:noFill/>
        </p:spPr>
        <p:txBody>
          <a:bodyPr wrap="square">
            <a:spAutoFit/>
          </a:bodyPr>
          <a:lstStyle/>
          <a:p>
            <a:r>
              <a:rPr lang="en-IN" b="1" dirty="0"/>
              <a:t>Regular Expression</a:t>
            </a:r>
          </a:p>
        </p:txBody>
      </p:sp>
    </p:spTree>
    <p:extLst>
      <p:ext uri="{BB962C8B-B14F-4D97-AF65-F5344CB8AC3E}">
        <p14:creationId xmlns:p14="http://schemas.microsoft.com/office/powerpoint/2010/main" val="2580868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FBD15D-81AC-4774-8E5B-B6F79FE16790}"/>
              </a:ext>
            </a:extLst>
          </p:cNvPr>
          <p:cNvPicPr>
            <a:picLocks noChangeAspect="1"/>
          </p:cNvPicPr>
          <p:nvPr/>
        </p:nvPicPr>
        <p:blipFill>
          <a:blip r:embed="rId2"/>
          <a:stretch>
            <a:fillRect/>
          </a:stretch>
        </p:blipFill>
        <p:spPr>
          <a:xfrm>
            <a:off x="567891" y="2291664"/>
            <a:ext cx="5024387" cy="3543300"/>
          </a:xfrm>
          <a:prstGeom prst="rect">
            <a:avLst/>
          </a:prstGeom>
          <a:ln>
            <a:solidFill>
              <a:schemeClr val="tx1"/>
            </a:solidFill>
          </a:ln>
        </p:spPr>
      </p:pic>
      <p:sp>
        <p:nvSpPr>
          <p:cNvPr id="4" name="TextBox 3">
            <a:extLst>
              <a:ext uri="{FF2B5EF4-FFF2-40B4-BE49-F238E27FC236}">
                <a16:creationId xmlns:a16="http://schemas.microsoft.com/office/drawing/2014/main" id="{FDDE05CE-4804-9E3A-6A9B-D8A03CF66A80}"/>
              </a:ext>
            </a:extLst>
          </p:cNvPr>
          <p:cNvSpPr txBox="1"/>
          <p:nvPr/>
        </p:nvSpPr>
        <p:spPr>
          <a:xfrm>
            <a:off x="567891" y="231006"/>
            <a:ext cx="5630778" cy="923330"/>
          </a:xfrm>
          <a:prstGeom prst="rect">
            <a:avLst/>
          </a:prstGeom>
          <a:noFill/>
        </p:spPr>
        <p:txBody>
          <a:bodyPr wrap="square" rtlCol="0">
            <a:spAutoFit/>
          </a:bodyPr>
          <a:lstStyle/>
          <a:p>
            <a:r>
              <a:rPr lang="en-IN" dirty="0"/>
              <a:t>Regular Expression</a:t>
            </a:r>
          </a:p>
          <a:p>
            <a:endParaRPr lang="en-IN" dirty="0"/>
          </a:p>
          <a:p>
            <a:endParaRPr lang="en-IN" dirty="0"/>
          </a:p>
        </p:txBody>
      </p:sp>
      <p:sp>
        <p:nvSpPr>
          <p:cNvPr id="5" name="TextBox 4">
            <a:extLst>
              <a:ext uri="{FF2B5EF4-FFF2-40B4-BE49-F238E27FC236}">
                <a16:creationId xmlns:a16="http://schemas.microsoft.com/office/drawing/2014/main" id="{D1D1FD0B-838A-1975-FD98-ADD3DB5913AD}"/>
              </a:ext>
            </a:extLst>
          </p:cNvPr>
          <p:cNvSpPr txBox="1"/>
          <p:nvPr/>
        </p:nvSpPr>
        <p:spPr>
          <a:xfrm>
            <a:off x="471638" y="933651"/>
            <a:ext cx="10250905" cy="369332"/>
          </a:xfrm>
          <a:prstGeom prst="rect">
            <a:avLst/>
          </a:prstGeom>
          <a:noFill/>
        </p:spPr>
        <p:txBody>
          <a:bodyPr wrap="square" rtlCol="0">
            <a:spAutoFit/>
          </a:bodyPr>
          <a:lstStyle/>
          <a:p>
            <a:r>
              <a:rPr lang="en-IN" dirty="0"/>
              <a:t>Select regular expression from the design view-</a:t>
            </a:r>
            <a:r>
              <a:rPr lang="en-IN" dirty="0">
                <a:sym typeface="Wingdings" panose="05000000000000000000" pitchFamily="2" charset="2"/>
              </a:rPr>
              <a:t>properties-validation expression</a:t>
            </a:r>
            <a:endParaRPr lang="en-IN" dirty="0"/>
          </a:p>
        </p:txBody>
      </p:sp>
      <p:pic>
        <p:nvPicPr>
          <p:cNvPr id="7" name="Picture 6">
            <a:extLst>
              <a:ext uri="{FF2B5EF4-FFF2-40B4-BE49-F238E27FC236}">
                <a16:creationId xmlns:a16="http://schemas.microsoft.com/office/drawing/2014/main" id="{520B1120-2ED6-5709-D644-D90E48E2CC87}"/>
              </a:ext>
            </a:extLst>
          </p:cNvPr>
          <p:cNvPicPr>
            <a:picLocks noChangeAspect="1"/>
          </p:cNvPicPr>
          <p:nvPr/>
        </p:nvPicPr>
        <p:blipFill>
          <a:blip r:embed="rId3"/>
          <a:stretch>
            <a:fillRect/>
          </a:stretch>
        </p:blipFill>
        <p:spPr>
          <a:xfrm>
            <a:off x="6462863" y="2291664"/>
            <a:ext cx="5462838" cy="3543300"/>
          </a:xfrm>
          <a:prstGeom prst="rect">
            <a:avLst/>
          </a:prstGeom>
          <a:ln>
            <a:solidFill>
              <a:schemeClr val="tx1"/>
            </a:solidFill>
          </a:ln>
        </p:spPr>
      </p:pic>
    </p:spTree>
    <p:extLst>
      <p:ext uri="{BB962C8B-B14F-4D97-AF65-F5344CB8AC3E}">
        <p14:creationId xmlns:p14="http://schemas.microsoft.com/office/powerpoint/2010/main" val="34180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D8EC2B-62E1-C2DC-138E-EAA69ED561E0}"/>
              </a:ext>
            </a:extLst>
          </p:cNvPr>
          <p:cNvPicPr>
            <a:picLocks noChangeAspect="1"/>
          </p:cNvPicPr>
          <p:nvPr/>
        </p:nvPicPr>
        <p:blipFill>
          <a:blip r:embed="rId2"/>
          <a:stretch>
            <a:fillRect/>
          </a:stretch>
        </p:blipFill>
        <p:spPr>
          <a:xfrm>
            <a:off x="2042509" y="5180653"/>
            <a:ext cx="5686577" cy="1501325"/>
          </a:xfrm>
          <a:prstGeom prst="rect">
            <a:avLst/>
          </a:prstGeom>
          <a:ln>
            <a:solidFill>
              <a:schemeClr val="tx1"/>
            </a:solidFill>
          </a:ln>
        </p:spPr>
      </p:pic>
      <p:sp>
        <p:nvSpPr>
          <p:cNvPr id="5" name="TextBox 4">
            <a:extLst>
              <a:ext uri="{FF2B5EF4-FFF2-40B4-BE49-F238E27FC236}">
                <a16:creationId xmlns:a16="http://schemas.microsoft.com/office/drawing/2014/main" id="{C7B23398-C53D-CA9F-AE2F-16975C1918CD}"/>
              </a:ext>
            </a:extLst>
          </p:cNvPr>
          <p:cNvSpPr txBox="1"/>
          <p:nvPr/>
        </p:nvSpPr>
        <p:spPr>
          <a:xfrm>
            <a:off x="296778" y="176022"/>
            <a:ext cx="11328935" cy="4801314"/>
          </a:xfrm>
          <a:prstGeom prst="rect">
            <a:avLst/>
          </a:prstGeom>
          <a:noFill/>
          <a:ln>
            <a:solidFill>
              <a:schemeClr val="tx1"/>
            </a:solidFill>
          </a:ln>
        </p:spPr>
        <p:txBody>
          <a:bodyPr wrap="square">
            <a:spAutoFit/>
          </a:bodyPr>
          <a:lstStyle/>
          <a:p>
            <a:r>
              <a:rPr lang="en-IN" sz="1800" b="1" u="sng" dirty="0">
                <a:solidFill>
                  <a:srgbClr val="0000FF"/>
                </a:solidFill>
                <a:latin typeface="Consolas" panose="020B0609020204030204" pitchFamily="49" charset="0"/>
              </a:rPr>
              <a:t>RegularExpression</a:t>
            </a:r>
            <a:r>
              <a:rPr lang="en-IN" b="1" u="sng" dirty="0">
                <a:solidFill>
                  <a:srgbClr val="0000FF"/>
                </a:solidFill>
                <a:latin typeface="Consolas" panose="020B0609020204030204" pitchFamily="49" charset="0"/>
              </a:rPr>
              <a:t>.aspx</a:t>
            </a:r>
            <a:endParaRPr lang="en-IN" sz="1800" b="1" u="sng" dirty="0">
              <a:solidFill>
                <a:srgbClr val="0000FF"/>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Email</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TextBox</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="TextBox1"</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runat</a:t>
            </a:r>
            <a:r>
              <a:rPr lang="en-IN" sz="1800" dirty="0">
                <a:solidFill>
                  <a:srgbClr val="0000FF"/>
                </a:solidFill>
                <a:latin typeface="Consolas" panose="020B0609020204030204" pitchFamily="49" charset="0"/>
              </a:rPr>
              <a:t>="server"&gt;&lt;/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TextBox</a:t>
            </a:r>
            <a:r>
              <a:rPr lang="en-IN" sz="1800" dirty="0">
                <a:solidFill>
                  <a:srgbClr val="0000FF"/>
                </a:solidFill>
                <a:latin typeface="Consolas" panose="020B0609020204030204" pitchFamily="49" charset="0"/>
              </a:rPr>
              <a:t>&gt;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RegularExpressionValidator</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="RegularExpressionValidator1"</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runat</a:t>
            </a:r>
            <a:r>
              <a:rPr lang="en-IN" sz="1800" dirty="0">
                <a:solidFill>
                  <a:srgbClr val="0000FF"/>
                </a:solidFill>
                <a:latin typeface="Consolas" panose="020B0609020204030204" pitchFamily="49" charset="0"/>
              </a:rPr>
              <a:t>="server"</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ErrorMessage</a:t>
            </a:r>
            <a:r>
              <a:rPr lang="en-IN" sz="1800" dirty="0">
                <a:solidFill>
                  <a:srgbClr val="0000FF"/>
                </a:solidFill>
                <a:latin typeface="Consolas" panose="020B0609020204030204" pitchFamily="49" charset="0"/>
              </a:rPr>
              <a:t>="Invalid Email"</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ControlToValidate</a:t>
            </a:r>
            <a:r>
              <a:rPr lang="en-IN" sz="1800" dirty="0">
                <a:solidFill>
                  <a:srgbClr val="0000FF"/>
                </a:solidFill>
                <a:latin typeface="Consolas" panose="020B0609020204030204" pitchFamily="49" charset="0"/>
              </a:rPr>
              <a:t>="TextBox1"</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ValidationExpression</a:t>
            </a:r>
            <a:r>
              <a:rPr lang="en-IN" sz="1800" dirty="0">
                <a:solidFill>
                  <a:srgbClr val="0000FF"/>
                </a:solidFill>
                <a:latin typeface="Consolas" panose="020B0609020204030204" pitchFamily="49" charset="0"/>
              </a:rPr>
              <a:t>="\w+([-+.']\w+)*@\w+([-.]\w+)*\.\w+([-.]\w+)*"</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ForeColor</a:t>
            </a:r>
            <a:r>
              <a:rPr lang="en-IN" sz="1800" dirty="0">
                <a:solidFill>
                  <a:srgbClr val="0000FF"/>
                </a:solidFill>
                <a:latin typeface="Consolas" panose="020B0609020204030204" pitchFamily="49" charset="0"/>
              </a:rPr>
              <a:t>="red"&gt;&lt;/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RegularExpressionValidator</a:t>
            </a:r>
            <a:r>
              <a:rPr lang="en-IN" sz="1800" dirty="0">
                <a:solidFill>
                  <a:srgbClr val="0000FF"/>
                </a:solidFill>
                <a:latin typeface="Consolas" panose="020B0609020204030204" pitchFamily="49" charset="0"/>
              </a:rPr>
              <a:t>&gt;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Button</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="Button1"</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runat</a:t>
            </a:r>
            <a:r>
              <a:rPr lang="en-IN" sz="1800" dirty="0">
                <a:solidFill>
                  <a:srgbClr val="0000FF"/>
                </a:solidFill>
                <a:latin typeface="Consolas" panose="020B0609020204030204" pitchFamily="49" charset="0"/>
              </a:rPr>
              <a:t>="server"</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Text</a:t>
            </a:r>
            <a:r>
              <a:rPr lang="en-IN" sz="1800" dirty="0">
                <a:solidFill>
                  <a:srgbClr val="0000FF"/>
                </a:solidFill>
                <a:latin typeface="Consolas" panose="020B0609020204030204" pitchFamily="49" charset="0"/>
              </a:rPr>
              <a:t>="Button"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/&gt;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err="1">
                <a:solidFill>
                  <a:srgbClr val="800000"/>
                </a:solidFill>
                <a:latin typeface="Consolas" panose="020B0609020204030204" pitchFamily="49" charset="0"/>
              </a:rPr>
              <a:t>br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/&gt;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Label</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="Label1"</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runat</a:t>
            </a:r>
            <a:r>
              <a:rPr lang="en-IN" sz="1800" dirty="0">
                <a:solidFill>
                  <a:srgbClr val="0000FF"/>
                </a:solidFill>
                <a:latin typeface="Consolas" panose="020B0609020204030204" pitchFamily="49" charset="0"/>
              </a:rPr>
              <a:t>="server"</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Text</a:t>
            </a:r>
            <a:r>
              <a:rPr lang="en-IN" sz="1800" dirty="0">
                <a:solidFill>
                  <a:srgbClr val="0000FF"/>
                </a:solidFill>
                <a:latin typeface="Consolas" panose="020B0609020204030204" pitchFamily="49" charset="0"/>
              </a:rPr>
              <a:t>="Label"</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Font-Bold</a:t>
            </a:r>
            <a:r>
              <a:rPr lang="en-IN" sz="1800" dirty="0">
                <a:solidFill>
                  <a:srgbClr val="0000FF"/>
                </a:solidFill>
                <a:latin typeface="Consolas" panose="020B0609020204030204" pitchFamily="49" charset="0"/>
              </a:rPr>
              <a:t>="true"&gt;&lt;/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Label</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dirty="0"/>
          </a:p>
        </p:txBody>
      </p:sp>
    </p:spTree>
    <p:extLst>
      <p:ext uri="{BB962C8B-B14F-4D97-AF65-F5344CB8AC3E}">
        <p14:creationId xmlns:p14="http://schemas.microsoft.com/office/powerpoint/2010/main" val="625642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3FD7B2-60A6-3F6E-07BE-9D024187353D}"/>
              </a:ext>
            </a:extLst>
          </p:cNvPr>
          <p:cNvSpPr txBox="1"/>
          <p:nvPr/>
        </p:nvSpPr>
        <p:spPr>
          <a:xfrm>
            <a:off x="459606" y="195532"/>
            <a:ext cx="6097604" cy="369332"/>
          </a:xfrm>
          <a:prstGeom prst="rect">
            <a:avLst/>
          </a:prstGeom>
          <a:noFill/>
        </p:spPr>
        <p:txBody>
          <a:bodyPr wrap="square">
            <a:spAutoFit/>
          </a:bodyPr>
          <a:lstStyle/>
          <a:p>
            <a:r>
              <a:rPr lang="en-IN" b="1" i="0" dirty="0" err="1">
                <a:solidFill>
                  <a:srgbClr val="212121"/>
                </a:solidFill>
                <a:effectLst/>
                <a:latin typeface="open sans" panose="020B0606030504020204" pitchFamily="34" charset="0"/>
              </a:rPr>
              <a:t>CustomValidator</a:t>
            </a:r>
            <a:r>
              <a:rPr lang="en-IN" b="1" i="0" dirty="0">
                <a:solidFill>
                  <a:srgbClr val="212121"/>
                </a:solidFill>
                <a:effectLst/>
                <a:latin typeface="open sans" panose="020B0606030504020204" pitchFamily="34" charset="0"/>
              </a:rPr>
              <a:t> Control</a:t>
            </a:r>
            <a:endParaRPr lang="en-IN" dirty="0"/>
          </a:p>
        </p:txBody>
      </p:sp>
      <p:sp>
        <p:nvSpPr>
          <p:cNvPr id="5" name="TextBox 4">
            <a:extLst>
              <a:ext uri="{FF2B5EF4-FFF2-40B4-BE49-F238E27FC236}">
                <a16:creationId xmlns:a16="http://schemas.microsoft.com/office/drawing/2014/main" id="{5F933AF4-D6EB-BD13-B519-70B32D205394}"/>
              </a:ext>
            </a:extLst>
          </p:cNvPr>
          <p:cNvSpPr txBox="1"/>
          <p:nvPr/>
        </p:nvSpPr>
        <p:spPr>
          <a:xfrm>
            <a:off x="547036" y="930229"/>
            <a:ext cx="11097928" cy="2308324"/>
          </a:xfrm>
          <a:prstGeom prst="rect">
            <a:avLst/>
          </a:prstGeom>
          <a:noFill/>
        </p:spPr>
        <p:txBody>
          <a:bodyPr wrap="square">
            <a:spAutoFit/>
          </a:bodyPr>
          <a:lstStyle/>
          <a:p>
            <a:pPr marL="285750" indent="-285750" algn="l">
              <a:buFont typeface="Arial" panose="020B0604020202020204" pitchFamily="34" charset="0"/>
              <a:buChar char="•"/>
            </a:pPr>
            <a:r>
              <a:rPr lang="en-US" b="0" i="0" dirty="0" err="1">
                <a:solidFill>
                  <a:srgbClr val="000000"/>
                </a:solidFill>
                <a:effectLst/>
                <a:latin typeface="Verdana" panose="020B0604030504040204" pitchFamily="34" charset="0"/>
              </a:rPr>
              <a:t>CustomValidator</a:t>
            </a:r>
            <a:r>
              <a:rPr lang="en-US" b="0" i="0" dirty="0">
                <a:solidFill>
                  <a:srgbClr val="000000"/>
                </a:solidFill>
                <a:effectLst/>
                <a:latin typeface="Verdana" panose="020B0604030504040204" pitchFamily="34" charset="0"/>
              </a:rPr>
              <a:t> control enables you to create your own validation and that validation can run with the other validation control on the page. </a:t>
            </a:r>
          </a:p>
          <a:p>
            <a:pPr marL="285750" indent="-285750" algn="l">
              <a:buFont typeface="Arial" panose="020B0604020202020204" pitchFamily="34" charset="0"/>
              <a:buChar char="•"/>
            </a:pPr>
            <a:r>
              <a:rPr lang="en-US" b="0" i="0" dirty="0">
                <a:solidFill>
                  <a:srgbClr val="000000"/>
                </a:solidFill>
                <a:effectLst/>
                <a:latin typeface="Verdana" panose="020B0604030504040204" pitchFamily="34" charset="0"/>
              </a:rPr>
              <a:t>The </a:t>
            </a:r>
            <a:r>
              <a:rPr lang="en-US" b="0" i="0" dirty="0" err="1">
                <a:solidFill>
                  <a:srgbClr val="000000"/>
                </a:solidFill>
                <a:effectLst/>
                <a:latin typeface="Verdana" panose="020B0604030504040204" pitchFamily="34" charset="0"/>
              </a:rPr>
              <a:t>CustomValidator</a:t>
            </a:r>
            <a:r>
              <a:rPr lang="en-US" b="0" i="0" dirty="0">
                <a:solidFill>
                  <a:srgbClr val="000000"/>
                </a:solidFill>
                <a:effectLst/>
                <a:latin typeface="Verdana" panose="020B0604030504040204" pitchFamily="34" charset="0"/>
              </a:rPr>
              <a:t> control performs validation, based upon your code, you write. </a:t>
            </a:r>
          </a:p>
          <a:p>
            <a:pPr marL="285750" indent="-285750" algn="l">
              <a:buFont typeface="Arial" panose="020B0604020202020204" pitchFamily="34" charset="0"/>
              <a:buChar char="•"/>
            </a:pPr>
            <a:r>
              <a:rPr lang="en-US" b="0" i="0" dirty="0">
                <a:solidFill>
                  <a:srgbClr val="000000"/>
                </a:solidFill>
                <a:effectLst/>
                <a:latin typeface="Verdana" panose="020B0604030504040204" pitchFamily="34" charset="0"/>
              </a:rPr>
              <a:t>You can write validation code that will be executed on the client side using </a:t>
            </a:r>
            <a:r>
              <a:rPr lang="en-US" b="0" i="0" dirty="0" err="1">
                <a:solidFill>
                  <a:srgbClr val="000000"/>
                </a:solidFill>
                <a:effectLst/>
                <a:latin typeface="Verdana" panose="020B0604030504040204" pitchFamily="34" charset="0"/>
              </a:rPr>
              <a:t>JavaScript,or</a:t>
            </a:r>
            <a:r>
              <a:rPr lang="en-US" b="0" i="0" dirty="0">
                <a:solidFill>
                  <a:srgbClr val="000000"/>
                </a:solidFill>
                <a:effectLst/>
                <a:latin typeface="Verdana" panose="020B0604030504040204" pitchFamily="34" charset="0"/>
              </a:rPr>
              <a:t> with server-side validation.</a:t>
            </a:r>
            <a:r>
              <a:rPr lang="en-US" dirty="0"/>
              <a:t/>
            </a:r>
            <a:br>
              <a:rPr lang="en-US" dirty="0"/>
            </a:br>
            <a:r>
              <a:rPr lang="en-US" b="0" i="0" dirty="0">
                <a:solidFill>
                  <a:srgbClr val="000000"/>
                </a:solidFill>
                <a:effectLst/>
                <a:latin typeface="Verdana" panose="020B0604030504040204" pitchFamily="34" charset="0"/>
              </a:rPr>
              <a:t>The </a:t>
            </a:r>
            <a:r>
              <a:rPr lang="en-US" b="0" i="0" dirty="0" err="1">
                <a:solidFill>
                  <a:srgbClr val="000000"/>
                </a:solidFill>
                <a:effectLst/>
                <a:latin typeface="Verdana" panose="020B0604030504040204" pitchFamily="34" charset="0"/>
              </a:rPr>
              <a:t>CustomValidator</a:t>
            </a:r>
            <a:r>
              <a:rPr lang="en-US" b="0" i="0" dirty="0">
                <a:solidFill>
                  <a:srgbClr val="000000"/>
                </a:solidFill>
                <a:effectLst/>
                <a:latin typeface="Verdana" panose="020B0604030504040204" pitchFamily="34" charset="0"/>
              </a:rPr>
              <a:t> control can work client-side, server-side, or both.</a:t>
            </a:r>
            <a:r>
              <a:rPr lang="en-US" b="0" i="0" dirty="0">
                <a:solidFill>
                  <a:srgbClr val="212121"/>
                </a:solidFill>
                <a:effectLst/>
                <a:latin typeface="open sans" panose="020B0606030504020204" pitchFamily="34" charset="0"/>
              </a:rPr>
              <a:t> </a:t>
            </a:r>
          </a:p>
          <a:p>
            <a:r>
              <a:rPr lang="en-US" dirty="0"/>
              <a:t/>
            </a:r>
            <a:br>
              <a:rPr lang="en-US" dirty="0"/>
            </a:br>
            <a:endParaRPr lang="en-IN" dirty="0"/>
          </a:p>
        </p:txBody>
      </p:sp>
      <p:pic>
        <p:nvPicPr>
          <p:cNvPr id="7" name="Picture 6">
            <a:extLst>
              <a:ext uri="{FF2B5EF4-FFF2-40B4-BE49-F238E27FC236}">
                <a16:creationId xmlns:a16="http://schemas.microsoft.com/office/drawing/2014/main" id="{BCCF56A2-C615-CCB4-6B78-758D78C4F27C}"/>
              </a:ext>
            </a:extLst>
          </p:cNvPr>
          <p:cNvPicPr>
            <a:picLocks noChangeAspect="1"/>
          </p:cNvPicPr>
          <p:nvPr/>
        </p:nvPicPr>
        <p:blipFill>
          <a:blip r:embed="rId2"/>
          <a:stretch>
            <a:fillRect/>
          </a:stretch>
        </p:blipFill>
        <p:spPr>
          <a:xfrm>
            <a:off x="2112545" y="3880917"/>
            <a:ext cx="7581900" cy="1304925"/>
          </a:xfrm>
          <a:prstGeom prst="rect">
            <a:avLst/>
          </a:prstGeom>
        </p:spPr>
      </p:pic>
    </p:spTree>
    <p:extLst>
      <p:ext uri="{BB962C8B-B14F-4D97-AF65-F5344CB8AC3E}">
        <p14:creationId xmlns:p14="http://schemas.microsoft.com/office/powerpoint/2010/main" val="1771307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413" y="5044965"/>
            <a:ext cx="11309131" cy="1477328"/>
          </a:xfrm>
          <a:prstGeom prst="rect">
            <a:avLst/>
          </a:prstGeom>
          <a:ln>
            <a:solidFill>
              <a:schemeClr val="tx1"/>
            </a:solidFill>
          </a:ln>
        </p:spPr>
        <p:txBody>
          <a:bodyPr wrap="square">
            <a:spAutoFit/>
          </a:bodyPr>
          <a:lstStyle/>
          <a:p>
            <a:r>
              <a:rPr lang="en-US" dirty="0">
                <a:solidFill>
                  <a:srgbClr val="0000FF"/>
                </a:solidFill>
                <a:latin typeface="Consolas" panose="020B0609020204030204" pitchFamily="49" charset="0"/>
              </a:rPr>
              <a:t>Change </a:t>
            </a:r>
            <a:r>
              <a:rPr lang="en-US" dirty="0" err="1">
                <a:solidFill>
                  <a:srgbClr val="0000FF"/>
                </a:solidFill>
                <a:latin typeface="Consolas" panose="020B0609020204030204" pitchFamily="49" charset="0"/>
              </a:rPr>
              <a:t>Web.Config</a:t>
            </a:r>
            <a:r>
              <a:rPr lang="en-US" dirty="0">
                <a:solidFill>
                  <a:srgbClr val="0000FF"/>
                </a:solidFill>
                <a:latin typeface="Consolas" panose="020B0609020204030204" pitchFamily="49" charset="0"/>
              </a:rPr>
              <a:t> file </a:t>
            </a:r>
            <a:r>
              <a:rPr lang="en-US" dirty="0">
                <a:solidFill>
                  <a:srgbClr val="0000FF"/>
                </a:solidFill>
                <a:latin typeface="Consolas" panose="020B0609020204030204" pitchFamily="49" charset="0"/>
                <a:sym typeface="Wingdings" panose="05000000000000000000" pitchFamily="2" charset="2"/>
              </a:rPr>
              <a:t>Under </a:t>
            </a:r>
            <a:r>
              <a:rPr lang="en-US" dirty="0">
                <a:solidFill>
                  <a:srgbClr val="0000FF"/>
                </a:solidFill>
                <a:latin typeface="Consolas" panose="020B0609020204030204" pitchFamily="49" charset="0"/>
              </a:rPr>
              <a:t>configuration tag</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err="1">
                <a:solidFill>
                  <a:srgbClr val="A31515"/>
                </a:solidFill>
                <a:latin typeface="Consolas" panose="020B0609020204030204" pitchFamily="49" charset="0"/>
              </a:rPr>
              <a:t>appSettings</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add</a:t>
            </a:r>
            <a:r>
              <a:rPr lang="en-US" dirty="0">
                <a:solidFill>
                  <a:srgbClr val="0000FF"/>
                </a:solidFill>
                <a:latin typeface="Consolas" panose="020B0609020204030204" pitchFamily="49" charset="0"/>
              </a:rPr>
              <a:t> </a:t>
            </a:r>
            <a:r>
              <a:rPr lang="en-US" dirty="0">
                <a:solidFill>
                  <a:srgbClr val="FF0000"/>
                </a:solidFill>
                <a:latin typeface="Consolas" panose="020B0609020204030204" pitchFamily="49" charset="0"/>
              </a:rPr>
              <a:t>key</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ValidationSettings:UnobtrusivevalidationMode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None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&gt;&lt;/</a:t>
            </a:r>
            <a:r>
              <a:rPr lang="en-US" dirty="0">
                <a:solidFill>
                  <a:srgbClr val="A31515"/>
                </a:solidFill>
                <a:latin typeface="Consolas" panose="020B0609020204030204" pitchFamily="49" charset="0"/>
              </a:rPr>
              <a:t>add</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err="1">
                <a:solidFill>
                  <a:srgbClr val="A31515"/>
                </a:solidFill>
                <a:latin typeface="Consolas" panose="020B0609020204030204" pitchFamily="49" charset="0"/>
              </a:rPr>
              <a:t>appSettings</a:t>
            </a:r>
            <a:r>
              <a:rPr lang="en-US" dirty="0">
                <a:solidFill>
                  <a:srgbClr val="0000FF"/>
                </a:solidFill>
                <a:latin typeface="Consolas" panose="020B0609020204030204" pitchFamily="49" charset="0"/>
              </a:rPr>
              <a:t>&gt;</a:t>
            </a:r>
            <a:endParaRPr lang="en-US" dirty="0"/>
          </a:p>
        </p:txBody>
      </p:sp>
      <p:sp>
        <p:nvSpPr>
          <p:cNvPr id="3" name="Rectangle 2"/>
          <p:cNvSpPr/>
          <p:nvPr/>
        </p:nvSpPr>
        <p:spPr>
          <a:xfrm>
            <a:off x="388883" y="238202"/>
            <a:ext cx="11698014" cy="4524315"/>
          </a:xfrm>
          <a:prstGeom prst="rect">
            <a:avLst/>
          </a:prstGeom>
        </p:spPr>
        <p:txBody>
          <a:bodyPr wrap="square">
            <a:spAutoFit/>
          </a:bodyPr>
          <a:lstStyle/>
          <a:p>
            <a:pPr marL="285750" indent="-285750">
              <a:buFont typeface="Arial" panose="020B0604020202020204" pitchFamily="34" charset="0"/>
              <a:buChar char="•"/>
            </a:pPr>
            <a:r>
              <a:rPr lang="en-US" dirty="0">
                <a:solidFill>
                  <a:srgbClr val="333333"/>
                </a:solidFill>
                <a:latin typeface="georgia" panose="02040502050405020303" pitchFamily="18" charset="0"/>
              </a:rPr>
              <a:t>The Validation </a:t>
            </a:r>
            <a:r>
              <a:rPr lang="en-US" dirty="0">
                <a:solidFill>
                  <a:srgbClr val="333333"/>
                </a:solidFill>
                <a:latin typeface="georgia" panose="02040502050405020303" pitchFamily="18" charset="0"/>
                <a:hlinkClick r:id="rId2"/>
              </a:rPr>
              <a:t>controls</a:t>
            </a:r>
            <a:r>
              <a:rPr lang="en-US" dirty="0">
                <a:solidFill>
                  <a:srgbClr val="333333"/>
                </a:solidFill>
                <a:latin typeface="georgia" panose="02040502050405020303" pitchFamily="18" charset="0"/>
              </a:rPr>
              <a:t> are used for validating the data entered in </a:t>
            </a:r>
            <a:r>
              <a:rPr lang="en-US" dirty="0">
                <a:solidFill>
                  <a:srgbClr val="333333"/>
                </a:solidFill>
                <a:latin typeface="georgia" panose="02040502050405020303" pitchFamily="18" charset="0"/>
                <a:hlinkClick r:id="rId3"/>
              </a:rPr>
              <a:t>controls</a:t>
            </a:r>
            <a:r>
              <a:rPr lang="en-US" dirty="0">
                <a:solidFill>
                  <a:srgbClr val="333333"/>
                </a:solidFill>
                <a:latin typeface="georgia" panose="02040502050405020303" pitchFamily="18" charset="0"/>
              </a:rPr>
              <a:t>. </a:t>
            </a:r>
          </a:p>
          <a:p>
            <a:pPr marL="285750" indent="-285750">
              <a:buFont typeface="Arial" panose="020B0604020202020204" pitchFamily="34" charset="0"/>
              <a:buChar char="•"/>
            </a:pPr>
            <a:endParaRPr lang="en-US" dirty="0">
              <a:solidFill>
                <a:srgbClr val="333333"/>
              </a:solidFill>
              <a:latin typeface="georgia" panose="02040502050405020303" pitchFamily="18" charset="0"/>
            </a:endParaRPr>
          </a:p>
          <a:p>
            <a:pPr marL="285750" indent="-285750">
              <a:buFont typeface="Arial" panose="020B0604020202020204" pitchFamily="34" charset="0"/>
              <a:buChar char="•"/>
            </a:pPr>
            <a:r>
              <a:rPr lang="en-US" dirty="0">
                <a:solidFill>
                  <a:srgbClr val="333333"/>
                </a:solidFill>
                <a:latin typeface="georgia" panose="02040502050405020303" pitchFamily="18" charset="0"/>
              </a:rPr>
              <a:t>When any user enters the data on a text Box (web page) and submits the page on the server ,then validation controls are used to check the data field  entered  by the user .if  any data entered by the user  is invalid (not correct format) then validation control displays  an error message on the screen. </a:t>
            </a:r>
          </a:p>
          <a:p>
            <a:pPr marL="285750" indent="-285750">
              <a:buFont typeface="Arial" panose="020B0604020202020204" pitchFamily="34" charset="0"/>
              <a:buChar char="•"/>
            </a:pPr>
            <a:endParaRPr lang="en-US" dirty="0">
              <a:solidFill>
                <a:srgbClr val="333333"/>
              </a:solidFill>
              <a:latin typeface="georgia" panose="02040502050405020303" pitchFamily="18" charset="0"/>
            </a:endParaRPr>
          </a:p>
          <a:p>
            <a:pPr marL="285750" indent="-285750">
              <a:buFont typeface="Arial" panose="020B0604020202020204" pitchFamily="34" charset="0"/>
              <a:buChar char="•"/>
            </a:pPr>
            <a:r>
              <a:rPr lang="en-US" dirty="0">
                <a:solidFill>
                  <a:srgbClr val="333333"/>
                </a:solidFill>
                <a:latin typeface="georgia" panose="02040502050405020303" pitchFamily="18" charset="0"/>
              </a:rPr>
              <a:t>All the error message is defined as properties values of validation controls. All the validation controls comes under </a:t>
            </a:r>
            <a:r>
              <a:rPr lang="en-US" dirty="0" err="1">
                <a:solidFill>
                  <a:srgbClr val="333333"/>
                </a:solidFill>
                <a:latin typeface="georgia" panose="02040502050405020303" pitchFamily="18" charset="0"/>
              </a:rPr>
              <a:t>System.UI.Webcontrols</a:t>
            </a:r>
            <a:r>
              <a:rPr lang="en-US" dirty="0">
                <a:solidFill>
                  <a:srgbClr val="333333"/>
                </a:solidFill>
                <a:latin typeface="georgia" panose="02040502050405020303" pitchFamily="18" charset="0"/>
              </a:rPr>
              <a:t> Namespace.</a:t>
            </a:r>
            <a:br>
              <a:rPr lang="en-US" dirty="0">
                <a:solidFill>
                  <a:srgbClr val="333333"/>
                </a:solidFill>
                <a:latin typeface="georgia" panose="02040502050405020303" pitchFamily="18" charset="0"/>
              </a:rPr>
            </a:br>
            <a:r>
              <a:rPr lang="en-US" dirty="0">
                <a:solidFill>
                  <a:srgbClr val="333333"/>
                </a:solidFill>
                <a:latin typeface="georgia" panose="02040502050405020303" pitchFamily="18" charset="0"/>
              </a:rPr>
              <a:t>There are some validation controls ,that are used in </a:t>
            </a:r>
            <a:r>
              <a:rPr lang="en-US" dirty="0" err="1">
                <a:solidFill>
                  <a:srgbClr val="333333"/>
                </a:solidFill>
                <a:latin typeface="georgia" panose="02040502050405020303" pitchFamily="18" charset="0"/>
                <a:hlinkClick r:id="rId4"/>
              </a:rPr>
              <a:t>ASP.NET</a:t>
            </a:r>
            <a:r>
              <a:rPr lang="en-US" dirty="0" err="1">
                <a:solidFill>
                  <a:srgbClr val="333333"/>
                </a:solidFill>
                <a:latin typeface="georgia" panose="02040502050405020303" pitchFamily="18" charset="0"/>
              </a:rPr>
              <a:t>.Which</a:t>
            </a:r>
            <a:r>
              <a:rPr lang="en-US" dirty="0">
                <a:solidFill>
                  <a:srgbClr val="333333"/>
                </a:solidFill>
                <a:latin typeface="georgia" panose="02040502050405020303" pitchFamily="18" charset="0"/>
              </a:rPr>
              <a:t> are given below :</a:t>
            </a:r>
          </a:p>
          <a:p>
            <a:endParaRPr lang="en-US" b="0" i="0" dirty="0">
              <a:solidFill>
                <a:srgbClr val="333333"/>
              </a:solidFill>
              <a:effectLst/>
              <a:latin typeface="georgia" panose="02040502050405020303" pitchFamily="18" charset="0"/>
            </a:endParaRPr>
          </a:p>
          <a:p>
            <a:pPr marL="285750" indent="-285750">
              <a:buFont typeface="Wingdings" panose="05000000000000000000" pitchFamily="2" charset="2"/>
              <a:buChar char="Ø"/>
            </a:pPr>
            <a:r>
              <a:rPr lang="en-US" b="0" i="0" dirty="0">
                <a:solidFill>
                  <a:srgbClr val="333333"/>
                </a:solidFill>
                <a:effectLst/>
                <a:latin typeface="georgia" panose="02040502050405020303" pitchFamily="18" charset="0"/>
              </a:rPr>
              <a:t> The </a:t>
            </a:r>
            <a:r>
              <a:rPr lang="en-US" b="0" i="0" dirty="0" err="1">
                <a:solidFill>
                  <a:srgbClr val="333333"/>
                </a:solidFill>
                <a:effectLst/>
                <a:latin typeface="georgia" panose="02040502050405020303" pitchFamily="18" charset="0"/>
              </a:rPr>
              <a:t>RequiredField</a:t>
            </a:r>
            <a:r>
              <a:rPr lang="en-US" b="0" i="0" dirty="0">
                <a:solidFill>
                  <a:srgbClr val="333333"/>
                </a:solidFill>
                <a:effectLst/>
                <a:latin typeface="georgia" panose="02040502050405020303" pitchFamily="18" charset="0"/>
              </a:rPr>
              <a:t> Validator control</a:t>
            </a:r>
            <a:endParaRPr lang="en-US" b="0" i="0" dirty="0">
              <a:solidFill>
                <a:srgbClr val="333333"/>
              </a:solidFill>
              <a:effectLst/>
              <a:latin typeface="open sans"/>
            </a:endParaRPr>
          </a:p>
          <a:p>
            <a:pPr marL="285750" indent="-285750">
              <a:buFont typeface="Wingdings" panose="05000000000000000000" pitchFamily="2" charset="2"/>
              <a:buChar char="Ø"/>
            </a:pPr>
            <a:r>
              <a:rPr lang="en-US" b="0" i="0" dirty="0">
                <a:solidFill>
                  <a:srgbClr val="333333"/>
                </a:solidFill>
                <a:effectLst/>
                <a:latin typeface="georgia" panose="02040502050405020303" pitchFamily="18" charset="0"/>
              </a:rPr>
              <a:t>The </a:t>
            </a:r>
            <a:r>
              <a:rPr lang="en-US" b="0" i="0" dirty="0" err="1">
                <a:solidFill>
                  <a:srgbClr val="333333"/>
                </a:solidFill>
                <a:effectLst/>
                <a:latin typeface="georgia" panose="02040502050405020303" pitchFamily="18" charset="0"/>
              </a:rPr>
              <a:t>RangeValidator</a:t>
            </a:r>
            <a:r>
              <a:rPr lang="en-US" b="0" i="0" dirty="0">
                <a:solidFill>
                  <a:srgbClr val="333333"/>
                </a:solidFill>
                <a:effectLst/>
                <a:latin typeface="georgia" panose="02040502050405020303" pitchFamily="18" charset="0"/>
              </a:rPr>
              <a:t> control</a:t>
            </a:r>
            <a:endParaRPr lang="en-US" b="0" i="0" dirty="0">
              <a:solidFill>
                <a:srgbClr val="333333"/>
              </a:solidFill>
              <a:effectLst/>
              <a:latin typeface="open sans"/>
            </a:endParaRPr>
          </a:p>
          <a:p>
            <a:pPr marL="285750" indent="-285750">
              <a:buFont typeface="Wingdings" panose="05000000000000000000" pitchFamily="2" charset="2"/>
              <a:buChar char="Ø"/>
            </a:pPr>
            <a:r>
              <a:rPr lang="en-US" b="0" i="0" dirty="0">
                <a:solidFill>
                  <a:srgbClr val="333333"/>
                </a:solidFill>
                <a:effectLst/>
                <a:latin typeface="georgia" panose="02040502050405020303" pitchFamily="18" charset="0"/>
              </a:rPr>
              <a:t>The </a:t>
            </a:r>
            <a:r>
              <a:rPr lang="en-US" b="0" i="0" dirty="0" err="1">
                <a:solidFill>
                  <a:srgbClr val="333333"/>
                </a:solidFill>
                <a:effectLst/>
                <a:latin typeface="georgia" panose="02040502050405020303" pitchFamily="18" charset="0"/>
              </a:rPr>
              <a:t>RegularExpressionValidator</a:t>
            </a:r>
            <a:r>
              <a:rPr lang="en-US" b="0" i="0" dirty="0">
                <a:solidFill>
                  <a:srgbClr val="333333"/>
                </a:solidFill>
                <a:effectLst/>
                <a:latin typeface="georgia" panose="02040502050405020303" pitchFamily="18" charset="0"/>
              </a:rPr>
              <a:t> control</a:t>
            </a:r>
            <a:endParaRPr lang="en-US" b="0" i="0" dirty="0">
              <a:solidFill>
                <a:srgbClr val="333333"/>
              </a:solidFill>
              <a:effectLst/>
              <a:latin typeface="open sans"/>
            </a:endParaRPr>
          </a:p>
          <a:p>
            <a:pPr marL="285750" indent="-285750">
              <a:buFont typeface="Wingdings" panose="05000000000000000000" pitchFamily="2" charset="2"/>
              <a:buChar char="Ø"/>
            </a:pPr>
            <a:r>
              <a:rPr lang="en-US" b="0" i="0" dirty="0">
                <a:solidFill>
                  <a:srgbClr val="333333"/>
                </a:solidFill>
                <a:effectLst/>
                <a:latin typeface="georgia" panose="02040502050405020303" pitchFamily="18" charset="0"/>
              </a:rPr>
              <a:t>The </a:t>
            </a:r>
            <a:r>
              <a:rPr lang="en-US" b="0" i="0" dirty="0" err="1">
                <a:solidFill>
                  <a:srgbClr val="333333"/>
                </a:solidFill>
                <a:effectLst/>
                <a:latin typeface="georgia" panose="02040502050405020303" pitchFamily="18" charset="0"/>
              </a:rPr>
              <a:t>CompareValidator</a:t>
            </a:r>
            <a:r>
              <a:rPr lang="en-US" b="0" i="0" dirty="0">
                <a:solidFill>
                  <a:srgbClr val="333333"/>
                </a:solidFill>
                <a:effectLst/>
                <a:latin typeface="georgia" panose="02040502050405020303" pitchFamily="18" charset="0"/>
              </a:rPr>
              <a:t> control</a:t>
            </a:r>
            <a:endParaRPr lang="en-US" b="0" i="0" dirty="0">
              <a:solidFill>
                <a:srgbClr val="333333"/>
              </a:solidFill>
              <a:effectLst/>
              <a:latin typeface="open sans"/>
            </a:endParaRPr>
          </a:p>
          <a:p>
            <a:pPr marL="285750" indent="-285750">
              <a:buFont typeface="Wingdings" panose="05000000000000000000" pitchFamily="2" charset="2"/>
              <a:buChar char="Ø"/>
            </a:pPr>
            <a:r>
              <a:rPr lang="en-US" b="0" i="0" dirty="0">
                <a:solidFill>
                  <a:srgbClr val="333333"/>
                </a:solidFill>
                <a:effectLst/>
                <a:latin typeface="georgia" panose="02040502050405020303" pitchFamily="18" charset="0"/>
              </a:rPr>
              <a:t>The </a:t>
            </a:r>
            <a:r>
              <a:rPr lang="en-US" b="0" i="0" dirty="0" err="1">
                <a:solidFill>
                  <a:srgbClr val="333333"/>
                </a:solidFill>
                <a:effectLst/>
                <a:latin typeface="georgia" panose="02040502050405020303" pitchFamily="18" charset="0"/>
              </a:rPr>
              <a:t>customValidator</a:t>
            </a:r>
            <a:r>
              <a:rPr lang="en-US" b="0" i="0" dirty="0">
                <a:solidFill>
                  <a:srgbClr val="333333"/>
                </a:solidFill>
                <a:effectLst/>
                <a:latin typeface="georgia" panose="02040502050405020303" pitchFamily="18" charset="0"/>
              </a:rPr>
              <a:t> control</a:t>
            </a:r>
            <a:endParaRPr lang="en-US" b="0" i="0" dirty="0">
              <a:solidFill>
                <a:srgbClr val="333333"/>
              </a:solidFill>
              <a:effectLst/>
              <a:latin typeface="open sans"/>
            </a:endParaRPr>
          </a:p>
          <a:p>
            <a:pPr marL="285750" indent="-285750">
              <a:buFont typeface="Wingdings" panose="05000000000000000000" pitchFamily="2" charset="2"/>
              <a:buChar char="Ø"/>
            </a:pPr>
            <a:r>
              <a:rPr lang="en-US" b="0" i="0" dirty="0">
                <a:solidFill>
                  <a:srgbClr val="333333"/>
                </a:solidFill>
                <a:effectLst/>
                <a:latin typeface="georgia" panose="02040502050405020303" pitchFamily="18" charset="0"/>
              </a:rPr>
              <a:t>The </a:t>
            </a:r>
            <a:r>
              <a:rPr lang="en-US" b="0" i="0" dirty="0" err="1">
                <a:solidFill>
                  <a:srgbClr val="333333"/>
                </a:solidFill>
                <a:effectLst/>
                <a:latin typeface="georgia" panose="02040502050405020303" pitchFamily="18" charset="0"/>
              </a:rPr>
              <a:t>Validationsummary</a:t>
            </a:r>
            <a:r>
              <a:rPr lang="en-US" b="0" i="0" dirty="0">
                <a:solidFill>
                  <a:srgbClr val="333333"/>
                </a:solidFill>
                <a:effectLst/>
                <a:latin typeface="georgia" panose="02040502050405020303" pitchFamily="18" charset="0"/>
              </a:rPr>
              <a:t> control</a:t>
            </a:r>
            <a:endParaRPr lang="en-US" b="0" i="0" dirty="0">
              <a:solidFill>
                <a:srgbClr val="333333"/>
              </a:solidFill>
              <a:effectLst/>
              <a:latin typeface="open sans"/>
            </a:endParaRPr>
          </a:p>
        </p:txBody>
      </p:sp>
    </p:spTree>
    <p:extLst>
      <p:ext uri="{BB962C8B-B14F-4D97-AF65-F5344CB8AC3E}">
        <p14:creationId xmlns:p14="http://schemas.microsoft.com/office/powerpoint/2010/main" val="651381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BA93B6-8046-75FD-7DA3-66A9537DC5AA}"/>
              </a:ext>
            </a:extLst>
          </p:cNvPr>
          <p:cNvSpPr txBox="1"/>
          <p:nvPr/>
        </p:nvSpPr>
        <p:spPr>
          <a:xfrm>
            <a:off x="298382" y="338252"/>
            <a:ext cx="11617694" cy="5632311"/>
          </a:xfrm>
          <a:prstGeom prst="rect">
            <a:avLst/>
          </a:prstGeom>
          <a:noFill/>
          <a:ln>
            <a:solidFill>
              <a:schemeClr val="tx1"/>
            </a:solidFill>
          </a:ln>
        </p:spPr>
        <p:txBody>
          <a:bodyPr wrap="square">
            <a:spAutoFit/>
          </a:bodyPr>
          <a:lstStyle/>
          <a:p>
            <a:r>
              <a:rPr lang="en-US" sz="1800" b="1" u="sng" dirty="0">
                <a:solidFill>
                  <a:srgbClr val="0000FF"/>
                </a:solidFill>
                <a:latin typeface="Consolas" panose="020B0609020204030204" pitchFamily="49" charset="0"/>
              </a:rPr>
              <a:t>Customvalidator.aspx</a:t>
            </a:r>
          </a:p>
          <a:p>
            <a:endParaRPr lang="en-IN" sz="1800" dirty="0">
              <a:latin typeface="Consolas" panose="020B0609020204030204" pitchFamily="49" charset="0"/>
            </a:endParaRPr>
          </a:p>
          <a:p>
            <a:endParaRPr lang="en-IN" dirty="0">
              <a:latin typeface="Consolas" panose="020B0609020204030204" pitchFamily="49" charset="0"/>
            </a:endParaRPr>
          </a:p>
          <a:p>
            <a:r>
              <a:rPr lang="en-IN" sz="1800" dirty="0">
                <a:latin typeface="Consolas" panose="020B0609020204030204" pitchFamily="49" charset="0"/>
              </a:rPr>
              <a:t>&lt;form id="form1" </a:t>
            </a:r>
            <a:r>
              <a:rPr lang="en-IN" sz="1800" dirty="0" err="1">
                <a:latin typeface="Consolas" panose="020B0609020204030204" pitchFamily="49" charset="0"/>
              </a:rPr>
              <a:t>runat</a:t>
            </a:r>
            <a:r>
              <a:rPr lang="en-IN" sz="1800" dirty="0">
                <a:latin typeface="Consolas" panose="020B0609020204030204" pitchFamily="49" charset="0"/>
              </a:rPr>
              <a:t>="server"&gt;</a:t>
            </a:r>
          </a:p>
          <a:p>
            <a:endParaRPr lang="en-IN" sz="1800" dirty="0">
              <a:latin typeface="Consolas" panose="020B0609020204030204" pitchFamily="49" charset="0"/>
            </a:endParaRPr>
          </a:p>
          <a:p>
            <a:r>
              <a:rPr lang="en-IN" sz="1800" dirty="0">
                <a:latin typeface="Consolas" panose="020B0609020204030204" pitchFamily="49" charset="0"/>
              </a:rPr>
              <a:t>        &lt;div&gt;</a:t>
            </a:r>
          </a:p>
          <a:p>
            <a:r>
              <a:rPr lang="en-IN" sz="1800" dirty="0">
                <a:latin typeface="Consolas" panose="020B0609020204030204" pitchFamily="49" charset="0"/>
              </a:rPr>
              <a:t>           Please Enter Positive Even number: &lt;</a:t>
            </a:r>
            <a:r>
              <a:rPr lang="en-IN" sz="1800" dirty="0" err="1">
                <a:latin typeface="Consolas" panose="020B0609020204030204" pitchFamily="49" charset="0"/>
              </a:rPr>
              <a:t>asp:TextBox</a:t>
            </a:r>
            <a:r>
              <a:rPr lang="en-IN" sz="1800" dirty="0">
                <a:latin typeface="Consolas" panose="020B0609020204030204" pitchFamily="49" charset="0"/>
              </a:rPr>
              <a:t> ID="TextBox1" </a:t>
            </a:r>
            <a:r>
              <a:rPr lang="en-IN" sz="1800" dirty="0" err="1">
                <a:latin typeface="Consolas" panose="020B0609020204030204" pitchFamily="49" charset="0"/>
              </a:rPr>
              <a:t>runat</a:t>
            </a:r>
            <a:r>
              <a:rPr lang="en-IN" sz="1800" dirty="0">
                <a:latin typeface="Consolas" panose="020B0609020204030204" pitchFamily="49" charset="0"/>
              </a:rPr>
              <a:t>="server"&gt;&lt;/</a:t>
            </a:r>
            <a:r>
              <a:rPr lang="en-IN" sz="1800" dirty="0" err="1">
                <a:latin typeface="Consolas" panose="020B0609020204030204" pitchFamily="49" charset="0"/>
              </a:rPr>
              <a:t>asp:TextBox</a:t>
            </a:r>
            <a:r>
              <a:rPr lang="en-IN" sz="1800" dirty="0">
                <a:latin typeface="Consolas" panose="020B0609020204030204" pitchFamily="49" charset="0"/>
              </a:rPr>
              <a:t>&gt;</a:t>
            </a:r>
          </a:p>
          <a:p>
            <a:endParaRPr lang="en-IN" sz="1800" dirty="0">
              <a:latin typeface="Consolas" panose="020B0609020204030204" pitchFamily="49" charset="0"/>
            </a:endParaRPr>
          </a:p>
          <a:p>
            <a:r>
              <a:rPr lang="en-IN" sz="1800" dirty="0">
                <a:latin typeface="Consolas" panose="020B0609020204030204" pitchFamily="49" charset="0"/>
              </a:rPr>
              <a:t>            </a:t>
            </a:r>
            <a:r>
              <a:rPr lang="en-IN" sz="1800" dirty="0">
                <a:solidFill>
                  <a:srgbClr val="FF0000"/>
                </a:solidFill>
                <a:latin typeface="Consolas" panose="020B0609020204030204" pitchFamily="49" charset="0"/>
              </a:rPr>
              <a:t>&lt;</a:t>
            </a:r>
            <a:r>
              <a:rPr lang="en-IN" sz="1800" dirty="0" err="1">
                <a:solidFill>
                  <a:srgbClr val="FF0000"/>
                </a:solidFill>
                <a:latin typeface="Consolas" panose="020B0609020204030204" pitchFamily="49" charset="0"/>
              </a:rPr>
              <a:t>asp:CustomValidator</a:t>
            </a:r>
            <a:r>
              <a:rPr lang="en-IN" sz="1800" dirty="0">
                <a:solidFill>
                  <a:srgbClr val="FF0000"/>
                </a:solidFill>
                <a:latin typeface="Consolas" panose="020B0609020204030204" pitchFamily="49" charset="0"/>
              </a:rPr>
              <a:t> ID="CustomValidator1" </a:t>
            </a:r>
            <a:r>
              <a:rPr lang="en-IN" sz="1800" dirty="0" err="1">
                <a:solidFill>
                  <a:srgbClr val="FF0000"/>
                </a:solidFill>
                <a:latin typeface="Consolas" panose="020B0609020204030204" pitchFamily="49" charset="0"/>
              </a:rPr>
              <a:t>runat</a:t>
            </a:r>
            <a:r>
              <a:rPr lang="en-IN" sz="1800" dirty="0">
                <a:solidFill>
                  <a:srgbClr val="FF0000"/>
                </a:solidFill>
                <a:latin typeface="Consolas" panose="020B0609020204030204" pitchFamily="49" charset="0"/>
              </a:rPr>
              <a:t>="server" </a:t>
            </a:r>
            <a:r>
              <a:rPr lang="en-IN" sz="1800" dirty="0" err="1">
                <a:solidFill>
                  <a:srgbClr val="FF0000"/>
                </a:solidFill>
                <a:latin typeface="Consolas" panose="020B0609020204030204" pitchFamily="49" charset="0"/>
              </a:rPr>
              <a:t>ErrorMessage</a:t>
            </a:r>
            <a:r>
              <a:rPr lang="en-IN" sz="1800" dirty="0">
                <a:solidFill>
                  <a:srgbClr val="FF0000"/>
                </a:solidFill>
                <a:latin typeface="Consolas" panose="020B0609020204030204" pitchFamily="49" charset="0"/>
              </a:rPr>
              <a:t>="Nota an Even Number" </a:t>
            </a:r>
            <a:r>
              <a:rPr lang="en-IN" sz="1800" dirty="0" err="1">
                <a:solidFill>
                  <a:srgbClr val="FF0000"/>
                </a:solidFill>
                <a:latin typeface="Consolas" panose="020B0609020204030204" pitchFamily="49" charset="0"/>
              </a:rPr>
              <a:t>ControlToValidate</a:t>
            </a:r>
            <a:r>
              <a:rPr lang="en-IN" sz="1800" dirty="0">
                <a:solidFill>
                  <a:srgbClr val="FF0000"/>
                </a:solidFill>
                <a:latin typeface="Consolas" panose="020B0609020204030204" pitchFamily="49" charset="0"/>
              </a:rPr>
              <a:t>="TextBox1" </a:t>
            </a:r>
            <a:r>
              <a:rPr lang="en-IN" sz="1800" dirty="0" err="1">
                <a:solidFill>
                  <a:srgbClr val="FF0000"/>
                </a:solidFill>
                <a:latin typeface="Consolas" panose="020B0609020204030204" pitchFamily="49" charset="0"/>
              </a:rPr>
              <a:t>OnServerValidate</a:t>
            </a:r>
            <a:r>
              <a:rPr lang="en-IN" sz="1800" dirty="0">
                <a:solidFill>
                  <a:srgbClr val="FF0000"/>
                </a:solidFill>
                <a:latin typeface="Consolas" panose="020B0609020204030204" pitchFamily="49" charset="0"/>
              </a:rPr>
              <a:t>="CustomValidator1_ServerValidate" </a:t>
            </a:r>
            <a:r>
              <a:rPr lang="en-IN" sz="1800" dirty="0" err="1">
                <a:solidFill>
                  <a:srgbClr val="FF0000"/>
                </a:solidFill>
                <a:latin typeface="Consolas" panose="020B0609020204030204" pitchFamily="49" charset="0"/>
              </a:rPr>
              <a:t>ForeColor</a:t>
            </a:r>
            <a:r>
              <a:rPr lang="en-IN" sz="1800" dirty="0">
                <a:solidFill>
                  <a:srgbClr val="FF0000"/>
                </a:solidFill>
                <a:latin typeface="Consolas" panose="020B0609020204030204" pitchFamily="49" charset="0"/>
              </a:rPr>
              <a:t>="red" </a:t>
            </a:r>
            <a:r>
              <a:rPr lang="en-IN" sz="1800" dirty="0" err="1">
                <a:solidFill>
                  <a:srgbClr val="FF0000"/>
                </a:solidFill>
                <a:latin typeface="Consolas" panose="020B0609020204030204" pitchFamily="49" charset="0"/>
              </a:rPr>
              <a:t>ValidateEmptyText</a:t>
            </a:r>
            <a:r>
              <a:rPr lang="en-IN" sz="1800" dirty="0">
                <a:solidFill>
                  <a:srgbClr val="FF0000"/>
                </a:solidFill>
                <a:latin typeface="Consolas" panose="020B0609020204030204" pitchFamily="49" charset="0"/>
              </a:rPr>
              <a:t>="True"&gt;&lt;/</a:t>
            </a:r>
            <a:r>
              <a:rPr lang="en-IN" sz="1800" dirty="0" err="1">
                <a:solidFill>
                  <a:srgbClr val="FF0000"/>
                </a:solidFill>
                <a:latin typeface="Consolas" panose="020B0609020204030204" pitchFamily="49" charset="0"/>
              </a:rPr>
              <a:t>asp:CustomValidator</a:t>
            </a:r>
            <a:r>
              <a:rPr lang="en-IN" sz="1800" dirty="0">
                <a:solidFill>
                  <a:srgbClr val="FF0000"/>
                </a:solidFill>
                <a:latin typeface="Consolas" panose="020B0609020204030204" pitchFamily="49" charset="0"/>
              </a:rPr>
              <a:t>&gt;&lt;</a:t>
            </a:r>
            <a:r>
              <a:rPr lang="en-IN" sz="1800" dirty="0" err="1">
                <a:solidFill>
                  <a:srgbClr val="FF0000"/>
                </a:solidFill>
                <a:latin typeface="Consolas" panose="020B0609020204030204" pitchFamily="49" charset="0"/>
              </a:rPr>
              <a:t>br</a:t>
            </a:r>
            <a:r>
              <a:rPr lang="en-IN" sz="1800" dirty="0">
                <a:solidFill>
                  <a:srgbClr val="FF0000"/>
                </a:solidFill>
                <a:latin typeface="Consolas" panose="020B0609020204030204" pitchFamily="49" charset="0"/>
              </a:rPr>
              <a:t> /&gt;</a:t>
            </a:r>
          </a:p>
          <a:p>
            <a:endParaRPr lang="en-IN" sz="1800" dirty="0">
              <a:latin typeface="Consolas" panose="020B0609020204030204" pitchFamily="49" charset="0"/>
            </a:endParaRPr>
          </a:p>
          <a:p>
            <a:r>
              <a:rPr lang="en-US" sz="1800" dirty="0">
                <a:latin typeface="Consolas" panose="020B0609020204030204" pitchFamily="49" charset="0"/>
              </a:rPr>
              <a:t>            &lt;</a:t>
            </a:r>
            <a:r>
              <a:rPr lang="en-US" sz="1800" dirty="0" err="1">
                <a:latin typeface="Consolas" panose="020B0609020204030204" pitchFamily="49" charset="0"/>
              </a:rPr>
              <a:t>asp:Button</a:t>
            </a:r>
            <a:r>
              <a:rPr lang="en-US" sz="1800" dirty="0">
                <a:latin typeface="Consolas" panose="020B0609020204030204" pitchFamily="49" charset="0"/>
              </a:rPr>
              <a:t> ID="Button1" </a:t>
            </a:r>
            <a:r>
              <a:rPr lang="en-US" sz="1800" dirty="0" err="1">
                <a:latin typeface="Consolas" panose="020B0609020204030204" pitchFamily="49" charset="0"/>
              </a:rPr>
              <a:t>runat</a:t>
            </a:r>
            <a:r>
              <a:rPr lang="en-US" sz="1800" dirty="0">
                <a:latin typeface="Consolas" panose="020B0609020204030204" pitchFamily="49" charset="0"/>
              </a:rPr>
              <a:t>="server" Text="Save" </a:t>
            </a:r>
            <a:r>
              <a:rPr lang="en-US" sz="1800" dirty="0" err="1">
                <a:latin typeface="Consolas" panose="020B0609020204030204" pitchFamily="49" charset="0"/>
              </a:rPr>
              <a:t>OnClick</a:t>
            </a:r>
            <a:r>
              <a:rPr lang="en-US" sz="1800" dirty="0">
                <a:latin typeface="Consolas" panose="020B0609020204030204" pitchFamily="49" charset="0"/>
              </a:rPr>
              <a:t>="Button1_Click" style="height: 35px" /&gt;&lt;</a:t>
            </a:r>
            <a:r>
              <a:rPr lang="en-US" sz="1800" dirty="0" err="1">
                <a:latin typeface="Consolas" panose="020B0609020204030204" pitchFamily="49" charset="0"/>
              </a:rPr>
              <a:t>br</a:t>
            </a:r>
            <a:r>
              <a:rPr lang="en-US" sz="1800" dirty="0">
                <a:latin typeface="Consolas" panose="020B0609020204030204" pitchFamily="49" charset="0"/>
              </a:rPr>
              <a:t> /&gt;</a:t>
            </a:r>
          </a:p>
          <a:p>
            <a:endParaRPr lang="en-IN" sz="1800" dirty="0">
              <a:latin typeface="Consolas" panose="020B0609020204030204" pitchFamily="49" charset="0"/>
            </a:endParaRPr>
          </a:p>
          <a:p>
            <a:r>
              <a:rPr lang="en-IN" sz="1800" dirty="0">
                <a:latin typeface="Consolas" panose="020B0609020204030204" pitchFamily="49" charset="0"/>
              </a:rPr>
              <a:t>            &lt;</a:t>
            </a:r>
            <a:r>
              <a:rPr lang="en-IN" sz="1800" dirty="0" err="1">
                <a:latin typeface="Consolas" panose="020B0609020204030204" pitchFamily="49" charset="0"/>
              </a:rPr>
              <a:t>asp:Label</a:t>
            </a:r>
            <a:r>
              <a:rPr lang="en-IN" sz="1800" dirty="0">
                <a:latin typeface="Consolas" panose="020B0609020204030204" pitchFamily="49" charset="0"/>
              </a:rPr>
              <a:t> ID="Label1" </a:t>
            </a:r>
            <a:r>
              <a:rPr lang="en-IN" sz="1800" dirty="0" err="1">
                <a:latin typeface="Consolas" panose="020B0609020204030204" pitchFamily="49" charset="0"/>
              </a:rPr>
              <a:t>runat</a:t>
            </a:r>
            <a:r>
              <a:rPr lang="en-IN" sz="1800" dirty="0">
                <a:latin typeface="Consolas" panose="020B0609020204030204" pitchFamily="49" charset="0"/>
              </a:rPr>
              <a:t>="server" Text="Label"&gt;&lt;/</a:t>
            </a:r>
            <a:r>
              <a:rPr lang="en-IN" sz="1800" dirty="0" err="1">
                <a:latin typeface="Consolas" panose="020B0609020204030204" pitchFamily="49" charset="0"/>
              </a:rPr>
              <a:t>asp:Label</a:t>
            </a:r>
            <a:r>
              <a:rPr lang="en-IN" sz="1800" dirty="0">
                <a:latin typeface="Consolas" panose="020B0609020204030204" pitchFamily="49" charset="0"/>
              </a:rPr>
              <a:t>&gt;</a:t>
            </a:r>
          </a:p>
          <a:p>
            <a:r>
              <a:rPr lang="en-IN" sz="1800" dirty="0">
                <a:latin typeface="Consolas" panose="020B0609020204030204" pitchFamily="49" charset="0"/>
              </a:rPr>
              <a:t>        &lt;/div&gt;</a:t>
            </a:r>
          </a:p>
          <a:p>
            <a:r>
              <a:rPr lang="en-IN" sz="1800" dirty="0">
                <a:latin typeface="Consolas" panose="020B0609020204030204" pitchFamily="49" charset="0"/>
              </a:rPr>
              <a:t>    &lt;/form&gt;</a:t>
            </a:r>
            <a:endParaRPr lang="en-IN" dirty="0"/>
          </a:p>
        </p:txBody>
      </p:sp>
    </p:spTree>
    <p:extLst>
      <p:ext uri="{BB962C8B-B14F-4D97-AF65-F5344CB8AC3E}">
        <p14:creationId xmlns:p14="http://schemas.microsoft.com/office/powerpoint/2010/main" val="2129940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D3E9FF-3F44-E572-BC7C-72402F48491C}"/>
              </a:ext>
            </a:extLst>
          </p:cNvPr>
          <p:cNvSpPr txBox="1"/>
          <p:nvPr/>
        </p:nvSpPr>
        <p:spPr>
          <a:xfrm>
            <a:off x="595162" y="432892"/>
            <a:ext cx="11001676" cy="6463308"/>
          </a:xfrm>
          <a:prstGeom prst="rect">
            <a:avLst/>
          </a:prstGeom>
          <a:noFill/>
          <a:ln>
            <a:solidFill>
              <a:schemeClr val="tx1"/>
            </a:solidFill>
          </a:ln>
        </p:spPr>
        <p:txBody>
          <a:bodyPr wrap="square">
            <a:spAutoFit/>
          </a:bodyPr>
          <a:lstStyle/>
          <a:p>
            <a:r>
              <a:rPr lang="en-US" sz="1800" b="1" u="sng" dirty="0" err="1">
                <a:solidFill>
                  <a:srgbClr val="0000FF"/>
                </a:solidFill>
                <a:latin typeface="Consolas" panose="020B0609020204030204" pitchFamily="49" charset="0"/>
              </a:rPr>
              <a:t>Customvalidator.aspx.cs</a:t>
            </a:r>
            <a:endParaRPr lang="en-US" sz="1800" b="1" u="sng"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protected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CustomValidator1_ServerValidate(</a:t>
            </a:r>
            <a:r>
              <a:rPr lang="en-US" sz="1800" dirty="0">
                <a:solidFill>
                  <a:srgbClr val="0000FF"/>
                </a:solidFill>
                <a:latin typeface="Consolas" panose="020B0609020204030204" pitchFamily="49" charset="0"/>
              </a:rPr>
              <a:t>object</a:t>
            </a:r>
            <a:r>
              <a:rPr lang="en-US" sz="1800" dirty="0">
                <a:solidFill>
                  <a:srgbClr val="000000"/>
                </a:solidFill>
                <a:latin typeface="Consolas" panose="020B0609020204030204" pitchFamily="49" charset="0"/>
              </a:rPr>
              <a:t> source, </a:t>
            </a:r>
            <a:r>
              <a:rPr lang="en-US" sz="1800" dirty="0" err="1">
                <a:solidFill>
                  <a:srgbClr val="000000"/>
                </a:solidFill>
                <a:latin typeface="Consolas" panose="020B0609020204030204" pitchFamily="49" charset="0"/>
              </a:rPr>
              <a:t>ServerValidateEventArgs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args</a:t>
            </a:r>
            <a:r>
              <a:rPr lang="en-US"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if</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args.Value</a:t>
            </a:r>
            <a:r>
              <a:rPr lang="en-IN" sz="1800" dirty="0">
                <a:solidFill>
                  <a:srgbClr val="000000"/>
                </a:solidFill>
                <a:latin typeface="Consolas" panose="020B0609020204030204" pitchFamily="49" charset="0"/>
              </a:rPr>
              <a:t> ==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args.IsValid</a:t>
            </a:r>
            <a:r>
              <a:rPr lang="en-IN" sz="1800" dirty="0">
                <a:solidFill>
                  <a:srgbClr val="000000"/>
                </a:solidFill>
                <a:latin typeface="Consolas" panose="020B0609020204030204" pitchFamily="49" charset="0"/>
              </a:rPr>
              <a:t> =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else</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int</a:t>
            </a:r>
            <a:r>
              <a:rPr lang="en-IN" sz="1800" dirty="0">
                <a:solidFill>
                  <a:srgbClr val="000000"/>
                </a:solidFill>
                <a:latin typeface="Consolas" panose="020B0609020204030204" pitchFamily="49" charset="0"/>
              </a:rPr>
              <a:t> Number;</a:t>
            </a:r>
          </a:p>
          <a:p>
            <a:endParaRPr lang="en-IN"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isNumber</a:t>
            </a:r>
            <a:r>
              <a:rPr lang="en-US" sz="1800" dirty="0">
                <a:solidFill>
                  <a:srgbClr val="000000"/>
                </a:solidFill>
                <a:latin typeface="Consolas" panose="020B0609020204030204" pitchFamily="49" charset="0"/>
              </a:rPr>
              <a:t> = </a:t>
            </a:r>
            <a:r>
              <a:rPr lang="en-US" sz="1800" dirty="0" err="1">
                <a:solidFill>
                  <a:srgbClr val="0000FF"/>
                </a:solidFill>
                <a:latin typeface="Consolas" panose="020B0609020204030204" pitchFamily="49" charset="0"/>
              </a:rPr>
              <a:t>int</a:t>
            </a:r>
            <a:r>
              <a:rPr lang="en-US" sz="1800" dirty="0" err="1">
                <a:solidFill>
                  <a:srgbClr val="000000"/>
                </a:solidFill>
                <a:latin typeface="Consolas" panose="020B0609020204030204" pitchFamily="49" charset="0"/>
              </a:rPr>
              <a:t>.TryParse</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args.Value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out</a:t>
            </a:r>
            <a:r>
              <a:rPr lang="en-US" sz="1800" dirty="0">
                <a:solidFill>
                  <a:srgbClr val="000000"/>
                </a:solidFill>
                <a:latin typeface="Consolas" panose="020B0609020204030204" pitchFamily="49" charset="0"/>
              </a:rPr>
              <a:t> Number);</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isNumber</a:t>
            </a:r>
            <a:r>
              <a:rPr lang="en-US" sz="1800" dirty="0">
                <a:solidFill>
                  <a:srgbClr val="000000"/>
                </a:solidFill>
                <a:latin typeface="Consolas" panose="020B0609020204030204" pitchFamily="49" charset="0"/>
              </a:rPr>
              <a:t> &amp;&amp; Number&gt;0 &amp;&amp; Number % 2 == 0)</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args.IsValid</a:t>
            </a:r>
            <a:r>
              <a:rPr lang="en-IN" sz="1800" dirty="0">
                <a:solidFill>
                  <a:srgbClr val="000000"/>
                </a:solidFill>
                <a:latin typeface="Consolas" panose="020B0609020204030204" pitchFamily="49" charset="0"/>
              </a:rPr>
              <a:t> = </a:t>
            </a:r>
            <a:r>
              <a:rPr lang="en-IN" sz="1800" dirty="0">
                <a:solidFill>
                  <a:srgbClr val="0000FF"/>
                </a:solidFill>
                <a:latin typeface="Consolas" panose="020B0609020204030204" pitchFamily="49" charset="0"/>
              </a:rPr>
              <a:t>true</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else</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args.IsValid</a:t>
            </a:r>
            <a:r>
              <a:rPr lang="en-IN" sz="1800" dirty="0">
                <a:solidFill>
                  <a:srgbClr val="000000"/>
                </a:solidFill>
                <a:latin typeface="Consolas" panose="020B0609020204030204" pitchFamily="49" charset="0"/>
              </a:rPr>
              <a:t> =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2778867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ECBCBB-187D-3033-1DFB-00DB1FB4C122}"/>
              </a:ext>
            </a:extLst>
          </p:cNvPr>
          <p:cNvSpPr txBox="1"/>
          <p:nvPr/>
        </p:nvSpPr>
        <p:spPr>
          <a:xfrm>
            <a:off x="798897" y="1030749"/>
            <a:ext cx="10664791" cy="4524315"/>
          </a:xfrm>
          <a:prstGeom prst="rect">
            <a:avLst/>
          </a:prstGeom>
          <a:noFill/>
          <a:ln>
            <a:solidFill>
              <a:schemeClr val="tx1"/>
            </a:solidFill>
          </a:ln>
        </p:spPr>
        <p:txBody>
          <a:bodyPr wrap="square">
            <a:spAutoFit/>
          </a:bodyPr>
          <a:lstStyle/>
          <a:p>
            <a:r>
              <a:rPr lang="en-US" sz="1800" b="1" u="sng" dirty="0" err="1">
                <a:solidFill>
                  <a:srgbClr val="0000FF"/>
                </a:solidFill>
                <a:latin typeface="Consolas" panose="020B0609020204030204" pitchFamily="49" charset="0"/>
              </a:rPr>
              <a:t>Customvalidator.aspx.cs</a:t>
            </a:r>
            <a:endParaRPr lang="en-US" sz="1800" b="1" u="sng" dirty="0">
              <a:solidFill>
                <a:srgbClr val="0000FF"/>
              </a:solidFill>
              <a:latin typeface="Consolas" panose="020B0609020204030204" pitchFamily="49" charset="0"/>
            </a:endParaRPr>
          </a:p>
          <a:p>
            <a:endParaRPr lang="en-US" sz="1800" dirty="0">
              <a:solidFill>
                <a:srgbClr val="0000FF"/>
              </a:solidFill>
              <a:latin typeface="Consolas" panose="020B0609020204030204" pitchFamily="49" charset="0"/>
            </a:endParaRPr>
          </a:p>
          <a:p>
            <a:endParaRPr lang="en-US"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protected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Button1_Click(</a:t>
            </a:r>
            <a:r>
              <a:rPr lang="en-US" sz="1800" dirty="0">
                <a:solidFill>
                  <a:srgbClr val="0000FF"/>
                </a:solidFill>
                <a:latin typeface="Consolas" panose="020B0609020204030204" pitchFamily="49" charset="0"/>
              </a:rPr>
              <a:t>object</a:t>
            </a:r>
            <a:r>
              <a:rPr lang="en-US" sz="1800" dirty="0">
                <a:solidFill>
                  <a:srgbClr val="000000"/>
                </a:solidFill>
                <a:latin typeface="Consolas" panose="020B0609020204030204" pitchFamily="49" charset="0"/>
              </a:rPr>
              <a:t> sender, </a:t>
            </a:r>
            <a:r>
              <a:rPr lang="en-US" sz="1800" dirty="0" err="1">
                <a:solidFill>
                  <a:srgbClr val="000000"/>
                </a:solidFill>
                <a:latin typeface="Consolas" panose="020B0609020204030204" pitchFamily="49" charset="0"/>
              </a:rPr>
              <a:t>EventArgs</a:t>
            </a:r>
            <a:r>
              <a:rPr lang="en-US" sz="1800" dirty="0">
                <a:solidFill>
                  <a:srgbClr val="000000"/>
                </a:solidFill>
                <a:latin typeface="Consolas" panose="020B0609020204030204" pitchFamily="49" charset="0"/>
              </a:rPr>
              <a:t> e)</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if</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Page.IsValid</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Label1.Text = </a:t>
            </a:r>
            <a:r>
              <a:rPr lang="en-IN" sz="1800" dirty="0">
                <a:solidFill>
                  <a:srgbClr val="A31515"/>
                </a:solidFill>
                <a:latin typeface="Consolas" panose="020B0609020204030204" pitchFamily="49" charset="0"/>
              </a:rPr>
              <a:t>"Data saved"</a:t>
            </a:r>
            <a:r>
              <a:rPr lang="en-IN"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Label1.ForeColor = </a:t>
            </a:r>
            <a:r>
              <a:rPr lang="en-US" sz="1800" dirty="0" err="1">
                <a:solidFill>
                  <a:srgbClr val="000000"/>
                </a:solidFill>
                <a:latin typeface="Consolas" panose="020B0609020204030204" pitchFamily="49" charset="0"/>
              </a:rPr>
              <a:t>System.Drawing.Color.Green</a:t>
            </a:r>
            <a:r>
              <a:rPr lang="en-US"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else</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Label1.Text =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Falidation</a:t>
            </a:r>
            <a:r>
              <a:rPr lang="en-US" sz="1800" dirty="0">
                <a:solidFill>
                  <a:srgbClr val="A31515"/>
                </a:solidFill>
                <a:latin typeface="Consolas" panose="020B0609020204030204" pitchFamily="49" charset="0"/>
              </a:rPr>
              <a:t> Failed ,Data not saved"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Label1.ForeColor = </a:t>
            </a:r>
            <a:r>
              <a:rPr lang="en-US" sz="1800" dirty="0" err="1">
                <a:solidFill>
                  <a:srgbClr val="000000"/>
                </a:solidFill>
                <a:latin typeface="Consolas" panose="020B0609020204030204" pitchFamily="49" charset="0"/>
              </a:rPr>
              <a:t>System.Drawing.Color.Red</a:t>
            </a:r>
            <a:r>
              <a:rPr lang="en-US"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endParaRPr lang="en-IN" dirty="0"/>
          </a:p>
        </p:txBody>
      </p:sp>
    </p:spTree>
    <p:extLst>
      <p:ext uri="{BB962C8B-B14F-4D97-AF65-F5344CB8AC3E}">
        <p14:creationId xmlns:p14="http://schemas.microsoft.com/office/powerpoint/2010/main" val="442772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1CF167-AAC6-72A4-DFA8-1A7307BEC1BC}"/>
              </a:ext>
            </a:extLst>
          </p:cNvPr>
          <p:cNvPicPr>
            <a:picLocks noChangeAspect="1"/>
          </p:cNvPicPr>
          <p:nvPr/>
        </p:nvPicPr>
        <p:blipFill>
          <a:blip r:embed="rId2"/>
          <a:stretch>
            <a:fillRect/>
          </a:stretch>
        </p:blipFill>
        <p:spPr>
          <a:xfrm>
            <a:off x="661787" y="562275"/>
            <a:ext cx="9001125" cy="2133600"/>
          </a:xfrm>
          <a:prstGeom prst="rect">
            <a:avLst/>
          </a:prstGeom>
          <a:ln>
            <a:solidFill>
              <a:schemeClr val="tx1"/>
            </a:solidFill>
          </a:ln>
        </p:spPr>
      </p:pic>
      <p:pic>
        <p:nvPicPr>
          <p:cNvPr id="9" name="Picture 8">
            <a:extLst>
              <a:ext uri="{FF2B5EF4-FFF2-40B4-BE49-F238E27FC236}">
                <a16:creationId xmlns:a16="http://schemas.microsoft.com/office/drawing/2014/main" id="{64B51DEC-4D3C-3471-37FE-9D0E1DB2C590}"/>
              </a:ext>
            </a:extLst>
          </p:cNvPr>
          <p:cNvPicPr>
            <a:picLocks noChangeAspect="1"/>
          </p:cNvPicPr>
          <p:nvPr/>
        </p:nvPicPr>
        <p:blipFill>
          <a:blip r:embed="rId3"/>
          <a:stretch>
            <a:fillRect/>
          </a:stretch>
        </p:blipFill>
        <p:spPr>
          <a:xfrm>
            <a:off x="757890" y="3365434"/>
            <a:ext cx="8905022" cy="2552700"/>
          </a:xfrm>
          <a:prstGeom prst="rect">
            <a:avLst/>
          </a:prstGeom>
          <a:ln>
            <a:solidFill>
              <a:schemeClr val="tx1"/>
            </a:solidFill>
          </a:ln>
        </p:spPr>
      </p:pic>
    </p:spTree>
    <p:extLst>
      <p:ext uri="{BB962C8B-B14F-4D97-AF65-F5344CB8AC3E}">
        <p14:creationId xmlns:p14="http://schemas.microsoft.com/office/powerpoint/2010/main" val="2913555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55A707-76D7-B649-6830-00A55AD8EFFF}"/>
              </a:ext>
            </a:extLst>
          </p:cNvPr>
          <p:cNvPicPr>
            <a:picLocks noChangeAspect="1"/>
          </p:cNvPicPr>
          <p:nvPr/>
        </p:nvPicPr>
        <p:blipFill>
          <a:blip r:embed="rId2"/>
          <a:stretch>
            <a:fillRect/>
          </a:stretch>
        </p:blipFill>
        <p:spPr>
          <a:xfrm>
            <a:off x="749467" y="689209"/>
            <a:ext cx="8286750" cy="2476500"/>
          </a:xfrm>
          <a:prstGeom prst="rect">
            <a:avLst/>
          </a:prstGeom>
          <a:ln>
            <a:solidFill>
              <a:schemeClr val="tx1"/>
            </a:solidFill>
          </a:ln>
        </p:spPr>
      </p:pic>
      <p:pic>
        <p:nvPicPr>
          <p:cNvPr id="5" name="Picture 4">
            <a:extLst>
              <a:ext uri="{FF2B5EF4-FFF2-40B4-BE49-F238E27FC236}">
                <a16:creationId xmlns:a16="http://schemas.microsoft.com/office/drawing/2014/main" id="{028FF96E-C2DA-DCB2-914B-D6A2C360CC02}"/>
              </a:ext>
            </a:extLst>
          </p:cNvPr>
          <p:cNvPicPr>
            <a:picLocks noChangeAspect="1"/>
          </p:cNvPicPr>
          <p:nvPr/>
        </p:nvPicPr>
        <p:blipFill>
          <a:blip r:embed="rId3"/>
          <a:stretch>
            <a:fillRect/>
          </a:stretch>
        </p:blipFill>
        <p:spPr>
          <a:xfrm>
            <a:off x="897505" y="3839827"/>
            <a:ext cx="8015489" cy="2162175"/>
          </a:xfrm>
          <a:prstGeom prst="rect">
            <a:avLst/>
          </a:prstGeom>
          <a:ln>
            <a:solidFill>
              <a:schemeClr val="tx1"/>
            </a:solidFill>
          </a:ln>
        </p:spPr>
      </p:pic>
    </p:spTree>
    <p:extLst>
      <p:ext uri="{BB962C8B-B14F-4D97-AF65-F5344CB8AC3E}">
        <p14:creationId xmlns:p14="http://schemas.microsoft.com/office/powerpoint/2010/main" val="3657449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65B20A-CD1E-E991-E130-8A492CAA94AA}"/>
              </a:ext>
            </a:extLst>
          </p:cNvPr>
          <p:cNvSpPr txBox="1"/>
          <p:nvPr/>
        </p:nvSpPr>
        <p:spPr>
          <a:xfrm>
            <a:off x="596766" y="1126156"/>
            <a:ext cx="11049802" cy="2031325"/>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12121"/>
                </a:solidFill>
                <a:effectLst/>
                <a:latin typeface="open sans" panose="020B0606030504020204" pitchFamily="34" charset="0"/>
              </a:rPr>
              <a:t>ASP.NET has provided an additional control that complements the validator controls.</a:t>
            </a:r>
          </a:p>
          <a:p>
            <a:pPr marL="285750" indent="-285750" algn="l">
              <a:buFont typeface="Arial" panose="020B0604020202020204" pitchFamily="34" charset="0"/>
              <a:buChar char="•"/>
            </a:pPr>
            <a:endParaRPr lang="en-US" b="0" i="0" dirty="0">
              <a:solidFill>
                <a:srgbClr val="212121"/>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212121"/>
                </a:solidFill>
                <a:effectLst/>
                <a:latin typeface="open sans" panose="020B0606030504020204" pitchFamily="34" charset="0"/>
              </a:rPr>
              <a:t>The </a:t>
            </a:r>
            <a:r>
              <a:rPr lang="en-US" b="0" i="0" dirty="0" err="1">
                <a:solidFill>
                  <a:srgbClr val="212121"/>
                </a:solidFill>
                <a:effectLst/>
                <a:latin typeface="open sans" panose="020B0606030504020204" pitchFamily="34" charset="0"/>
              </a:rPr>
              <a:t>ValidationSummary</a:t>
            </a:r>
            <a:r>
              <a:rPr lang="en-US" b="0" i="0" dirty="0">
                <a:solidFill>
                  <a:srgbClr val="212121"/>
                </a:solidFill>
                <a:effectLst/>
                <a:latin typeface="open sans" panose="020B0606030504020204" pitchFamily="34" charset="0"/>
              </a:rPr>
              <a:t> control is reporting control, which is used by the other validation controls on a page.</a:t>
            </a:r>
          </a:p>
          <a:p>
            <a:pPr marL="285750" indent="-285750" algn="l">
              <a:buFont typeface="Arial" panose="020B0604020202020204" pitchFamily="34" charset="0"/>
              <a:buChar char="•"/>
            </a:pPr>
            <a:endParaRPr lang="en-US" b="0" i="0" dirty="0">
              <a:solidFill>
                <a:srgbClr val="212121"/>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212121"/>
                </a:solidFill>
                <a:effectLst/>
                <a:latin typeface="open sans" panose="020B0606030504020204" pitchFamily="34" charset="0"/>
              </a:rPr>
              <a:t>You can use this validation control to consolidate errors reporting for all the validation errors that occur on a page instead of leaving this up to each and every individual validation control.</a:t>
            </a:r>
          </a:p>
        </p:txBody>
      </p:sp>
      <p:sp>
        <p:nvSpPr>
          <p:cNvPr id="5" name="TextBox 4">
            <a:extLst>
              <a:ext uri="{FF2B5EF4-FFF2-40B4-BE49-F238E27FC236}">
                <a16:creationId xmlns:a16="http://schemas.microsoft.com/office/drawing/2014/main" id="{200AE63A-2D5F-74B5-F6F2-6DF9CAFEC9FE}"/>
              </a:ext>
            </a:extLst>
          </p:cNvPr>
          <p:cNvSpPr txBox="1"/>
          <p:nvPr/>
        </p:nvSpPr>
        <p:spPr>
          <a:xfrm>
            <a:off x="545432" y="557546"/>
            <a:ext cx="6097604" cy="646331"/>
          </a:xfrm>
          <a:prstGeom prst="rect">
            <a:avLst/>
          </a:prstGeom>
          <a:noFill/>
        </p:spPr>
        <p:txBody>
          <a:bodyPr wrap="square">
            <a:spAutoFit/>
          </a:bodyPr>
          <a:lstStyle/>
          <a:p>
            <a:pPr algn="l"/>
            <a:r>
              <a:rPr lang="en-IN" b="1" i="0" dirty="0" err="1">
                <a:solidFill>
                  <a:srgbClr val="212121"/>
                </a:solidFill>
                <a:effectLst/>
                <a:latin typeface="open sans" panose="020B0606030504020204" pitchFamily="34" charset="0"/>
              </a:rPr>
              <a:t>ValidationSummary</a:t>
            </a:r>
            <a:endParaRPr lang="en-IN" b="0" i="0" dirty="0">
              <a:solidFill>
                <a:srgbClr val="212121"/>
              </a:solidFill>
              <a:effectLst/>
              <a:latin typeface="open sans" panose="020B0606030504020204" pitchFamily="34" charset="0"/>
            </a:endParaRPr>
          </a:p>
          <a:p>
            <a:pPr algn="l"/>
            <a:r>
              <a:rPr lang="en-IN" b="0" i="0" dirty="0">
                <a:solidFill>
                  <a:srgbClr val="212121"/>
                </a:solidFill>
                <a:effectLst/>
                <a:latin typeface="open sans" panose="020B0606030504020204" pitchFamily="34" charset="0"/>
              </a:rPr>
              <a:t> </a:t>
            </a:r>
          </a:p>
        </p:txBody>
      </p:sp>
    </p:spTree>
    <p:extLst>
      <p:ext uri="{BB962C8B-B14F-4D97-AF65-F5344CB8AC3E}">
        <p14:creationId xmlns:p14="http://schemas.microsoft.com/office/powerpoint/2010/main" val="327340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A99998-F6B7-5C3F-C88B-926C002FD873}"/>
              </a:ext>
            </a:extLst>
          </p:cNvPr>
          <p:cNvSpPr txBox="1"/>
          <p:nvPr/>
        </p:nvSpPr>
        <p:spPr>
          <a:xfrm>
            <a:off x="250258" y="204273"/>
            <a:ext cx="11502190" cy="9510296"/>
          </a:xfrm>
          <a:prstGeom prst="rect">
            <a:avLst/>
          </a:prstGeom>
          <a:noFill/>
        </p:spPr>
        <p:txBody>
          <a:bodyPr wrap="square">
            <a:spAutoFit/>
          </a:bodyPr>
          <a:lstStyle/>
          <a:p>
            <a:r>
              <a:rPr lang="en-IN" sz="1800" b="1" u="sng" dirty="0">
                <a:solidFill>
                  <a:srgbClr val="0000FF"/>
                </a:solidFill>
                <a:latin typeface="Consolas" panose="020B0609020204030204" pitchFamily="49" charset="0"/>
              </a:rPr>
              <a:t>Validationsummary.aspx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EMAIL:</a:t>
            </a:r>
            <a:r>
              <a:rPr lang="en-IN" sz="1800" dirty="0">
                <a:solidFill>
                  <a:srgbClr val="0000FF"/>
                </a:solidFill>
                <a:latin typeface="Consolas" panose="020B0609020204030204" pitchFamily="49" charset="0"/>
              </a:rPr>
              <a: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TextBox</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="TextBox1"</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runat</a:t>
            </a:r>
            <a:r>
              <a:rPr lang="en-IN" sz="1800" dirty="0">
                <a:solidFill>
                  <a:srgbClr val="0000FF"/>
                </a:solidFill>
                <a:latin typeface="Consolas" panose="020B0609020204030204" pitchFamily="49" charset="0"/>
              </a:rPr>
              <a:t>="server"&gt;&lt;/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TextBox</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RequiredFieldValidator</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="RequiredFieldValidator1"</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runat</a:t>
            </a:r>
            <a:r>
              <a:rPr lang="en-IN" sz="1800" dirty="0">
                <a:solidFill>
                  <a:srgbClr val="0000FF"/>
                </a:solidFill>
                <a:latin typeface="Consolas" panose="020B0609020204030204" pitchFamily="49" charset="0"/>
              </a:rPr>
              <a:t>="server"</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ErrorMessage</a:t>
            </a:r>
            <a:r>
              <a:rPr lang="en-IN" sz="1800" dirty="0">
                <a:solidFill>
                  <a:srgbClr val="0000FF"/>
                </a:solidFill>
                <a:latin typeface="Consolas" panose="020B0609020204030204" pitchFamily="49" charset="0"/>
              </a:rPr>
              <a:t>="EMAIL IS REQUIRED"</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ControlToValidate</a:t>
            </a:r>
            <a:r>
              <a:rPr lang="en-IN" sz="1800" dirty="0">
                <a:solidFill>
                  <a:srgbClr val="0000FF"/>
                </a:solidFill>
                <a:latin typeface="Consolas" panose="020B0609020204030204" pitchFamily="49" charset="0"/>
              </a:rPr>
              <a:t>="TextBox1"</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ForeColor</a:t>
            </a:r>
            <a:r>
              <a:rPr lang="en-IN" sz="1800" dirty="0">
                <a:solidFill>
                  <a:srgbClr val="0000FF"/>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Display</a:t>
            </a:r>
            <a:r>
              <a:rPr lang="en-IN" sz="1800" dirty="0">
                <a:solidFill>
                  <a:srgbClr val="0000FF"/>
                </a:solidFill>
                <a:latin typeface="Consolas" panose="020B0609020204030204" pitchFamily="49" charset="0"/>
              </a:rPr>
              <a:t>="Dynamic"&gt;</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RequiredFieldValidator</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RegularExpressionValidator</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="RegularExpressionValidator1"</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runat</a:t>
            </a:r>
            <a:r>
              <a:rPr lang="en-IN" sz="1800" dirty="0">
                <a:solidFill>
                  <a:srgbClr val="0000FF"/>
                </a:solidFill>
                <a:latin typeface="Consolas" panose="020B0609020204030204" pitchFamily="49" charset="0"/>
              </a:rPr>
              <a:t>="server"</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ErrorMessage</a:t>
            </a:r>
            <a:r>
              <a:rPr lang="en-IN" sz="1800" dirty="0">
                <a:solidFill>
                  <a:srgbClr val="0000FF"/>
                </a:solidFill>
                <a:latin typeface="Consolas" panose="020B0609020204030204" pitchFamily="49" charset="0"/>
              </a:rPr>
              <a:t>="INVALID EMAIL"</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ControlToValidate</a:t>
            </a:r>
            <a:r>
              <a:rPr lang="en-IN" sz="1800" dirty="0">
                <a:solidFill>
                  <a:srgbClr val="0000FF"/>
                </a:solidFill>
                <a:latin typeface="Consolas" panose="020B0609020204030204" pitchFamily="49" charset="0"/>
              </a:rPr>
              <a:t>="TextBox1"</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ForeColor</a:t>
            </a:r>
            <a:r>
              <a:rPr lang="en-IN" sz="1800" dirty="0">
                <a:solidFill>
                  <a:srgbClr val="0000FF"/>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ValidationExpression</a:t>
            </a:r>
            <a:r>
              <a:rPr lang="en-IN" sz="1800" dirty="0">
                <a:solidFill>
                  <a:srgbClr val="0000FF"/>
                </a:solidFill>
                <a:latin typeface="Consolas" panose="020B0609020204030204" pitchFamily="49" charset="0"/>
              </a:rPr>
              <a:t>="\w+([-+.']\w+)*@\w+([-.]\w+)*\.\w+([-.]\w+)*"</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Display</a:t>
            </a:r>
            <a:r>
              <a:rPr lang="en-IN" sz="1800" dirty="0">
                <a:solidFill>
                  <a:srgbClr val="0000FF"/>
                </a:solidFill>
                <a:latin typeface="Consolas" panose="020B0609020204030204" pitchFamily="49" charset="0"/>
              </a:rPr>
              <a:t>="Dynamic"&gt;&lt;/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RegularExpressionValidator</a:t>
            </a:r>
            <a:r>
              <a:rPr lang="en-IN" sz="1800" dirty="0">
                <a:solidFill>
                  <a:srgbClr val="0000FF"/>
                </a:solidFill>
                <a:latin typeface="Consolas" panose="020B0609020204030204" pitchFamily="49" charset="0"/>
              </a:rPr>
              <a:t>&gt;&lt;</a:t>
            </a:r>
            <a:r>
              <a:rPr lang="en-IN" sz="1800" dirty="0" err="1">
                <a:solidFill>
                  <a:srgbClr val="800000"/>
                </a:solidFill>
                <a:latin typeface="Consolas" panose="020B0609020204030204" pitchFamily="49" charset="0"/>
              </a:rPr>
              <a:t>br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USER NAME:</a:t>
            </a:r>
            <a:r>
              <a:rPr lang="en-IN" sz="1800" dirty="0">
                <a:solidFill>
                  <a:srgbClr val="0000FF"/>
                </a:solidFill>
                <a:latin typeface="Consolas" panose="020B0609020204030204" pitchFamily="49" charset="0"/>
              </a:rPr>
              <a: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TextBox</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="TextBox2"</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runat</a:t>
            </a:r>
            <a:r>
              <a:rPr lang="en-IN" sz="1800" dirty="0">
                <a:solidFill>
                  <a:srgbClr val="0000FF"/>
                </a:solidFill>
                <a:latin typeface="Consolas" panose="020B0609020204030204" pitchFamily="49" charset="0"/>
              </a:rPr>
              <a:t>="server"&gt;&lt;/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TextBox</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RequiredFieldValidator</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="RequiredFieldValidator2"</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runat</a:t>
            </a:r>
            <a:r>
              <a:rPr lang="en-IN" sz="1800" dirty="0">
                <a:solidFill>
                  <a:srgbClr val="0000FF"/>
                </a:solidFill>
                <a:latin typeface="Consolas" panose="020B0609020204030204" pitchFamily="49" charset="0"/>
              </a:rPr>
              <a:t>="server"</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ErrorMessage</a:t>
            </a:r>
            <a:r>
              <a:rPr lang="en-IN" sz="1800" dirty="0">
                <a:solidFill>
                  <a:srgbClr val="0000FF"/>
                </a:solidFill>
                <a:latin typeface="Consolas" panose="020B0609020204030204" pitchFamily="49" charset="0"/>
              </a:rPr>
              <a:t>="USERNAME IS REQUIRED"</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ControlToValidate</a:t>
            </a:r>
            <a:r>
              <a:rPr lang="en-IN" sz="1800" dirty="0">
                <a:solidFill>
                  <a:srgbClr val="0000FF"/>
                </a:solidFill>
                <a:latin typeface="Consolas" panose="020B0609020204030204" pitchFamily="49" charset="0"/>
              </a:rPr>
              <a:t>="TextBox2"</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ForeColor</a:t>
            </a:r>
            <a:r>
              <a:rPr lang="en-IN" sz="1800" dirty="0">
                <a:solidFill>
                  <a:srgbClr val="0000FF"/>
                </a:solidFill>
                <a:latin typeface="Consolas" panose="020B0609020204030204" pitchFamily="49" charset="0"/>
              </a:rPr>
              <a:t>="RED"&gt;&lt;/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RequiredFieldValidator</a:t>
            </a:r>
            <a:r>
              <a:rPr lang="en-IN" sz="1800" dirty="0">
                <a:solidFill>
                  <a:srgbClr val="0000FF"/>
                </a:solidFill>
                <a:latin typeface="Consolas" panose="020B0609020204030204" pitchFamily="49" charset="0"/>
              </a:rPr>
              <a:t>&gt;&lt;</a:t>
            </a:r>
            <a:r>
              <a:rPr lang="en-IN" sz="1800" dirty="0" err="1">
                <a:solidFill>
                  <a:srgbClr val="800000"/>
                </a:solidFill>
                <a:latin typeface="Consolas" panose="020B0609020204030204" pitchFamily="49" charset="0"/>
              </a:rPr>
              <a:t>br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PASSWORD:</a:t>
            </a:r>
            <a:r>
              <a:rPr lang="en-IN" sz="1800" dirty="0">
                <a:solidFill>
                  <a:srgbClr val="0000FF"/>
                </a:solidFill>
                <a:latin typeface="Consolas" panose="020B0609020204030204" pitchFamily="49" charset="0"/>
              </a:rPr>
              <a: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TextBox</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="TextBox3"</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runat</a:t>
            </a:r>
            <a:r>
              <a:rPr lang="en-IN" sz="1800" dirty="0">
                <a:solidFill>
                  <a:srgbClr val="0000FF"/>
                </a:solidFill>
                <a:latin typeface="Consolas" panose="020B0609020204030204" pitchFamily="49" charset="0"/>
              </a:rPr>
              <a:t>="server"</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TextMode</a:t>
            </a:r>
            <a:r>
              <a:rPr lang="en-IN" sz="1800" dirty="0">
                <a:solidFill>
                  <a:srgbClr val="0000FF"/>
                </a:solidFill>
                <a:latin typeface="Consolas" panose="020B0609020204030204" pitchFamily="49" charset="0"/>
              </a:rPr>
              <a:t>="Password"&gt;&lt;/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TextBox</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RequiredFieldValidator</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="RequiredFieldValidator3"</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runat</a:t>
            </a:r>
            <a:r>
              <a:rPr lang="en-IN" sz="1800" dirty="0">
                <a:solidFill>
                  <a:srgbClr val="0000FF"/>
                </a:solidFill>
                <a:latin typeface="Consolas" panose="020B0609020204030204" pitchFamily="49" charset="0"/>
              </a:rPr>
              <a:t>="server"</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ErrorMessage</a:t>
            </a:r>
            <a:r>
              <a:rPr lang="en-IN" sz="1800" dirty="0">
                <a:solidFill>
                  <a:srgbClr val="0000FF"/>
                </a:solidFill>
                <a:latin typeface="Consolas" panose="020B0609020204030204" pitchFamily="49" charset="0"/>
              </a:rPr>
              <a:t>="PASSWORD IS REQUIRED"</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ControlToValidate</a:t>
            </a:r>
            <a:r>
              <a:rPr lang="en-IN" sz="1800" dirty="0">
                <a:solidFill>
                  <a:srgbClr val="0000FF"/>
                </a:solidFill>
                <a:latin typeface="Consolas" panose="020B0609020204030204" pitchFamily="49" charset="0"/>
              </a:rPr>
              <a:t>="TextBox3"</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ForeColor</a:t>
            </a:r>
            <a:r>
              <a:rPr lang="en-IN" sz="1800" dirty="0">
                <a:solidFill>
                  <a:srgbClr val="0000FF"/>
                </a:solidFill>
                <a:latin typeface="Consolas" panose="020B0609020204030204" pitchFamily="49" charset="0"/>
              </a:rPr>
              <a:t>="RED"&gt;</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RequiredFieldValidator</a:t>
            </a:r>
            <a:r>
              <a:rPr lang="en-IN" sz="1800" dirty="0">
                <a:solidFill>
                  <a:srgbClr val="0000FF"/>
                </a:solidFill>
                <a:latin typeface="Consolas" panose="020B0609020204030204" pitchFamily="49" charset="0"/>
              </a:rPr>
              <a:t>&gt;&lt;</a:t>
            </a:r>
            <a:r>
              <a:rPr lang="en-IN" sz="1800" dirty="0" err="1">
                <a:solidFill>
                  <a:srgbClr val="800000"/>
                </a:solidFill>
                <a:latin typeface="Consolas" panose="020B0609020204030204" pitchFamily="49" charset="0"/>
              </a:rPr>
              <a:t>br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CONFIRM PASSWORD:</a:t>
            </a:r>
            <a:r>
              <a:rPr lang="en-US" sz="1800" dirty="0">
                <a:solidFill>
                  <a:srgbClr val="0000FF"/>
                </a:solidFill>
                <a:latin typeface="Consolas" panose="020B0609020204030204" pitchFamily="49" charset="0"/>
              </a:rPr>
              <a:t>&lt;</a:t>
            </a:r>
            <a:r>
              <a:rPr lang="en-US" sz="1800" dirty="0" err="1">
                <a:solidFill>
                  <a:srgbClr val="800000"/>
                </a:solidFill>
                <a:latin typeface="Consolas" panose="020B0609020204030204" pitchFamily="49" charset="0"/>
              </a:rPr>
              <a:t>asp</a:t>
            </a:r>
            <a:r>
              <a:rPr lang="en-US" sz="1800" dirty="0" err="1">
                <a:solidFill>
                  <a:srgbClr val="0000FF"/>
                </a:solidFill>
                <a:latin typeface="Consolas" panose="020B0609020204030204" pitchFamily="49" charset="0"/>
              </a:rPr>
              <a:t>:</a:t>
            </a:r>
            <a:r>
              <a:rPr lang="en-US" sz="1800" dirty="0" err="1">
                <a:solidFill>
                  <a:srgbClr val="800000"/>
                </a:solidFill>
                <a:latin typeface="Consolas" panose="020B0609020204030204" pitchFamily="49" charset="0"/>
              </a:rPr>
              <a:t>TextBox</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ID</a:t>
            </a:r>
            <a:r>
              <a:rPr lang="en-US" sz="1800" dirty="0">
                <a:solidFill>
                  <a:srgbClr val="0000FF"/>
                </a:solidFill>
                <a:latin typeface="Consolas" panose="020B0609020204030204" pitchFamily="49" charset="0"/>
              </a:rPr>
              <a:t>="TextBox4"</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runat</a:t>
            </a:r>
            <a:r>
              <a:rPr lang="en-US" sz="1800" dirty="0">
                <a:solidFill>
                  <a:srgbClr val="0000FF"/>
                </a:solidFill>
                <a:latin typeface="Consolas" panose="020B0609020204030204" pitchFamily="49" charset="0"/>
              </a:rPr>
              <a:t>="server"</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TextMode</a:t>
            </a:r>
            <a:r>
              <a:rPr lang="en-US" sz="1800" dirty="0">
                <a:solidFill>
                  <a:srgbClr val="0000FF"/>
                </a:solidFill>
                <a:latin typeface="Consolas" panose="020B0609020204030204" pitchFamily="49" charset="0"/>
              </a:rPr>
              <a:t>="Password"&gt;&lt;/</a:t>
            </a:r>
            <a:r>
              <a:rPr lang="en-US" sz="1800" dirty="0" err="1">
                <a:solidFill>
                  <a:srgbClr val="800000"/>
                </a:solidFill>
                <a:latin typeface="Consolas" panose="020B0609020204030204" pitchFamily="49" charset="0"/>
              </a:rPr>
              <a:t>asp</a:t>
            </a:r>
            <a:r>
              <a:rPr lang="en-US" sz="1800" dirty="0" err="1">
                <a:solidFill>
                  <a:srgbClr val="0000FF"/>
                </a:solidFill>
                <a:latin typeface="Consolas" panose="020B0609020204030204" pitchFamily="49" charset="0"/>
              </a:rPr>
              <a:t>:</a:t>
            </a:r>
            <a:r>
              <a:rPr lang="en-US" sz="1800" dirty="0" err="1">
                <a:solidFill>
                  <a:srgbClr val="800000"/>
                </a:solidFill>
                <a:latin typeface="Consolas" panose="020B0609020204030204" pitchFamily="49" charset="0"/>
              </a:rPr>
              <a:t>TextBox</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RequiredFieldValidator</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="RequiredFieldValidator4"</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runat</a:t>
            </a:r>
            <a:r>
              <a:rPr lang="en-IN" sz="1800" dirty="0">
                <a:solidFill>
                  <a:srgbClr val="0000FF"/>
                </a:solidFill>
                <a:latin typeface="Consolas" panose="020B0609020204030204" pitchFamily="49" charset="0"/>
              </a:rPr>
              <a:t>="server"</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ErrorMessage</a:t>
            </a:r>
            <a:r>
              <a:rPr lang="en-IN" sz="1800" dirty="0">
                <a:solidFill>
                  <a:srgbClr val="0000FF"/>
                </a:solidFill>
                <a:latin typeface="Consolas" panose="020B0609020204030204" pitchFamily="49" charset="0"/>
              </a:rPr>
              <a:t>="CONFIRM PASSWORD IS REQUIRED"</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ControlToValidate</a:t>
            </a:r>
            <a:r>
              <a:rPr lang="en-IN" sz="1800" dirty="0">
                <a:solidFill>
                  <a:srgbClr val="0000FF"/>
                </a:solidFill>
                <a:latin typeface="Consolas" panose="020B0609020204030204" pitchFamily="49" charset="0"/>
              </a:rPr>
              <a:t>="TextBox4"</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ForeColor</a:t>
            </a:r>
            <a:r>
              <a:rPr lang="en-IN" sz="1800" dirty="0">
                <a:solidFill>
                  <a:srgbClr val="0000FF"/>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Display</a:t>
            </a:r>
            <a:r>
              <a:rPr lang="en-IN" sz="1800" dirty="0">
                <a:solidFill>
                  <a:srgbClr val="0000FF"/>
                </a:solidFill>
                <a:latin typeface="Consolas" panose="020B0609020204030204" pitchFamily="49" charset="0"/>
              </a:rPr>
              <a:t>="Dynamic"&gt;</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RequiredFieldValidator</a:t>
            </a:r>
            <a:r>
              <a:rPr lang="en-IN" sz="1800" dirty="0">
                <a:solidFill>
                  <a:srgbClr val="0000FF"/>
                </a:solidFill>
                <a:latin typeface="Consolas" panose="020B0609020204030204" pitchFamily="49" charset="0"/>
              </a:rPr>
              <a:t>&gt;&lt;</a:t>
            </a:r>
            <a:r>
              <a:rPr lang="en-IN" sz="1800" dirty="0" err="1">
                <a:solidFill>
                  <a:srgbClr val="800000"/>
                </a:solidFill>
                <a:latin typeface="Consolas" panose="020B0609020204030204" pitchFamily="49" charset="0"/>
              </a:rPr>
              <a:t>br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CompareValidator</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="CompareValidator1"</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runat</a:t>
            </a:r>
            <a:r>
              <a:rPr lang="en-IN" sz="1800" dirty="0">
                <a:solidFill>
                  <a:srgbClr val="0000FF"/>
                </a:solidFill>
                <a:latin typeface="Consolas" panose="020B0609020204030204" pitchFamily="49" charset="0"/>
              </a:rPr>
              <a:t>="server"</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ErrorMessage</a:t>
            </a:r>
            <a:r>
              <a:rPr lang="en-IN" sz="1800" dirty="0">
                <a:solidFill>
                  <a:srgbClr val="0000FF"/>
                </a:solidFill>
                <a:latin typeface="Consolas" panose="020B0609020204030204" pitchFamily="49" charset="0"/>
              </a:rPr>
              <a:t>="password and confirm password should be same"</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ControlToValidate</a:t>
            </a:r>
            <a:r>
              <a:rPr lang="en-IN" sz="1800" dirty="0">
                <a:solidFill>
                  <a:srgbClr val="0000FF"/>
                </a:solidFill>
                <a:latin typeface="Consolas" panose="020B0609020204030204" pitchFamily="49" charset="0"/>
              </a:rPr>
              <a:t>="TextBox4"</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ControlToCompare</a:t>
            </a:r>
            <a:r>
              <a:rPr lang="en-IN" sz="1800" dirty="0">
                <a:solidFill>
                  <a:srgbClr val="0000FF"/>
                </a:solidFill>
                <a:latin typeface="Consolas" panose="020B0609020204030204" pitchFamily="49" charset="0"/>
              </a:rPr>
              <a:t>="TextBox3"</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ForeColor</a:t>
            </a:r>
            <a:r>
              <a:rPr lang="en-IN" sz="1800" dirty="0">
                <a:solidFill>
                  <a:srgbClr val="0000FF"/>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="String"</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Operator</a:t>
            </a:r>
            <a:r>
              <a:rPr lang="en-IN" sz="1800" dirty="0">
                <a:solidFill>
                  <a:srgbClr val="0000FF"/>
                </a:solidFill>
                <a:latin typeface="Consolas" panose="020B0609020204030204" pitchFamily="49" charset="0"/>
              </a:rPr>
              <a:t>="Equal"</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Display</a:t>
            </a:r>
            <a:r>
              <a:rPr lang="en-IN" sz="1800" dirty="0">
                <a:solidFill>
                  <a:srgbClr val="0000FF"/>
                </a:solidFill>
                <a:latin typeface="Consolas" panose="020B0609020204030204" pitchFamily="49" charset="0"/>
              </a:rPr>
              <a:t>="Dynamic"&gt;</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CompareValidator</a:t>
            </a:r>
            <a:r>
              <a:rPr lang="en-IN" sz="1800" dirty="0">
                <a:solidFill>
                  <a:srgbClr val="0000FF"/>
                </a:solidFill>
                <a:latin typeface="Consolas" panose="020B0609020204030204" pitchFamily="49" charset="0"/>
              </a:rPr>
              <a:t>&gt;&lt;</a:t>
            </a:r>
            <a:r>
              <a:rPr lang="en-IN" sz="1800" dirty="0" err="1">
                <a:solidFill>
                  <a:srgbClr val="800000"/>
                </a:solidFill>
                <a:latin typeface="Consolas" panose="020B0609020204030204" pitchFamily="49" charset="0"/>
              </a:rPr>
              <a:t>br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err="1">
                <a:solidFill>
                  <a:srgbClr val="800000"/>
                </a:solidFill>
                <a:latin typeface="Consolas" panose="020B0609020204030204" pitchFamily="49" charset="0"/>
              </a:rPr>
              <a:t>asp</a:t>
            </a:r>
            <a:r>
              <a:rPr lang="en-US" sz="1800" dirty="0" err="1">
                <a:solidFill>
                  <a:srgbClr val="0000FF"/>
                </a:solidFill>
                <a:latin typeface="Consolas" panose="020B0609020204030204" pitchFamily="49" charset="0"/>
              </a:rPr>
              <a:t>:</a:t>
            </a:r>
            <a:r>
              <a:rPr lang="en-US" sz="1800" dirty="0" err="1">
                <a:solidFill>
                  <a:srgbClr val="800000"/>
                </a:solidFill>
                <a:latin typeface="Consolas" panose="020B0609020204030204" pitchFamily="49" charset="0"/>
              </a:rPr>
              <a:t>Button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ID</a:t>
            </a:r>
            <a:r>
              <a:rPr lang="en-US" sz="1800" dirty="0">
                <a:solidFill>
                  <a:srgbClr val="0000FF"/>
                </a:solidFill>
                <a:latin typeface="Consolas" panose="020B0609020204030204" pitchFamily="49" charset="0"/>
              </a:rPr>
              <a:t>="Button1"</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runat</a:t>
            </a:r>
            <a:r>
              <a:rPr lang="en-US" sz="1800" dirty="0">
                <a:solidFill>
                  <a:srgbClr val="0000FF"/>
                </a:solidFill>
                <a:latin typeface="Consolas" panose="020B0609020204030204" pitchFamily="49" charset="0"/>
              </a:rPr>
              <a:t>="server"</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Text</a:t>
            </a:r>
            <a:r>
              <a:rPr lang="en-US" sz="1800" dirty="0">
                <a:solidFill>
                  <a:srgbClr val="0000FF"/>
                </a:solidFill>
                <a:latin typeface="Consolas" panose="020B0609020204030204" pitchFamily="49" charset="0"/>
              </a:rPr>
              <a:t>="SAVE"</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OnClick</a:t>
            </a:r>
            <a:r>
              <a:rPr lang="en-US" sz="1800" dirty="0">
                <a:solidFill>
                  <a:srgbClr val="0000FF"/>
                </a:solidFill>
                <a:latin typeface="Consolas" panose="020B0609020204030204" pitchFamily="49" charset="0"/>
              </a:rPr>
              <a:t>="Button1_Click"</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err="1">
                <a:solidFill>
                  <a:srgbClr val="800000"/>
                </a:solidFill>
                <a:latin typeface="Consolas" panose="020B0609020204030204" pitchFamily="49" charset="0"/>
              </a:rPr>
              <a:t>br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err="1">
                <a:solidFill>
                  <a:srgbClr val="800000"/>
                </a:solidFill>
                <a:latin typeface="Consolas" panose="020B0609020204030204" pitchFamily="49" charset="0"/>
              </a:rPr>
              <a:t>asp</a:t>
            </a:r>
            <a:r>
              <a:rPr lang="en-US" sz="1800" dirty="0" err="1">
                <a:solidFill>
                  <a:srgbClr val="0000FF"/>
                </a:solidFill>
                <a:latin typeface="Consolas" panose="020B0609020204030204" pitchFamily="49" charset="0"/>
              </a:rPr>
              <a:t>:</a:t>
            </a:r>
            <a:r>
              <a:rPr lang="en-US" sz="1800" dirty="0" err="1">
                <a:solidFill>
                  <a:srgbClr val="800000"/>
                </a:solidFill>
                <a:latin typeface="Consolas" panose="020B0609020204030204" pitchFamily="49" charset="0"/>
              </a:rPr>
              <a:t>ValidationSummary</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ID</a:t>
            </a:r>
            <a:r>
              <a:rPr lang="en-US" sz="1800" dirty="0">
                <a:solidFill>
                  <a:srgbClr val="0000FF"/>
                </a:solidFill>
                <a:latin typeface="Consolas" panose="020B0609020204030204" pitchFamily="49" charset="0"/>
              </a:rPr>
              <a:t>="ValidationSummary1"</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runat</a:t>
            </a:r>
            <a:r>
              <a:rPr lang="en-US" sz="1800" dirty="0">
                <a:solidFill>
                  <a:srgbClr val="0000FF"/>
                </a:solidFill>
                <a:latin typeface="Consolas" panose="020B0609020204030204" pitchFamily="49" charset="0"/>
              </a:rPr>
              <a:t>="server"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err="1">
                <a:solidFill>
                  <a:srgbClr val="800000"/>
                </a:solidFill>
                <a:latin typeface="Consolas" panose="020B0609020204030204" pitchFamily="49" charset="0"/>
              </a:rPr>
              <a:t>br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Label</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="Label1"</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runat</a:t>
            </a:r>
            <a:r>
              <a:rPr lang="en-IN" sz="1800" dirty="0">
                <a:solidFill>
                  <a:srgbClr val="0000FF"/>
                </a:solidFill>
                <a:latin typeface="Consolas" panose="020B0609020204030204" pitchFamily="49" charset="0"/>
              </a:rPr>
              <a:t>="server"</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Text</a:t>
            </a:r>
            <a:r>
              <a:rPr lang="en-IN" sz="1800" dirty="0">
                <a:solidFill>
                  <a:srgbClr val="0000FF"/>
                </a:solidFill>
                <a:latin typeface="Consolas" panose="020B0609020204030204" pitchFamily="49" charset="0"/>
              </a:rPr>
              <a:t>="Label"&gt;&lt;/</a:t>
            </a:r>
            <a:r>
              <a:rPr lang="en-IN" sz="1800" dirty="0" err="1">
                <a:solidFill>
                  <a:srgbClr val="800000"/>
                </a:solidFill>
                <a:latin typeface="Consolas" panose="020B0609020204030204" pitchFamily="49" charset="0"/>
              </a:rPr>
              <a:t>asp</a:t>
            </a:r>
            <a:r>
              <a:rPr lang="en-IN" sz="1800" dirty="0" err="1">
                <a:solidFill>
                  <a:srgbClr val="0000FF"/>
                </a:solidFill>
                <a:latin typeface="Consolas" panose="020B0609020204030204" pitchFamily="49" charset="0"/>
              </a:rPr>
              <a:t>:</a:t>
            </a:r>
            <a:r>
              <a:rPr lang="en-IN" sz="1800" dirty="0" err="1">
                <a:solidFill>
                  <a:srgbClr val="800000"/>
                </a:solidFill>
                <a:latin typeface="Consolas" panose="020B0609020204030204" pitchFamily="49" charset="0"/>
              </a:rPr>
              <a:t>Label</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dirty="0"/>
          </a:p>
        </p:txBody>
      </p:sp>
    </p:spTree>
    <p:extLst>
      <p:ext uri="{BB962C8B-B14F-4D97-AF65-F5344CB8AC3E}">
        <p14:creationId xmlns:p14="http://schemas.microsoft.com/office/powerpoint/2010/main" val="2384845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AA0116-DC94-7EFE-9551-521F1DB3B376}"/>
              </a:ext>
            </a:extLst>
          </p:cNvPr>
          <p:cNvPicPr>
            <a:picLocks noChangeAspect="1"/>
          </p:cNvPicPr>
          <p:nvPr/>
        </p:nvPicPr>
        <p:blipFill>
          <a:blip r:embed="rId2"/>
          <a:stretch>
            <a:fillRect/>
          </a:stretch>
        </p:blipFill>
        <p:spPr>
          <a:xfrm>
            <a:off x="597969" y="333024"/>
            <a:ext cx="8763000" cy="3381375"/>
          </a:xfrm>
          <a:prstGeom prst="rect">
            <a:avLst/>
          </a:prstGeom>
          <a:ln>
            <a:solidFill>
              <a:schemeClr val="tx1"/>
            </a:solidFill>
          </a:ln>
        </p:spPr>
      </p:pic>
      <p:sp>
        <p:nvSpPr>
          <p:cNvPr id="4" name="TextBox 3">
            <a:extLst>
              <a:ext uri="{FF2B5EF4-FFF2-40B4-BE49-F238E27FC236}">
                <a16:creationId xmlns:a16="http://schemas.microsoft.com/office/drawing/2014/main" id="{F1A32F26-26EC-F16C-36A2-FE0835D92BEE}"/>
              </a:ext>
            </a:extLst>
          </p:cNvPr>
          <p:cNvSpPr txBox="1"/>
          <p:nvPr/>
        </p:nvSpPr>
        <p:spPr>
          <a:xfrm>
            <a:off x="482466" y="3955983"/>
            <a:ext cx="7276699" cy="369332"/>
          </a:xfrm>
          <a:prstGeom prst="rect">
            <a:avLst/>
          </a:prstGeom>
          <a:noFill/>
        </p:spPr>
        <p:txBody>
          <a:bodyPr wrap="square" rtlCol="0">
            <a:spAutoFit/>
          </a:bodyPr>
          <a:lstStyle/>
          <a:p>
            <a:r>
              <a:rPr lang="en-IN" dirty="0"/>
              <a:t>Select all and-</a:t>
            </a:r>
            <a:r>
              <a:rPr lang="en-IN" dirty="0">
                <a:sym typeface="Wingdings" panose="05000000000000000000" pitchFamily="2" charset="2"/>
              </a:rPr>
              <a:t>set text property to *</a:t>
            </a:r>
            <a:endParaRPr lang="en-IN" dirty="0"/>
          </a:p>
        </p:txBody>
      </p:sp>
      <p:pic>
        <p:nvPicPr>
          <p:cNvPr id="6" name="Picture 5">
            <a:extLst>
              <a:ext uri="{FF2B5EF4-FFF2-40B4-BE49-F238E27FC236}">
                <a16:creationId xmlns:a16="http://schemas.microsoft.com/office/drawing/2014/main" id="{15AA7EB1-299E-C928-E73C-176E7C24293C}"/>
              </a:ext>
            </a:extLst>
          </p:cNvPr>
          <p:cNvPicPr>
            <a:picLocks noChangeAspect="1"/>
          </p:cNvPicPr>
          <p:nvPr/>
        </p:nvPicPr>
        <p:blipFill>
          <a:blip r:embed="rId3"/>
          <a:stretch>
            <a:fillRect/>
          </a:stretch>
        </p:blipFill>
        <p:spPr>
          <a:xfrm>
            <a:off x="1619250" y="4717081"/>
            <a:ext cx="3467100" cy="1504950"/>
          </a:xfrm>
          <a:prstGeom prst="rect">
            <a:avLst/>
          </a:prstGeom>
          <a:ln>
            <a:solidFill>
              <a:schemeClr val="tx1"/>
            </a:solidFill>
          </a:ln>
        </p:spPr>
      </p:pic>
    </p:spTree>
    <p:extLst>
      <p:ext uri="{BB962C8B-B14F-4D97-AF65-F5344CB8AC3E}">
        <p14:creationId xmlns:p14="http://schemas.microsoft.com/office/powerpoint/2010/main" val="2724902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AA3F47-E3E7-1E10-43DD-57FF900632BB}"/>
              </a:ext>
            </a:extLst>
          </p:cNvPr>
          <p:cNvPicPr>
            <a:picLocks noChangeAspect="1"/>
          </p:cNvPicPr>
          <p:nvPr/>
        </p:nvPicPr>
        <p:blipFill>
          <a:blip r:embed="rId2"/>
          <a:stretch>
            <a:fillRect/>
          </a:stretch>
        </p:blipFill>
        <p:spPr>
          <a:xfrm>
            <a:off x="1609725" y="1885950"/>
            <a:ext cx="8972550" cy="3086100"/>
          </a:xfrm>
          <a:prstGeom prst="rect">
            <a:avLst/>
          </a:prstGeom>
          <a:ln>
            <a:solidFill>
              <a:schemeClr val="tx1"/>
            </a:solidFill>
          </a:ln>
        </p:spPr>
      </p:pic>
    </p:spTree>
    <p:extLst>
      <p:ext uri="{BB962C8B-B14F-4D97-AF65-F5344CB8AC3E}">
        <p14:creationId xmlns:p14="http://schemas.microsoft.com/office/powerpoint/2010/main" val="962804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8820DD-B81E-B9BF-9A0B-56CB89B10371}"/>
              </a:ext>
            </a:extLst>
          </p:cNvPr>
          <p:cNvPicPr>
            <a:picLocks noChangeAspect="1"/>
          </p:cNvPicPr>
          <p:nvPr/>
        </p:nvPicPr>
        <p:blipFill>
          <a:blip r:embed="rId2"/>
          <a:stretch>
            <a:fillRect/>
          </a:stretch>
        </p:blipFill>
        <p:spPr>
          <a:xfrm>
            <a:off x="3176587" y="1357312"/>
            <a:ext cx="5838825" cy="4143375"/>
          </a:xfrm>
          <a:prstGeom prst="rect">
            <a:avLst/>
          </a:prstGeom>
          <a:ln>
            <a:solidFill>
              <a:schemeClr val="tx1"/>
            </a:solidFill>
          </a:ln>
        </p:spPr>
      </p:pic>
    </p:spTree>
    <p:extLst>
      <p:ext uri="{BB962C8B-B14F-4D97-AF65-F5344CB8AC3E}">
        <p14:creationId xmlns:p14="http://schemas.microsoft.com/office/powerpoint/2010/main" val="300275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3183" y="5153410"/>
            <a:ext cx="3619500" cy="1419225"/>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5869534" y="5053562"/>
            <a:ext cx="3648075" cy="1457325"/>
          </a:xfrm>
          <a:prstGeom prst="rect">
            <a:avLst/>
          </a:prstGeom>
          <a:ln>
            <a:solidFill>
              <a:schemeClr val="tx1"/>
            </a:solidFill>
          </a:ln>
        </p:spPr>
      </p:pic>
      <p:sp>
        <p:nvSpPr>
          <p:cNvPr id="4" name="TextBox 3"/>
          <p:cNvSpPr txBox="1"/>
          <p:nvPr/>
        </p:nvSpPr>
        <p:spPr>
          <a:xfrm>
            <a:off x="273269" y="252248"/>
            <a:ext cx="11445765" cy="4801314"/>
          </a:xfrm>
          <a:prstGeom prst="rect">
            <a:avLst/>
          </a:prstGeom>
          <a:noFill/>
          <a:ln>
            <a:solidFill>
              <a:schemeClr val="tx1"/>
            </a:solidFill>
          </a:ln>
        </p:spPr>
        <p:txBody>
          <a:bodyPr wrap="square" rtlCol="0">
            <a:spAutoFit/>
          </a:bodyPr>
          <a:lstStyle/>
          <a:p>
            <a:r>
              <a:rPr lang="en-US" b="1" u="sng" dirty="0"/>
              <a:t>The </a:t>
            </a:r>
            <a:r>
              <a:rPr lang="en-US" b="1" u="sng" dirty="0" err="1"/>
              <a:t>RequiredFieldValidator</a:t>
            </a:r>
            <a:r>
              <a:rPr lang="en-US" b="1" u="sng" dirty="0"/>
              <a:t> control</a:t>
            </a:r>
            <a:r>
              <a:rPr lang="en-US" dirty="0"/>
              <a:t>:-</a:t>
            </a:r>
          </a:p>
          <a:p>
            <a:endParaRPr lang="en-US" dirty="0"/>
          </a:p>
          <a:p>
            <a:r>
              <a:rPr lang="en-US" dirty="0"/>
              <a:t>It is used to check that there must be some value specify within the control.</a:t>
            </a:r>
          </a:p>
          <a:p>
            <a:endParaRPr lang="en-US" dirty="0"/>
          </a:p>
          <a:p>
            <a:r>
              <a:rPr lang="en-US" b="1" u="sng" dirty="0"/>
              <a:t>Properties</a:t>
            </a:r>
            <a:r>
              <a:rPr lang="en-US" dirty="0"/>
              <a:t>:- Some important properties are given below:-</a:t>
            </a:r>
          </a:p>
          <a:p>
            <a:endParaRPr lang="en-US" dirty="0"/>
          </a:p>
          <a:p>
            <a:pPr marL="342900" indent="-342900">
              <a:buFont typeface="+mj-lt"/>
              <a:buAutoNum type="arabicPeriod"/>
            </a:pPr>
            <a:r>
              <a:rPr lang="en-US" b="1" u="sng" dirty="0" err="1"/>
              <a:t>ControlToValidate</a:t>
            </a:r>
            <a:r>
              <a:rPr lang="en-US" dirty="0"/>
              <a:t>:- It is used to set the control field (text box) for validation.</a:t>
            </a:r>
          </a:p>
          <a:p>
            <a:pPr marL="342900" indent="-342900">
              <a:buFont typeface="+mj-lt"/>
              <a:buAutoNum type="arabicPeriod"/>
            </a:pPr>
            <a:r>
              <a:rPr lang="en-US" b="1" u="sng" dirty="0"/>
              <a:t>Initial value</a:t>
            </a:r>
            <a:r>
              <a:rPr lang="en-US" dirty="0"/>
              <a:t>:- It is only guidance for user which display default in the </a:t>
            </a:r>
            <a:r>
              <a:rPr lang="en-US" dirty="0" err="1"/>
              <a:t>control.This</a:t>
            </a:r>
            <a:r>
              <a:rPr lang="en-US" dirty="0"/>
              <a:t> property can be used for drop down list.</a:t>
            </a:r>
          </a:p>
          <a:p>
            <a:pPr marL="342900" indent="-342900">
              <a:buFont typeface="+mj-lt"/>
              <a:buAutoNum type="arabicPeriod"/>
            </a:pPr>
            <a:r>
              <a:rPr lang="en-US" b="1" u="sng" dirty="0"/>
              <a:t>Text</a:t>
            </a:r>
            <a:r>
              <a:rPr lang="en-US" dirty="0"/>
              <a:t> :- It is used to set the text value (Name) to the validation control.</a:t>
            </a:r>
          </a:p>
          <a:p>
            <a:pPr marL="342900" indent="-342900">
              <a:buFont typeface="+mj-lt"/>
              <a:buAutoNum type="arabicPeriod"/>
            </a:pPr>
            <a:endParaRPr lang="en-US" dirty="0"/>
          </a:p>
          <a:p>
            <a:endParaRPr lang="en-US" dirty="0"/>
          </a:p>
          <a:p>
            <a:r>
              <a:rPr lang="en-US" dirty="0"/>
              <a:t>Example:</a:t>
            </a:r>
          </a:p>
          <a:p>
            <a:r>
              <a:rPr lang="en-US" dirty="0"/>
              <a:t>&lt;</a:t>
            </a:r>
            <a:r>
              <a:rPr lang="en-US" dirty="0" err="1"/>
              <a:t>asp:TextBox</a:t>
            </a:r>
            <a:r>
              <a:rPr lang="en-US" dirty="0"/>
              <a:t> ID="</a:t>
            </a:r>
            <a:r>
              <a:rPr lang="en-US" dirty="0" err="1"/>
              <a:t>txtName</a:t>
            </a:r>
            <a:r>
              <a:rPr lang="en-US" dirty="0"/>
              <a:t>" </a:t>
            </a:r>
            <a:r>
              <a:rPr lang="en-US" dirty="0" err="1"/>
              <a:t>runat</a:t>
            </a:r>
            <a:r>
              <a:rPr lang="en-US" dirty="0"/>
              <a:t>="server"&gt; &lt;/</a:t>
            </a:r>
            <a:r>
              <a:rPr lang="en-US" dirty="0" err="1"/>
              <a:t>asp:TextBox</a:t>
            </a:r>
            <a:r>
              <a:rPr lang="en-US" dirty="0"/>
              <a:t>&gt;</a:t>
            </a:r>
          </a:p>
          <a:p>
            <a:r>
              <a:rPr lang="en-US" dirty="0"/>
              <a:t>&lt;</a:t>
            </a:r>
            <a:r>
              <a:rPr lang="en-US" dirty="0" err="1"/>
              <a:t>asp:RequiredFieldValidator</a:t>
            </a:r>
            <a:r>
              <a:rPr lang="en-US" dirty="0"/>
              <a:t> ID="</a:t>
            </a:r>
            <a:r>
              <a:rPr lang="en-US" dirty="0" err="1"/>
              <a:t>rfvName</a:t>
            </a:r>
            <a:r>
              <a:rPr lang="en-US" dirty="0"/>
              <a:t>" </a:t>
            </a:r>
            <a:r>
              <a:rPr lang="en-US" dirty="0" err="1"/>
              <a:t>runat</a:t>
            </a:r>
            <a:r>
              <a:rPr lang="en-US" dirty="0"/>
              <a:t>="server" </a:t>
            </a:r>
            <a:r>
              <a:rPr lang="en-US" dirty="0" err="1"/>
              <a:t>ErrorMessage</a:t>
            </a:r>
            <a:r>
              <a:rPr lang="en-US" dirty="0"/>
              <a:t>="Please enter Name" </a:t>
            </a:r>
            <a:r>
              <a:rPr lang="en-US" dirty="0" err="1"/>
              <a:t>ControlToValidate</a:t>
            </a:r>
            <a:r>
              <a:rPr lang="en-US" dirty="0"/>
              <a:t>="</a:t>
            </a:r>
            <a:r>
              <a:rPr lang="en-US" dirty="0" err="1"/>
              <a:t>txtName</a:t>
            </a:r>
            <a:r>
              <a:rPr lang="en-US" dirty="0"/>
              <a:t>"&gt; &lt;/</a:t>
            </a:r>
            <a:r>
              <a:rPr lang="en-US" dirty="0" err="1"/>
              <a:t>asp:RequiredFieldValidator</a:t>
            </a:r>
            <a:r>
              <a:rPr lang="en-US" dirty="0"/>
              <a:t>&gt;</a:t>
            </a:r>
          </a:p>
          <a:p>
            <a:endParaRPr lang="en-US" dirty="0"/>
          </a:p>
        </p:txBody>
      </p:sp>
    </p:spTree>
    <p:extLst>
      <p:ext uri="{BB962C8B-B14F-4D97-AF65-F5344CB8AC3E}">
        <p14:creationId xmlns:p14="http://schemas.microsoft.com/office/powerpoint/2010/main" val="291716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861" y="117693"/>
            <a:ext cx="11561379" cy="6740307"/>
          </a:xfrm>
          <a:prstGeom prst="rect">
            <a:avLst/>
          </a:prstGeom>
        </p:spPr>
        <p:txBody>
          <a:bodyPr wrap="square">
            <a:spAutoFit/>
          </a:bodyPr>
          <a:lstStyle/>
          <a:p>
            <a:r>
              <a:rPr lang="en-US" sz="1600" b="1" u="sng" dirty="0">
                <a:latin typeface="Consolas" panose="020B0609020204030204" pitchFamily="49" charset="0"/>
              </a:rPr>
              <a:t>WebForm1.aspx</a:t>
            </a:r>
          </a:p>
          <a:p>
            <a:endParaRPr lang="en-US" sz="1600" dirty="0">
              <a:latin typeface="Consolas" panose="020B0609020204030204" pitchFamily="49" charset="0"/>
            </a:endParaRPr>
          </a:p>
          <a:p>
            <a:r>
              <a:rPr lang="en-US" sz="1600" dirty="0">
                <a:latin typeface="Consolas" panose="020B0609020204030204" pitchFamily="49" charset="0"/>
              </a:rPr>
              <a:t>&lt;body&gt;</a:t>
            </a:r>
          </a:p>
          <a:p>
            <a:r>
              <a:rPr lang="en-US" sz="1600" dirty="0">
                <a:latin typeface="Consolas" panose="020B0609020204030204" pitchFamily="49" charset="0"/>
              </a:rPr>
              <a:t>    &lt;form id="form1" </a:t>
            </a:r>
            <a:r>
              <a:rPr lang="en-US" sz="1600" dirty="0" err="1">
                <a:latin typeface="Consolas" panose="020B0609020204030204" pitchFamily="49" charset="0"/>
              </a:rPr>
              <a:t>runat</a:t>
            </a:r>
            <a:r>
              <a:rPr lang="en-US" sz="1600" dirty="0">
                <a:latin typeface="Consolas" panose="020B0609020204030204" pitchFamily="49" charset="0"/>
              </a:rPr>
              <a:t>="server"&gt;</a:t>
            </a:r>
          </a:p>
          <a:p>
            <a:r>
              <a:rPr lang="en-US" sz="1600" dirty="0">
                <a:latin typeface="Consolas" panose="020B0609020204030204" pitchFamily="49" charset="0"/>
              </a:rPr>
              <a:t>        &lt;div&gt;</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&lt;</a:t>
            </a:r>
            <a:r>
              <a:rPr lang="en-US" sz="1600" dirty="0" err="1">
                <a:solidFill>
                  <a:srgbClr val="FF0000"/>
                </a:solidFill>
                <a:latin typeface="Consolas" panose="020B0609020204030204" pitchFamily="49" charset="0"/>
              </a:rPr>
              <a:t>asp:TextBox</a:t>
            </a:r>
            <a:r>
              <a:rPr lang="en-US" sz="1600" dirty="0">
                <a:solidFill>
                  <a:srgbClr val="FF0000"/>
                </a:solidFill>
                <a:latin typeface="Consolas" panose="020B0609020204030204" pitchFamily="49" charset="0"/>
              </a:rPr>
              <a:t> ID="TextBox1" </a:t>
            </a:r>
            <a:r>
              <a:rPr lang="en-US" sz="1600" dirty="0" err="1">
                <a:solidFill>
                  <a:srgbClr val="FF0000"/>
                </a:solidFill>
                <a:latin typeface="Consolas" panose="020B0609020204030204" pitchFamily="49" charset="0"/>
              </a:rPr>
              <a:t>runat</a:t>
            </a:r>
            <a:r>
              <a:rPr lang="en-US" sz="1600" dirty="0">
                <a:solidFill>
                  <a:srgbClr val="FF0000"/>
                </a:solidFill>
                <a:latin typeface="Consolas" panose="020B0609020204030204" pitchFamily="49" charset="0"/>
              </a:rPr>
              <a:t>="server"&gt;&lt;/</a:t>
            </a:r>
            <a:r>
              <a:rPr lang="en-US" sz="1600" dirty="0" err="1">
                <a:solidFill>
                  <a:srgbClr val="FF0000"/>
                </a:solidFill>
                <a:latin typeface="Consolas" panose="020B0609020204030204" pitchFamily="49" charset="0"/>
              </a:rPr>
              <a:t>asp:TextBox</a:t>
            </a:r>
            <a:r>
              <a:rPr lang="en-US" sz="1600" dirty="0">
                <a:solidFill>
                  <a:srgbClr val="FF0000"/>
                </a:solidFill>
                <a:latin typeface="Consolas" panose="020B0609020204030204" pitchFamily="49" charset="0"/>
              </a:rPr>
              <a:t>&gt;&lt;</a:t>
            </a:r>
            <a:r>
              <a:rPr lang="en-US" sz="1600" dirty="0" err="1">
                <a:solidFill>
                  <a:srgbClr val="FF0000"/>
                </a:solidFill>
                <a:latin typeface="Consolas" panose="020B0609020204030204" pitchFamily="49" charset="0"/>
              </a:rPr>
              <a:t>br</a:t>
            </a:r>
            <a:r>
              <a:rPr lang="en-US" sz="1600" dirty="0">
                <a:solidFill>
                  <a:srgbClr val="FF0000"/>
                </a:solidFill>
                <a:latin typeface="Consolas" panose="020B0609020204030204" pitchFamily="49" charset="0"/>
              </a:rPr>
              <a:t> /&gt;</a:t>
            </a:r>
          </a:p>
          <a:p>
            <a:endParaRPr lang="en-US" sz="1600" dirty="0">
              <a:solidFill>
                <a:srgbClr val="FF0000"/>
              </a:solidFill>
              <a:latin typeface="Consolas" panose="020B0609020204030204" pitchFamily="49" charset="0"/>
            </a:endParaRP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&lt;</a:t>
            </a:r>
            <a:r>
              <a:rPr lang="en-US" sz="1600" dirty="0" err="1">
                <a:solidFill>
                  <a:srgbClr val="FF0000"/>
                </a:solidFill>
                <a:latin typeface="Consolas" panose="020B0609020204030204" pitchFamily="49" charset="0"/>
              </a:rPr>
              <a:t>asp:DropDownList</a:t>
            </a:r>
            <a:r>
              <a:rPr lang="en-US" sz="1600" dirty="0">
                <a:solidFill>
                  <a:srgbClr val="FF0000"/>
                </a:solidFill>
                <a:latin typeface="Consolas" panose="020B0609020204030204" pitchFamily="49" charset="0"/>
              </a:rPr>
              <a:t> ID="DropDownList1" </a:t>
            </a:r>
            <a:r>
              <a:rPr lang="en-US" sz="1600" dirty="0" err="1">
                <a:solidFill>
                  <a:srgbClr val="FF0000"/>
                </a:solidFill>
                <a:latin typeface="Consolas" panose="020B0609020204030204" pitchFamily="49" charset="0"/>
              </a:rPr>
              <a:t>runat</a:t>
            </a:r>
            <a:r>
              <a:rPr lang="en-US" sz="1600" dirty="0">
                <a:solidFill>
                  <a:srgbClr val="FF0000"/>
                </a:solidFill>
                <a:latin typeface="Consolas" panose="020B0609020204030204" pitchFamily="49" charset="0"/>
              </a:rPr>
              <a:t>="server"&gt;</a:t>
            </a:r>
          </a:p>
          <a:p>
            <a:r>
              <a:rPr lang="en-US" sz="1600" dirty="0">
                <a:solidFill>
                  <a:srgbClr val="FF0000"/>
                </a:solidFill>
                <a:latin typeface="Consolas" panose="020B0609020204030204" pitchFamily="49" charset="0"/>
              </a:rPr>
              <a:t>                &lt;</a:t>
            </a:r>
            <a:r>
              <a:rPr lang="en-US" sz="1600" dirty="0" err="1">
                <a:solidFill>
                  <a:srgbClr val="FF0000"/>
                </a:solidFill>
                <a:latin typeface="Consolas" panose="020B0609020204030204" pitchFamily="49" charset="0"/>
              </a:rPr>
              <a:t>asp:ListItem</a:t>
            </a:r>
            <a:r>
              <a:rPr lang="en-US" sz="1600" dirty="0">
                <a:solidFill>
                  <a:srgbClr val="FF0000"/>
                </a:solidFill>
                <a:latin typeface="Consolas" panose="020B0609020204030204" pitchFamily="49" charset="0"/>
              </a:rPr>
              <a:t> Text="Select Gender" Value="-1"&gt;&lt;/</a:t>
            </a:r>
            <a:r>
              <a:rPr lang="en-US" sz="1600" dirty="0" err="1">
                <a:solidFill>
                  <a:srgbClr val="FF0000"/>
                </a:solidFill>
                <a:latin typeface="Consolas" panose="020B0609020204030204" pitchFamily="49" charset="0"/>
              </a:rPr>
              <a:t>asp:ListItem</a:t>
            </a:r>
            <a:r>
              <a:rPr lang="en-US" sz="1600" dirty="0">
                <a:solidFill>
                  <a:srgbClr val="FF0000"/>
                </a:solidFill>
                <a:latin typeface="Consolas" panose="020B0609020204030204" pitchFamily="49" charset="0"/>
              </a:rPr>
              <a:t>&gt;</a:t>
            </a:r>
          </a:p>
          <a:p>
            <a:r>
              <a:rPr lang="en-US" sz="1600" dirty="0">
                <a:solidFill>
                  <a:srgbClr val="FF0000"/>
                </a:solidFill>
                <a:latin typeface="Consolas" panose="020B0609020204030204" pitchFamily="49" charset="0"/>
              </a:rPr>
              <a:t>                &lt;</a:t>
            </a:r>
            <a:r>
              <a:rPr lang="en-US" sz="1600" dirty="0" err="1">
                <a:solidFill>
                  <a:srgbClr val="FF0000"/>
                </a:solidFill>
                <a:latin typeface="Consolas" panose="020B0609020204030204" pitchFamily="49" charset="0"/>
              </a:rPr>
              <a:t>asp:ListItem</a:t>
            </a:r>
            <a:r>
              <a:rPr lang="en-US" sz="1600" dirty="0">
                <a:solidFill>
                  <a:srgbClr val="FF0000"/>
                </a:solidFill>
                <a:latin typeface="Consolas" panose="020B0609020204030204" pitchFamily="49" charset="0"/>
              </a:rPr>
              <a:t> Text="Male"&gt;&lt;/</a:t>
            </a:r>
            <a:r>
              <a:rPr lang="en-US" sz="1600" dirty="0" err="1">
                <a:solidFill>
                  <a:srgbClr val="FF0000"/>
                </a:solidFill>
                <a:latin typeface="Consolas" panose="020B0609020204030204" pitchFamily="49" charset="0"/>
              </a:rPr>
              <a:t>asp:ListItem</a:t>
            </a:r>
            <a:r>
              <a:rPr lang="en-US" sz="1600" dirty="0">
                <a:solidFill>
                  <a:srgbClr val="FF0000"/>
                </a:solidFill>
                <a:latin typeface="Consolas" panose="020B0609020204030204" pitchFamily="49" charset="0"/>
              </a:rPr>
              <a:t>&gt;</a:t>
            </a:r>
          </a:p>
          <a:p>
            <a:r>
              <a:rPr lang="en-US" sz="1600" dirty="0">
                <a:solidFill>
                  <a:srgbClr val="FF0000"/>
                </a:solidFill>
                <a:latin typeface="Consolas" panose="020B0609020204030204" pitchFamily="49" charset="0"/>
              </a:rPr>
              <a:t>                &lt;</a:t>
            </a:r>
            <a:r>
              <a:rPr lang="en-US" sz="1600" dirty="0" err="1">
                <a:solidFill>
                  <a:srgbClr val="FF0000"/>
                </a:solidFill>
                <a:latin typeface="Consolas" panose="020B0609020204030204" pitchFamily="49" charset="0"/>
              </a:rPr>
              <a:t>asp:ListItem</a:t>
            </a:r>
            <a:r>
              <a:rPr lang="en-US" sz="1600" dirty="0">
                <a:solidFill>
                  <a:srgbClr val="FF0000"/>
                </a:solidFill>
                <a:latin typeface="Consolas" panose="020B0609020204030204" pitchFamily="49" charset="0"/>
              </a:rPr>
              <a:t> Text="Female"&gt;&lt;/</a:t>
            </a:r>
            <a:r>
              <a:rPr lang="en-US" sz="1600" dirty="0" err="1">
                <a:solidFill>
                  <a:srgbClr val="FF0000"/>
                </a:solidFill>
                <a:latin typeface="Consolas" panose="020B0609020204030204" pitchFamily="49" charset="0"/>
              </a:rPr>
              <a:t>asp:ListItem</a:t>
            </a:r>
            <a:r>
              <a:rPr lang="en-US" sz="1600" dirty="0">
                <a:solidFill>
                  <a:srgbClr val="FF0000"/>
                </a:solidFill>
                <a:latin typeface="Consolas" panose="020B0609020204030204" pitchFamily="49" charset="0"/>
              </a:rPr>
              <a:t>&gt;</a:t>
            </a:r>
          </a:p>
          <a:p>
            <a:r>
              <a:rPr lang="en-US" sz="1600" dirty="0">
                <a:solidFill>
                  <a:srgbClr val="FF0000"/>
                </a:solidFill>
                <a:latin typeface="Consolas" panose="020B0609020204030204" pitchFamily="49" charset="0"/>
              </a:rPr>
              <a:t>            &lt;/</a:t>
            </a:r>
            <a:r>
              <a:rPr lang="en-US" sz="1600" dirty="0" err="1">
                <a:solidFill>
                  <a:srgbClr val="FF0000"/>
                </a:solidFill>
                <a:latin typeface="Consolas" panose="020B0609020204030204" pitchFamily="49" charset="0"/>
              </a:rPr>
              <a:t>asp:DropDownList</a:t>
            </a:r>
            <a:r>
              <a:rPr lang="en-US" sz="1600" dirty="0">
                <a:solidFill>
                  <a:srgbClr val="FF0000"/>
                </a:solidFill>
                <a:latin typeface="Consolas" panose="020B0609020204030204" pitchFamily="49" charset="0"/>
              </a:rPr>
              <a:t>&gt;</a:t>
            </a:r>
          </a:p>
          <a:p>
            <a:endParaRPr lang="en-US" sz="1600" dirty="0">
              <a:solidFill>
                <a:srgbClr val="FF0000"/>
              </a:solidFill>
              <a:latin typeface="Consolas" panose="020B0609020204030204" pitchFamily="49" charset="0"/>
            </a:endParaRPr>
          </a:p>
          <a:p>
            <a:r>
              <a:rPr lang="en-US" sz="1600" dirty="0">
                <a:latin typeface="Consolas" panose="020B0609020204030204" pitchFamily="49" charset="0"/>
              </a:rPr>
              <a:t>            </a:t>
            </a:r>
            <a:r>
              <a:rPr lang="en-US" sz="1600" dirty="0">
                <a:solidFill>
                  <a:srgbClr val="0070C0"/>
                </a:solidFill>
                <a:latin typeface="Consolas" panose="020B0609020204030204" pitchFamily="49" charset="0"/>
              </a:rPr>
              <a:t>&lt;</a:t>
            </a:r>
            <a:r>
              <a:rPr lang="en-US" sz="1600" dirty="0" err="1">
                <a:solidFill>
                  <a:srgbClr val="0070C0"/>
                </a:solidFill>
                <a:latin typeface="Consolas" panose="020B0609020204030204" pitchFamily="49" charset="0"/>
              </a:rPr>
              <a:t>asp:RequiredFieldValidator</a:t>
            </a:r>
            <a:r>
              <a:rPr lang="en-US" sz="1600" dirty="0">
                <a:solidFill>
                  <a:srgbClr val="0070C0"/>
                </a:solidFill>
                <a:latin typeface="Consolas" panose="020B0609020204030204" pitchFamily="49" charset="0"/>
              </a:rPr>
              <a:t> ID="RequiredFieldValidator2" </a:t>
            </a:r>
            <a:r>
              <a:rPr lang="en-US" sz="1600" dirty="0" err="1">
                <a:solidFill>
                  <a:srgbClr val="0070C0"/>
                </a:solidFill>
                <a:latin typeface="Consolas" panose="020B0609020204030204" pitchFamily="49" charset="0"/>
              </a:rPr>
              <a:t>runat</a:t>
            </a:r>
            <a:r>
              <a:rPr lang="en-US" sz="1600" dirty="0">
                <a:solidFill>
                  <a:srgbClr val="0070C0"/>
                </a:solidFill>
                <a:latin typeface="Consolas" panose="020B0609020204030204" pitchFamily="49" charset="0"/>
              </a:rPr>
              <a:t>="server" </a:t>
            </a:r>
            <a:r>
              <a:rPr lang="en-US" sz="1600" dirty="0" err="1">
                <a:solidFill>
                  <a:srgbClr val="0070C0"/>
                </a:solidFill>
                <a:latin typeface="Consolas" panose="020B0609020204030204" pitchFamily="49" charset="0"/>
              </a:rPr>
              <a:t>InitialValue</a:t>
            </a:r>
            <a:r>
              <a:rPr lang="en-US" sz="1600" dirty="0">
                <a:solidFill>
                  <a:srgbClr val="0070C0"/>
                </a:solidFill>
                <a:latin typeface="Consolas" panose="020B0609020204030204" pitchFamily="49" charset="0"/>
              </a:rPr>
              <a:t>="-1" </a:t>
            </a:r>
            <a:r>
              <a:rPr lang="en-US" sz="1600" dirty="0" err="1">
                <a:solidFill>
                  <a:srgbClr val="0070C0"/>
                </a:solidFill>
                <a:latin typeface="Consolas" panose="020B0609020204030204" pitchFamily="49" charset="0"/>
              </a:rPr>
              <a:t>ErrorMessage</a:t>
            </a:r>
            <a:r>
              <a:rPr lang="en-US" sz="1600" dirty="0">
                <a:solidFill>
                  <a:srgbClr val="0070C0"/>
                </a:solidFill>
                <a:latin typeface="Consolas" panose="020B0609020204030204" pitchFamily="49" charset="0"/>
              </a:rPr>
              <a:t>="Please select your Gender" </a:t>
            </a:r>
            <a:r>
              <a:rPr lang="en-US" sz="1600" dirty="0" err="1">
                <a:solidFill>
                  <a:srgbClr val="0070C0"/>
                </a:solidFill>
                <a:latin typeface="Consolas" panose="020B0609020204030204" pitchFamily="49" charset="0"/>
              </a:rPr>
              <a:t>ControlToValidate</a:t>
            </a:r>
            <a:r>
              <a:rPr lang="en-US" sz="1600" dirty="0">
                <a:solidFill>
                  <a:srgbClr val="0070C0"/>
                </a:solidFill>
                <a:latin typeface="Consolas" panose="020B0609020204030204" pitchFamily="49" charset="0"/>
              </a:rPr>
              <a:t>="DropDownList1" Text="*"&gt;&lt;/</a:t>
            </a:r>
            <a:r>
              <a:rPr lang="en-US" sz="1600" dirty="0" err="1">
                <a:solidFill>
                  <a:srgbClr val="0070C0"/>
                </a:solidFill>
                <a:latin typeface="Consolas" panose="020B0609020204030204" pitchFamily="49" charset="0"/>
              </a:rPr>
              <a:t>asp:RequiredFieldValidator</a:t>
            </a:r>
            <a:r>
              <a:rPr lang="en-US" sz="1600" dirty="0">
                <a:solidFill>
                  <a:srgbClr val="0070C0"/>
                </a:solidFill>
                <a:latin typeface="Consolas" panose="020B0609020204030204" pitchFamily="49" charset="0"/>
              </a:rPr>
              <a:t>&gt;&lt;</a:t>
            </a:r>
            <a:r>
              <a:rPr lang="en-US" sz="1600" dirty="0" err="1">
                <a:solidFill>
                  <a:srgbClr val="0070C0"/>
                </a:solidFill>
                <a:latin typeface="Consolas" panose="020B0609020204030204" pitchFamily="49" charset="0"/>
              </a:rPr>
              <a:t>br</a:t>
            </a:r>
            <a:r>
              <a:rPr lang="en-US" sz="1600" dirty="0">
                <a:solidFill>
                  <a:srgbClr val="0070C0"/>
                </a:solidFill>
                <a:latin typeface="Consolas" panose="020B0609020204030204" pitchFamily="49" charset="0"/>
              </a:rPr>
              <a:t> /&gt;</a:t>
            </a:r>
          </a:p>
          <a:p>
            <a:endParaRPr lang="en-US" sz="1600" dirty="0">
              <a:solidFill>
                <a:srgbClr val="0070C0"/>
              </a:solidFill>
              <a:latin typeface="Consolas" panose="020B0609020204030204" pitchFamily="49" charset="0"/>
            </a:endParaRPr>
          </a:p>
          <a:p>
            <a:r>
              <a:rPr lang="en-US" sz="1600" dirty="0">
                <a:latin typeface="Consolas" panose="020B0609020204030204" pitchFamily="49" charset="0"/>
              </a:rPr>
              <a:t>            </a:t>
            </a:r>
            <a:r>
              <a:rPr lang="en-US" sz="1600" dirty="0">
                <a:solidFill>
                  <a:srgbClr val="0070C0"/>
                </a:solidFill>
                <a:latin typeface="Consolas" panose="020B0609020204030204" pitchFamily="49" charset="0"/>
              </a:rPr>
              <a:t>&lt;</a:t>
            </a:r>
            <a:r>
              <a:rPr lang="en-US" sz="1600" dirty="0" err="1">
                <a:solidFill>
                  <a:srgbClr val="0070C0"/>
                </a:solidFill>
                <a:latin typeface="Consolas" panose="020B0609020204030204" pitchFamily="49" charset="0"/>
              </a:rPr>
              <a:t>asp:Button</a:t>
            </a:r>
            <a:r>
              <a:rPr lang="en-US" sz="1600" dirty="0">
                <a:solidFill>
                  <a:srgbClr val="0070C0"/>
                </a:solidFill>
                <a:latin typeface="Consolas" panose="020B0609020204030204" pitchFamily="49" charset="0"/>
              </a:rPr>
              <a:t> ID="Button1" </a:t>
            </a:r>
            <a:r>
              <a:rPr lang="en-US" sz="1600" dirty="0" err="1">
                <a:solidFill>
                  <a:srgbClr val="0070C0"/>
                </a:solidFill>
                <a:latin typeface="Consolas" panose="020B0609020204030204" pitchFamily="49" charset="0"/>
              </a:rPr>
              <a:t>runat</a:t>
            </a:r>
            <a:r>
              <a:rPr lang="en-US" sz="1600" dirty="0">
                <a:solidFill>
                  <a:srgbClr val="0070C0"/>
                </a:solidFill>
                <a:latin typeface="Consolas" panose="020B0609020204030204" pitchFamily="49" charset="0"/>
              </a:rPr>
              <a:t>="server" Text="Button" </a:t>
            </a:r>
            <a:r>
              <a:rPr lang="en-US" sz="1600" dirty="0" err="1">
                <a:solidFill>
                  <a:srgbClr val="0070C0"/>
                </a:solidFill>
                <a:latin typeface="Consolas" panose="020B0609020204030204" pitchFamily="49" charset="0"/>
              </a:rPr>
              <a:t>OnClick</a:t>
            </a:r>
            <a:r>
              <a:rPr lang="en-US" sz="1600" dirty="0">
                <a:solidFill>
                  <a:srgbClr val="0070C0"/>
                </a:solidFill>
                <a:latin typeface="Consolas" panose="020B0609020204030204" pitchFamily="49" charset="0"/>
              </a:rPr>
              <a:t>="Button1_Click" /&gt;&lt;</a:t>
            </a:r>
            <a:r>
              <a:rPr lang="en-US" sz="1600" dirty="0" err="1">
                <a:solidFill>
                  <a:srgbClr val="0070C0"/>
                </a:solidFill>
                <a:latin typeface="Consolas" panose="020B0609020204030204" pitchFamily="49" charset="0"/>
              </a:rPr>
              <a:t>br</a:t>
            </a:r>
            <a:r>
              <a:rPr lang="en-US" sz="1600" dirty="0">
                <a:solidFill>
                  <a:srgbClr val="0070C0"/>
                </a:solidFill>
                <a:latin typeface="Consolas" panose="020B0609020204030204" pitchFamily="49" charset="0"/>
              </a:rPr>
              <a:t> </a:t>
            </a:r>
            <a:r>
              <a:rPr lang="en-US" sz="1600" dirty="0" smtClean="0">
                <a:solidFill>
                  <a:srgbClr val="0070C0"/>
                </a:solidFill>
                <a:latin typeface="Consolas" panose="020B0609020204030204" pitchFamily="49" charset="0"/>
              </a:rPr>
              <a:t>/&gt;</a:t>
            </a:r>
          </a:p>
          <a:p>
            <a:endParaRPr lang="en-US" sz="1600" dirty="0">
              <a:solidFill>
                <a:srgbClr val="0070C0"/>
              </a:solidFill>
              <a:latin typeface="Consolas" panose="020B0609020204030204" pitchFamily="49" charset="0"/>
            </a:endParaRPr>
          </a:p>
          <a:p>
            <a:r>
              <a:rPr lang="en-US" sz="1600" dirty="0">
                <a:solidFill>
                  <a:srgbClr val="0070C0"/>
                </a:solidFill>
                <a:latin typeface="Consolas" panose="020B0609020204030204" pitchFamily="49" charset="0"/>
              </a:rPr>
              <a:t>            &lt;</a:t>
            </a:r>
            <a:r>
              <a:rPr lang="en-US" sz="1600" dirty="0" err="1">
                <a:solidFill>
                  <a:srgbClr val="0070C0"/>
                </a:solidFill>
                <a:latin typeface="Consolas" panose="020B0609020204030204" pitchFamily="49" charset="0"/>
              </a:rPr>
              <a:t>asp:RequiredFieldValidator</a:t>
            </a:r>
            <a:r>
              <a:rPr lang="en-US" sz="1600" dirty="0">
                <a:solidFill>
                  <a:srgbClr val="0070C0"/>
                </a:solidFill>
                <a:latin typeface="Consolas" panose="020B0609020204030204" pitchFamily="49" charset="0"/>
              </a:rPr>
              <a:t> ID="RequiredFieldValidator1" </a:t>
            </a:r>
            <a:r>
              <a:rPr lang="en-US" sz="1600" dirty="0" err="1">
                <a:solidFill>
                  <a:srgbClr val="0070C0"/>
                </a:solidFill>
                <a:latin typeface="Consolas" panose="020B0609020204030204" pitchFamily="49" charset="0"/>
              </a:rPr>
              <a:t>runat</a:t>
            </a:r>
            <a:r>
              <a:rPr lang="en-US" sz="1600" dirty="0">
                <a:solidFill>
                  <a:srgbClr val="0070C0"/>
                </a:solidFill>
                <a:latin typeface="Consolas" panose="020B0609020204030204" pitchFamily="49" charset="0"/>
              </a:rPr>
              <a:t>="server" </a:t>
            </a:r>
            <a:r>
              <a:rPr lang="en-US" sz="1600" dirty="0" err="1">
                <a:solidFill>
                  <a:srgbClr val="0070C0"/>
                </a:solidFill>
                <a:latin typeface="Consolas" panose="020B0609020204030204" pitchFamily="49" charset="0"/>
              </a:rPr>
              <a:t>ErrorMessage</a:t>
            </a:r>
            <a:r>
              <a:rPr lang="en-US" sz="1600" dirty="0">
                <a:solidFill>
                  <a:srgbClr val="0070C0"/>
                </a:solidFill>
                <a:latin typeface="Consolas" panose="020B0609020204030204" pitchFamily="49" charset="0"/>
              </a:rPr>
              <a:t>="Please Enter your Name:" </a:t>
            </a:r>
            <a:r>
              <a:rPr lang="en-US" sz="1600" dirty="0" err="1">
                <a:solidFill>
                  <a:srgbClr val="0070C0"/>
                </a:solidFill>
                <a:latin typeface="Consolas" panose="020B0609020204030204" pitchFamily="49" charset="0"/>
              </a:rPr>
              <a:t>ControlToValidate</a:t>
            </a:r>
            <a:r>
              <a:rPr lang="en-US" sz="1600" dirty="0">
                <a:solidFill>
                  <a:srgbClr val="0070C0"/>
                </a:solidFill>
                <a:latin typeface="Consolas" panose="020B0609020204030204" pitchFamily="49" charset="0"/>
              </a:rPr>
              <a:t>="TextBox1"&gt;&lt;/</a:t>
            </a:r>
            <a:r>
              <a:rPr lang="en-US" sz="1600" dirty="0" err="1">
                <a:solidFill>
                  <a:srgbClr val="0070C0"/>
                </a:solidFill>
                <a:latin typeface="Consolas" panose="020B0609020204030204" pitchFamily="49" charset="0"/>
              </a:rPr>
              <a:t>asp:RequiredFieldValidator</a:t>
            </a:r>
            <a:r>
              <a:rPr lang="en-US" sz="1600" dirty="0">
                <a:solidFill>
                  <a:srgbClr val="0070C0"/>
                </a:solidFill>
                <a:latin typeface="Consolas" panose="020B0609020204030204" pitchFamily="49" charset="0"/>
              </a:rPr>
              <a:t>&gt;&lt;</a:t>
            </a:r>
            <a:r>
              <a:rPr lang="en-US" sz="1600" dirty="0" err="1">
                <a:solidFill>
                  <a:srgbClr val="0070C0"/>
                </a:solidFill>
                <a:latin typeface="Consolas" panose="020B0609020204030204" pitchFamily="49" charset="0"/>
              </a:rPr>
              <a:t>br</a:t>
            </a:r>
            <a:r>
              <a:rPr lang="en-US" sz="1600" dirty="0">
                <a:solidFill>
                  <a:srgbClr val="0070C0"/>
                </a:solidFill>
                <a:latin typeface="Consolas" panose="020B0609020204030204" pitchFamily="49" charset="0"/>
              </a:rPr>
              <a:t> /&gt;</a:t>
            </a:r>
          </a:p>
          <a:p>
            <a:r>
              <a:rPr lang="en-US" sz="1600" dirty="0">
                <a:latin typeface="Consolas" panose="020B0609020204030204" pitchFamily="49" charset="0"/>
              </a:rPr>
              <a:t>            &lt;</a:t>
            </a:r>
            <a:r>
              <a:rPr lang="en-US" sz="1600" dirty="0" err="1">
                <a:latin typeface="Consolas" panose="020B0609020204030204" pitchFamily="49" charset="0"/>
              </a:rPr>
              <a:t>asp:Label</a:t>
            </a:r>
            <a:r>
              <a:rPr lang="en-US" sz="1600" dirty="0">
                <a:latin typeface="Consolas" panose="020B0609020204030204" pitchFamily="49" charset="0"/>
              </a:rPr>
              <a:t> ID="Label1" </a:t>
            </a:r>
            <a:r>
              <a:rPr lang="en-US" sz="1600" dirty="0" err="1">
                <a:latin typeface="Consolas" panose="020B0609020204030204" pitchFamily="49" charset="0"/>
              </a:rPr>
              <a:t>runat</a:t>
            </a:r>
            <a:r>
              <a:rPr lang="en-US" sz="1600" dirty="0">
                <a:latin typeface="Consolas" panose="020B0609020204030204" pitchFamily="49" charset="0"/>
              </a:rPr>
              <a:t>="server" Text=""&gt;&lt;/</a:t>
            </a:r>
            <a:r>
              <a:rPr lang="en-US" sz="1600" dirty="0" err="1">
                <a:latin typeface="Consolas" panose="020B0609020204030204" pitchFamily="49" charset="0"/>
              </a:rPr>
              <a:t>asp:Label</a:t>
            </a:r>
            <a:r>
              <a:rPr lang="en-US" sz="1600" dirty="0">
                <a:latin typeface="Consolas" panose="020B0609020204030204" pitchFamily="49" charset="0"/>
              </a:rPr>
              <a:t>&gt;</a:t>
            </a:r>
          </a:p>
          <a:p>
            <a:r>
              <a:rPr lang="en-US" sz="1600" dirty="0">
                <a:latin typeface="Consolas" panose="020B0609020204030204" pitchFamily="49" charset="0"/>
              </a:rPr>
              <a:t>            &lt;</a:t>
            </a:r>
            <a:r>
              <a:rPr lang="en-US" sz="1600" dirty="0" err="1">
                <a:latin typeface="Consolas" panose="020B0609020204030204" pitchFamily="49" charset="0"/>
              </a:rPr>
              <a:t>br</a:t>
            </a:r>
            <a:r>
              <a:rPr lang="en-US" sz="1600" dirty="0">
                <a:latin typeface="Consolas" panose="020B0609020204030204" pitchFamily="49" charset="0"/>
              </a:rPr>
              <a:t> /&gt;</a:t>
            </a:r>
          </a:p>
          <a:p>
            <a:r>
              <a:rPr lang="en-US" sz="1600" dirty="0">
                <a:latin typeface="Consolas" panose="020B0609020204030204" pitchFamily="49" charset="0"/>
              </a:rPr>
              <a:t>            &lt;/div&gt;</a:t>
            </a:r>
          </a:p>
          <a:p>
            <a:r>
              <a:rPr lang="en-US" sz="1600" dirty="0">
                <a:latin typeface="Consolas" panose="020B0609020204030204" pitchFamily="49" charset="0"/>
              </a:rPr>
              <a:t>    &lt;/form&gt;</a:t>
            </a:r>
          </a:p>
          <a:p>
            <a:r>
              <a:rPr lang="en-US" sz="1600" dirty="0">
                <a:latin typeface="Consolas" panose="020B0609020204030204" pitchFamily="49" charset="0"/>
              </a:rPr>
              <a:t>&lt;/body&gt;</a:t>
            </a:r>
            <a:endParaRPr lang="en-US" sz="1600" dirty="0"/>
          </a:p>
        </p:txBody>
      </p:sp>
    </p:spTree>
    <p:extLst>
      <p:ext uri="{BB962C8B-B14F-4D97-AF65-F5344CB8AC3E}">
        <p14:creationId xmlns:p14="http://schemas.microsoft.com/office/powerpoint/2010/main" val="309890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903" y="609600"/>
            <a:ext cx="11204027" cy="3354765"/>
          </a:xfrm>
          <a:prstGeom prst="rect">
            <a:avLst/>
          </a:prstGeom>
          <a:ln>
            <a:solidFill>
              <a:schemeClr val="tx1"/>
            </a:solidFill>
          </a:ln>
        </p:spPr>
        <p:txBody>
          <a:bodyPr wrap="square">
            <a:spAutoFit/>
          </a:bodyPr>
          <a:lstStyle/>
          <a:p>
            <a:r>
              <a:rPr lang="en-US" b="1" u="sng" dirty="0">
                <a:latin typeface="Consolas" panose="020B0609020204030204" pitchFamily="49" charset="0"/>
              </a:rPr>
              <a:t>WebForm1.aspx.cs</a:t>
            </a:r>
          </a:p>
          <a:p>
            <a:endParaRPr lang="en-US" dirty="0">
              <a:solidFill>
                <a:srgbClr val="0000FF"/>
              </a:solidFill>
              <a:latin typeface="Consolas" panose="020B0609020204030204" pitchFamily="49" charset="0"/>
            </a:endParaRPr>
          </a:p>
          <a:p>
            <a:r>
              <a:rPr lang="en-US" sz="1600" dirty="0">
                <a:latin typeface="Consolas" panose="020B0609020204030204" pitchFamily="49" charset="0"/>
              </a:rPr>
              <a:t>protected void Button1_Click(object sender, </a:t>
            </a:r>
            <a:r>
              <a:rPr lang="en-US" sz="1600" dirty="0" err="1">
                <a:latin typeface="Consolas" panose="020B0609020204030204" pitchFamily="49" charset="0"/>
              </a:rPr>
              <a:t>EventArgs</a:t>
            </a:r>
            <a:r>
              <a:rPr lang="en-US" sz="1600" dirty="0">
                <a:latin typeface="Consolas" panose="020B0609020204030204" pitchFamily="49" charset="0"/>
              </a:rPr>
              <a:t> e)</a:t>
            </a:r>
          </a:p>
          <a:p>
            <a:r>
              <a:rPr lang="en-US" sz="1600" dirty="0">
                <a:latin typeface="Consolas" panose="020B0609020204030204" pitchFamily="49" charset="0"/>
              </a:rPr>
              <a:t>        {</a:t>
            </a:r>
          </a:p>
          <a:p>
            <a:r>
              <a:rPr lang="en-US" sz="1600" dirty="0">
                <a:latin typeface="Consolas" panose="020B0609020204030204" pitchFamily="49" charset="0"/>
              </a:rPr>
              <a:t>            if (</a:t>
            </a:r>
            <a:r>
              <a:rPr lang="en-US" sz="1600" dirty="0" err="1">
                <a:latin typeface="Consolas" panose="020B0609020204030204" pitchFamily="49" charset="0"/>
              </a:rPr>
              <a:t>Page.IsValid</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Label1.Text = "data save successfully";</a:t>
            </a:r>
          </a:p>
          <a:p>
            <a:r>
              <a:rPr lang="en-US" sz="1600" dirty="0">
                <a:latin typeface="Consolas" panose="020B0609020204030204" pitchFamily="49" charset="0"/>
              </a:rPr>
              <a:t>            }</a:t>
            </a:r>
          </a:p>
          <a:p>
            <a:r>
              <a:rPr lang="en-US" sz="1600" dirty="0">
                <a:latin typeface="Consolas" panose="020B0609020204030204" pitchFamily="49" charset="0"/>
              </a:rPr>
              <a:t>            else</a:t>
            </a:r>
          </a:p>
          <a:p>
            <a:r>
              <a:rPr lang="en-US" sz="1600" dirty="0">
                <a:latin typeface="Consolas" panose="020B0609020204030204" pitchFamily="49" charset="0"/>
              </a:rPr>
              <a:t>            {</a:t>
            </a:r>
          </a:p>
          <a:p>
            <a:r>
              <a:rPr lang="en-US" sz="1600" dirty="0">
                <a:latin typeface="Consolas" panose="020B0609020204030204" pitchFamily="49" charset="0"/>
              </a:rPr>
              <a:t>                Label1.Text = "Validation Fail";</a:t>
            </a:r>
          </a:p>
          <a:p>
            <a:r>
              <a:rPr lang="en-US" sz="1600" dirty="0">
                <a:latin typeface="Consolas" panose="020B0609020204030204" pitchFamily="49" charset="0"/>
              </a:rPr>
              <a:t>            }</a:t>
            </a:r>
          </a:p>
          <a:p>
            <a:r>
              <a:rPr lang="en-US" sz="1600" dirty="0">
                <a:latin typeface="Consolas" panose="020B0609020204030204" pitchFamily="49" charset="0"/>
              </a:rPr>
              <a:t>        }</a:t>
            </a:r>
          </a:p>
        </p:txBody>
      </p:sp>
      <p:pic>
        <p:nvPicPr>
          <p:cNvPr id="3" name="Picture 2"/>
          <p:cNvPicPr>
            <a:picLocks noChangeAspect="1"/>
          </p:cNvPicPr>
          <p:nvPr/>
        </p:nvPicPr>
        <p:blipFill>
          <a:blip r:embed="rId2"/>
          <a:stretch>
            <a:fillRect/>
          </a:stretch>
        </p:blipFill>
        <p:spPr>
          <a:xfrm>
            <a:off x="409903" y="4602218"/>
            <a:ext cx="3409950" cy="1143000"/>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4278366" y="4602218"/>
            <a:ext cx="3467100" cy="1057275"/>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8021528" y="4540305"/>
            <a:ext cx="3800475" cy="1181100"/>
          </a:xfrm>
          <a:prstGeom prst="rect">
            <a:avLst/>
          </a:prstGeom>
          <a:ln>
            <a:solidFill>
              <a:schemeClr val="tx1"/>
            </a:solidFill>
          </a:ln>
        </p:spPr>
      </p:pic>
    </p:spTree>
    <p:extLst>
      <p:ext uri="{BB962C8B-B14F-4D97-AF65-F5344CB8AC3E}">
        <p14:creationId xmlns:p14="http://schemas.microsoft.com/office/powerpoint/2010/main" val="62490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7E16CF-326D-5386-BA66-0CC979588764}"/>
              </a:ext>
            </a:extLst>
          </p:cNvPr>
          <p:cNvSpPr txBox="1"/>
          <p:nvPr/>
        </p:nvSpPr>
        <p:spPr>
          <a:xfrm>
            <a:off x="240632" y="253805"/>
            <a:ext cx="11290433" cy="4801314"/>
          </a:xfrm>
          <a:prstGeom prst="rect">
            <a:avLst/>
          </a:prstGeom>
          <a:noFill/>
        </p:spPr>
        <p:txBody>
          <a:bodyPr wrap="square">
            <a:spAutoFit/>
          </a:bodyPr>
          <a:lstStyle/>
          <a:p>
            <a:pPr algn="l"/>
            <a:r>
              <a:rPr lang="en-US" b="0" i="0" dirty="0" err="1">
                <a:solidFill>
                  <a:srgbClr val="212121"/>
                </a:solidFill>
                <a:effectLst/>
                <a:latin typeface="Roboto" panose="02000000000000000000" pitchFamily="2" charset="0"/>
              </a:rPr>
              <a:t>CompareValidator</a:t>
            </a:r>
            <a:r>
              <a:rPr lang="en-US" b="0" i="0" dirty="0">
                <a:solidFill>
                  <a:srgbClr val="212121"/>
                </a:solidFill>
                <a:effectLst/>
                <a:latin typeface="Roboto" panose="02000000000000000000" pitchFamily="2" charset="0"/>
              </a:rPr>
              <a:t> Control</a:t>
            </a:r>
          </a:p>
          <a:p>
            <a:pPr algn="l"/>
            <a:r>
              <a:rPr lang="en-US" b="0" i="0" dirty="0">
                <a:solidFill>
                  <a:srgbClr val="212121"/>
                </a:solidFill>
                <a:effectLst/>
                <a:latin typeface="open sans" panose="020B0606030504020204" pitchFamily="34" charset="0"/>
              </a:rPr>
              <a:t> </a:t>
            </a:r>
          </a:p>
          <a:p>
            <a:pPr algn="l"/>
            <a:r>
              <a:rPr lang="en-US" b="0" i="0" dirty="0" err="1">
                <a:solidFill>
                  <a:srgbClr val="2B2B2B"/>
                </a:solidFill>
                <a:effectLst/>
                <a:latin typeface="JetBrains Mono"/>
              </a:rPr>
              <a:t>CompareValidator</a:t>
            </a:r>
            <a:r>
              <a:rPr lang="en-US" b="0" i="0" dirty="0">
                <a:solidFill>
                  <a:srgbClr val="2B2B2B"/>
                </a:solidFill>
                <a:effectLst/>
                <a:latin typeface="JetBrains Mono"/>
              </a:rPr>
              <a:t> control compare user inputted value with the another input control value or a constant value. </a:t>
            </a:r>
            <a:r>
              <a:rPr lang="en-US" b="0" i="0" dirty="0" err="1">
                <a:solidFill>
                  <a:srgbClr val="2B2B2B"/>
                </a:solidFill>
                <a:effectLst/>
                <a:latin typeface="JetBrains Mono"/>
              </a:rPr>
              <a:t>comparevalidator</a:t>
            </a:r>
            <a:r>
              <a:rPr lang="en-US" b="0" i="0" dirty="0">
                <a:solidFill>
                  <a:srgbClr val="2B2B2B"/>
                </a:solidFill>
                <a:effectLst/>
                <a:latin typeface="JetBrains Mono"/>
              </a:rPr>
              <a:t> validation success if inputted value matches the criteria specified by the Operator, </a:t>
            </a:r>
            <a:r>
              <a:rPr lang="en-US" b="0" i="0" dirty="0" err="1">
                <a:solidFill>
                  <a:srgbClr val="2B2B2B"/>
                </a:solidFill>
                <a:effectLst/>
                <a:latin typeface="JetBrains Mono"/>
              </a:rPr>
              <a:t>ValueToCompare</a:t>
            </a:r>
            <a:r>
              <a:rPr lang="en-US" b="0" i="0" dirty="0">
                <a:solidFill>
                  <a:srgbClr val="2B2B2B"/>
                </a:solidFill>
                <a:effectLst/>
                <a:latin typeface="JetBrains Mono"/>
              </a:rPr>
              <a:t> or </a:t>
            </a:r>
            <a:r>
              <a:rPr lang="en-US" b="0" i="0" dirty="0" err="1">
                <a:solidFill>
                  <a:srgbClr val="2B2B2B"/>
                </a:solidFill>
                <a:effectLst/>
                <a:latin typeface="JetBrains Mono"/>
              </a:rPr>
              <a:t>ControlToCompare</a:t>
            </a:r>
            <a:r>
              <a:rPr lang="en-US" b="0" i="0" dirty="0">
                <a:solidFill>
                  <a:srgbClr val="2B2B2B"/>
                </a:solidFill>
                <a:effectLst/>
                <a:latin typeface="JetBrains Mono"/>
              </a:rPr>
              <a:t> property. </a:t>
            </a:r>
            <a:r>
              <a:rPr lang="en-US" b="0" i="0" dirty="0" err="1">
                <a:solidFill>
                  <a:srgbClr val="2B2B2B"/>
                </a:solidFill>
                <a:effectLst/>
                <a:latin typeface="JetBrains Mono"/>
              </a:rPr>
              <a:t>comparevalidator</a:t>
            </a:r>
            <a:r>
              <a:rPr lang="en-US" b="0" i="0" dirty="0">
                <a:solidFill>
                  <a:srgbClr val="2B2B2B"/>
                </a:solidFill>
                <a:effectLst/>
                <a:latin typeface="JetBrains Mono"/>
              </a:rPr>
              <a:t> Type property indicate whether inputted value need to converted to specified data type (string, date, currency, double or integer). </a:t>
            </a:r>
            <a:r>
              <a:rPr lang="en-US" b="0" i="0" dirty="0" err="1">
                <a:solidFill>
                  <a:srgbClr val="2B2B2B"/>
                </a:solidFill>
                <a:effectLst/>
                <a:latin typeface="JetBrains Mono"/>
              </a:rPr>
              <a:t>ControlToValidate</a:t>
            </a:r>
            <a:r>
              <a:rPr lang="en-US" b="0" i="0" dirty="0">
                <a:solidFill>
                  <a:srgbClr val="2B2B2B"/>
                </a:solidFill>
                <a:effectLst/>
                <a:latin typeface="JetBrains Mono"/>
              </a:rPr>
              <a:t> property indicate which control need to validate. </a:t>
            </a:r>
            <a:r>
              <a:rPr lang="en-US" b="0" i="0" dirty="0" err="1">
                <a:solidFill>
                  <a:srgbClr val="2B2B2B"/>
                </a:solidFill>
                <a:effectLst/>
                <a:latin typeface="JetBrains Mono"/>
              </a:rPr>
              <a:t>ControlToCompare</a:t>
            </a:r>
            <a:r>
              <a:rPr lang="en-US" b="0" i="0" dirty="0">
                <a:solidFill>
                  <a:srgbClr val="2B2B2B"/>
                </a:solidFill>
                <a:effectLst/>
                <a:latin typeface="JetBrains Mono"/>
              </a:rPr>
              <a:t> property indicate which control need to compare with inputted value (such as </a:t>
            </a:r>
            <a:r>
              <a:rPr lang="en-US" b="0" i="0" dirty="0" err="1">
                <a:solidFill>
                  <a:srgbClr val="2B2B2B"/>
                </a:solidFill>
                <a:effectLst/>
                <a:latin typeface="JetBrains Mono"/>
              </a:rPr>
              <a:t>TextBox</a:t>
            </a:r>
            <a:r>
              <a:rPr lang="en-US" b="0" i="0" dirty="0">
                <a:solidFill>
                  <a:srgbClr val="2B2B2B"/>
                </a:solidFill>
                <a:effectLst/>
                <a:latin typeface="JetBrains Mono"/>
              </a:rPr>
              <a:t> value). </a:t>
            </a:r>
            <a:r>
              <a:rPr lang="en-US" b="0" i="0" dirty="0" err="1">
                <a:solidFill>
                  <a:srgbClr val="2B2B2B"/>
                </a:solidFill>
                <a:effectLst/>
                <a:latin typeface="JetBrains Mono"/>
              </a:rPr>
              <a:t>ValueToCompare</a:t>
            </a:r>
            <a:r>
              <a:rPr lang="en-US" b="0" i="0" dirty="0">
                <a:solidFill>
                  <a:srgbClr val="2B2B2B"/>
                </a:solidFill>
                <a:effectLst/>
                <a:latin typeface="JetBrains Mono"/>
              </a:rPr>
              <a:t> property indicate that you want to compare inputted value with a constant value instead other control value. Don't put </a:t>
            </a:r>
            <a:r>
              <a:rPr lang="en-US" b="0" i="0" dirty="0" err="1">
                <a:solidFill>
                  <a:srgbClr val="2B2B2B"/>
                </a:solidFill>
                <a:effectLst/>
                <a:latin typeface="JetBrains Mono"/>
              </a:rPr>
              <a:t>ControlToValidate</a:t>
            </a:r>
            <a:r>
              <a:rPr lang="en-US" b="0" i="0" dirty="0">
                <a:solidFill>
                  <a:srgbClr val="2B2B2B"/>
                </a:solidFill>
                <a:effectLst/>
                <a:latin typeface="JetBrains Mono"/>
              </a:rPr>
              <a:t> and </a:t>
            </a:r>
            <a:r>
              <a:rPr lang="en-US" b="0" i="0" dirty="0" err="1">
                <a:solidFill>
                  <a:srgbClr val="2B2B2B"/>
                </a:solidFill>
                <a:effectLst/>
                <a:latin typeface="JetBrains Mono"/>
              </a:rPr>
              <a:t>ValueToCompare</a:t>
            </a:r>
            <a:r>
              <a:rPr lang="en-US" b="0" i="0" dirty="0">
                <a:solidFill>
                  <a:srgbClr val="2B2B2B"/>
                </a:solidFill>
                <a:effectLst/>
                <a:latin typeface="JetBrains Mono"/>
              </a:rPr>
              <a:t> properties together in a </a:t>
            </a:r>
            <a:r>
              <a:rPr lang="en-US" b="0" i="0" dirty="0" err="1">
                <a:solidFill>
                  <a:srgbClr val="2B2B2B"/>
                </a:solidFill>
                <a:effectLst/>
                <a:latin typeface="JetBrains Mono"/>
              </a:rPr>
              <a:t>comparevalidator</a:t>
            </a:r>
            <a:r>
              <a:rPr lang="en-US" b="0" i="0" dirty="0">
                <a:solidFill>
                  <a:srgbClr val="2B2B2B"/>
                </a:solidFill>
                <a:effectLst/>
                <a:latin typeface="JetBrains Mono"/>
              </a:rPr>
              <a:t> control. you can use any one property at a time. that means you can only compare with a control or compare with a constant value at the same time.</a:t>
            </a:r>
            <a:r>
              <a:rPr lang="en-US" dirty="0"/>
              <a:t/>
            </a:r>
            <a:br>
              <a:rPr lang="en-US" dirty="0"/>
            </a:br>
            <a:r>
              <a:rPr lang="en-US" dirty="0"/>
              <a:t/>
            </a:r>
            <a:br>
              <a:rPr lang="en-US" dirty="0"/>
            </a:br>
            <a:r>
              <a:rPr lang="en-US" b="0" i="0" dirty="0">
                <a:solidFill>
                  <a:srgbClr val="2B2B2B"/>
                </a:solidFill>
                <a:effectLst/>
                <a:latin typeface="JetBrains Mono"/>
              </a:rPr>
              <a:t>you can use the Operator property to specify the type of comparison to perform, such as equal to, greater than, equal, not equal, less than, less than equal, data type check etc. Operator property value </a:t>
            </a:r>
            <a:r>
              <a:rPr lang="en-US" b="0" i="0" dirty="0" err="1">
                <a:solidFill>
                  <a:srgbClr val="2B2B2B"/>
                </a:solidFill>
                <a:effectLst/>
                <a:latin typeface="JetBrains Mono"/>
              </a:rPr>
              <a:t>DataTypeCheck</a:t>
            </a:r>
            <a:r>
              <a:rPr lang="en-US" b="0" i="0" dirty="0">
                <a:solidFill>
                  <a:srgbClr val="2B2B2B"/>
                </a:solidFill>
                <a:effectLst/>
                <a:latin typeface="JetBrains Mono"/>
              </a:rPr>
              <a:t> validated the data type specified by the Type property. so the </a:t>
            </a:r>
            <a:r>
              <a:rPr lang="en-US" b="0" i="0" dirty="0" err="1">
                <a:solidFill>
                  <a:srgbClr val="2B2B2B"/>
                </a:solidFill>
                <a:effectLst/>
                <a:latin typeface="JetBrains Mono"/>
              </a:rPr>
              <a:t>comparevalidator</a:t>
            </a:r>
            <a:r>
              <a:rPr lang="en-US" b="0" i="0" dirty="0">
                <a:solidFill>
                  <a:srgbClr val="2B2B2B"/>
                </a:solidFill>
                <a:effectLst/>
                <a:latin typeface="JetBrains Mono"/>
              </a:rPr>
              <a:t> validation fails if the inputted value cannot be converted to the specified data type.</a:t>
            </a:r>
            <a:r>
              <a:rPr lang="en-US" dirty="0"/>
              <a:t/>
            </a:r>
            <a:br>
              <a:rPr lang="en-US" dirty="0"/>
            </a:br>
            <a:endParaRPr lang="en-US" b="0" i="0" dirty="0">
              <a:solidFill>
                <a:srgbClr val="212121"/>
              </a:solidFill>
              <a:effectLst/>
              <a:latin typeface="open sans" panose="020B0606030504020204" pitchFamily="34" charset="0"/>
            </a:endParaRPr>
          </a:p>
        </p:txBody>
      </p:sp>
    </p:spTree>
    <p:extLst>
      <p:ext uri="{BB962C8B-B14F-4D97-AF65-F5344CB8AC3E}">
        <p14:creationId xmlns:p14="http://schemas.microsoft.com/office/powerpoint/2010/main" val="2588850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526B19-C187-A5A5-714C-B041DACE3B9A}"/>
              </a:ext>
            </a:extLst>
          </p:cNvPr>
          <p:cNvPicPr>
            <a:picLocks noChangeAspect="1"/>
          </p:cNvPicPr>
          <p:nvPr/>
        </p:nvPicPr>
        <p:blipFill>
          <a:blip r:embed="rId2"/>
          <a:stretch>
            <a:fillRect/>
          </a:stretch>
        </p:blipFill>
        <p:spPr>
          <a:xfrm>
            <a:off x="1562100" y="2152650"/>
            <a:ext cx="9067800" cy="2552700"/>
          </a:xfrm>
          <a:prstGeom prst="rect">
            <a:avLst/>
          </a:prstGeom>
        </p:spPr>
      </p:pic>
      <p:sp>
        <p:nvSpPr>
          <p:cNvPr id="6" name="TextBox 5">
            <a:extLst>
              <a:ext uri="{FF2B5EF4-FFF2-40B4-BE49-F238E27FC236}">
                <a16:creationId xmlns:a16="http://schemas.microsoft.com/office/drawing/2014/main" id="{2FEF7D9B-1C08-0BB0-6FC5-B5A0E10D9278}"/>
              </a:ext>
            </a:extLst>
          </p:cNvPr>
          <p:cNvSpPr txBox="1"/>
          <p:nvPr/>
        </p:nvSpPr>
        <p:spPr>
          <a:xfrm>
            <a:off x="481263" y="847023"/>
            <a:ext cx="5313145" cy="369332"/>
          </a:xfrm>
          <a:prstGeom prst="rect">
            <a:avLst/>
          </a:prstGeom>
          <a:noFill/>
        </p:spPr>
        <p:txBody>
          <a:bodyPr wrap="square" rtlCol="0">
            <a:spAutoFit/>
          </a:bodyPr>
          <a:lstStyle/>
          <a:p>
            <a:r>
              <a:rPr lang="en-IN" dirty="0"/>
              <a:t>Design following form</a:t>
            </a:r>
          </a:p>
        </p:txBody>
      </p:sp>
    </p:spTree>
    <p:extLst>
      <p:ext uri="{BB962C8B-B14F-4D97-AF65-F5344CB8AC3E}">
        <p14:creationId xmlns:p14="http://schemas.microsoft.com/office/powerpoint/2010/main" val="1481807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49A7E0-CBB1-BE6A-FCC1-AFA79D4B090B}"/>
              </a:ext>
            </a:extLst>
          </p:cNvPr>
          <p:cNvSpPr txBox="1"/>
          <p:nvPr/>
        </p:nvSpPr>
        <p:spPr>
          <a:xfrm>
            <a:off x="182880" y="163629"/>
            <a:ext cx="11848699" cy="6463596"/>
          </a:xfrm>
          <a:prstGeom prst="rect">
            <a:avLst/>
          </a:prstGeom>
          <a:noFill/>
          <a:ln>
            <a:solidFill>
              <a:schemeClr val="tx1"/>
            </a:solidFill>
          </a:ln>
        </p:spPr>
        <p:txBody>
          <a:bodyPr wrap="square">
            <a:spAutoFit/>
          </a:bodyPr>
          <a:lstStyle/>
          <a:p>
            <a:r>
              <a:rPr lang="en-IN" sz="1600" b="1" u="sng" dirty="0">
                <a:latin typeface="Consolas" panose="020B0609020204030204" pitchFamily="49" charset="0"/>
              </a:rPr>
              <a:t>Comparevalidator.aspx</a:t>
            </a:r>
          </a:p>
          <a:p>
            <a:endParaRPr lang="en-IN" sz="1600" b="1" u="sng" dirty="0">
              <a:latin typeface="Consolas" panose="020B0609020204030204" pitchFamily="49" charset="0"/>
            </a:endParaRPr>
          </a:p>
          <a:p>
            <a:r>
              <a:rPr lang="en-IN" sz="1600" dirty="0">
                <a:latin typeface="Consolas" panose="020B0609020204030204" pitchFamily="49" charset="0"/>
              </a:rPr>
              <a:t>Password:&lt;</a:t>
            </a:r>
            <a:r>
              <a:rPr lang="en-IN" sz="1600" dirty="0" err="1">
                <a:latin typeface="Consolas" panose="020B0609020204030204" pitchFamily="49" charset="0"/>
              </a:rPr>
              <a:t>asp:TextBox</a:t>
            </a:r>
            <a:r>
              <a:rPr lang="en-IN" sz="1600" dirty="0">
                <a:latin typeface="Consolas" panose="020B0609020204030204" pitchFamily="49" charset="0"/>
              </a:rPr>
              <a:t> ID="TextBox1" </a:t>
            </a:r>
            <a:r>
              <a:rPr lang="en-IN" sz="1600" dirty="0" err="1">
                <a:latin typeface="Consolas" panose="020B0609020204030204" pitchFamily="49" charset="0"/>
              </a:rPr>
              <a:t>runat</a:t>
            </a:r>
            <a:r>
              <a:rPr lang="en-IN" sz="1600" dirty="0">
                <a:latin typeface="Consolas" panose="020B0609020204030204" pitchFamily="49" charset="0"/>
              </a:rPr>
              <a:t>="server" </a:t>
            </a:r>
            <a:r>
              <a:rPr lang="en-IN" sz="1600" dirty="0" err="1">
                <a:latin typeface="Consolas" panose="020B0609020204030204" pitchFamily="49" charset="0"/>
              </a:rPr>
              <a:t>TextMode</a:t>
            </a:r>
            <a:r>
              <a:rPr lang="en-IN" sz="1600" dirty="0">
                <a:latin typeface="Consolas" panose="020B0609020204030204" pitchFamily="49" charset="0"/>
              </a:rPr>
              <a:t>="Password"&gt;&lt;/</a:t>
            </a:r>
            <a:r>
              <a:rPr lang="en-IN" sz="1600" dirty="0" err="1">
                <a:latin typeface="Consolas" panose="020B0609020204030204" pitchFamily="49" charset="0"/>
              </a:rPr>
              <a:t>asp:TextBox</a:t>
            </a:r>
            <a:r>
              <a:rPr lang="en-IN" sz="1600" dirty="0">
                <a:latin typeface="Consolas" panose="020B0609020204030204" pitchFamily="49" charset="0"/>
              </a:rPr>
              <a:t>&gt;&lt;</a:t>
            </a:r>
            <a:r>
              <a:rPr lang="en-IN" sz="1600" dirty="0" err="1">
                <a:latin typeface="Consolas" panose="020B0609020204030204" pitchFamily="49" charset="0"/>
              </a:rPr>
              <a:t>br</a:t>
            </a:r>
            <a:r>
              <a:rPr lang="en-IN" sz="1600" dirty="0">
                <a:latin typeface="Consolas" panose="020B0609020204030204" pitchFamily="49" charset="0"/>
              </a:rPr>
              <a:t> /&gt;</a:t>
            </a:r>
          </a:p>
          <a:p>
            <a:endParaRPr lang="en-IN" sz="1600" dirty="0">
              <a:latin typeface="Consolas" panose="020B0609020204030204" pitchFamily="49" charset="0"/>
            </a:endParaRPr>
          </a:p>
          <a:p>
            <a:r>
              <a:rPr lang="en-IN" sz="1600" dirty="0">
                <a:latin typeface="Consolas" panose="020B0609020204030204" pitchFamily="49" charset="0"/>
              </a:rPr>
              <a:t>Retype password:&lt;</a:t>
            </a:r>
            <a:r>
              <a:rPr lang="en-IN" sz="1600" dirty="0" err="1">
                <a:latin typeface="Consolas" panose="020B0609020204030204" pitchFamily="49" charset="0"/>
              </a:rPr>
              <a:t>asp:TextBox</a:t>
            </a:r>
            <a:r>
              <a:rPr lang="en-IN" sz="1600" dirty="0">
                <a:latin typeface="Consolas" panose="020B0609020204030204" pitchFamily="49" charset="0"/>
              </a:rPr>
              <a:t> ID="TextBox2" </a:t>
            </a:r>
            <a:r>
              <a:rPr lang="en-IN" sz="1600" dirty="0" err="1">
                <a:latin typeface="Consolas" panose="020B0609020204030204" pitchFamily="49" charset="0"/>
              </a:rPr>
              <a:t>runat</a:t>
            </a:r>
            <a:r>
              <a:rPr lang="en-IN" sz="1600" dirty="0">
                <a:latin typeface="Consolas" panose="020B0609020204030204" pitchFamily="49" charset="0"/>
              </a:rPr>
              <a:t>="server" </a:t>
            </a:r>
            <a:r>
              <a:rPr lang="en-IN" sz="1600" dirty="0" err="1">
                <a:latin typeface="Consolas" panose="020B0609020204030204" pitchFamily="49" charset="0"/>
              </a:rPr>
              <a:t>TextMode</a:t>
            </a:r>
            <a:r>
              <a:rPr lang="en-IN" sz="1600" dirty="0">
                <a:latin typeface="Consolas" panose="020B0609020204030204" pitchFamily="49" charset="0"/>
              </a:rPr>
              <a:t>="Password"&gt;&lt;/</a:t>
            </a:r>
            <a:r>
              <a:rPr lang="en-IN" sz="1600" dirty="0" err="1">
                <a:latin typeface="Consolas" panose="020B0609020204030204" pitchFamily="49" charset="0"/>
              </a:rPr>
              <a:t>asp:TextBox</a:t>
            </a:r>
            <a:r>
              <a:rPr lang="en-IN" sz="1600" dirty="0">
                <a:latin typeface="Consolas" panose="020B0609020204030204" pitchFamily="49" charset="0"/>
              </a:rPr>
              <a:t>&gt;</a:t>
            </a:r>
          </a:p>
          <a:p>
            <a:endParaRPr lang="en-IN" sz="1600" dirty="0">
              <a:latin typeface="Consolas" panose="020B0609020204030204" pitchFamily="49" charset="0"/>
            </a:endParaRPr>
          </a:p>
          <a:p>
            <a:r>
              <a:rPr lang="en-IN" sz="1600" dirty="0">
                <a:solidFill>
                  <a:srgbClr val="FF0000"/>
                </a:solidFill>
                <a:latin typeface="Consolas" panose="020B0609020204030204" pitchFamily="49" charset="0"/>
              </a:rPr>
              <a:t>&lt;</a:t>
            </a:r>
            <a:r>
              <a:rPr lang="en-IN" sz="1600" dirty="0" err="1">
                <a:solidFill>
                  <a:srgbClr val="FF0000"/>
                </a:solidFill>
                <a:latin typeface="Consolas" panose="020B0609020204030204" pitchFamily="49" charset="0"/>
              </a:rPr>
              <a:t>asp:CompareValidator</a:t>
            </a:r>
            <a:r>
              <a:rPr lang="en-IN" sz="1600" dirty="0">
                <a:solidFill>
                  <a:srgbClr val="FF0000"/>
                </a:solidFill>
                <a:latin typeface="Consolas" panose="020B0609020204030204" pitchFamily="49" charset="0"/>
              </a:rPr>
              <a:t> ID="CompareValidator1" </a:t>
            </a:r>
            <a:r>
              <a:rPr lang="en-IN" sz="1600" dirty="0" err="1">
                <a:solidFill>
                  <a:srgbClr val="FF0000"/>
                </a:solidFill>
                <a:latin typeface="Consolas" panose="020B0609020204030204" pitchFamily="49" charset="0"/>
              </a:rPr>
              <a:t>runat</a:t>
            </a:r>
            <a:r>
              <a:rPr lang="en-IN" sz="1600" dirty="0">
                <a:solidFill>
                  <a:srgbClr val="FF0000"/>
                </a:solidFill>
                <a:latin typeface="Consolas" panose="020B0609020204030204" pitchFamily="49" charset="0"/>
              </a:rPr>
              <a:t>="server" </a:t>
            </a:r>
            <a:r>
              <a:rPr lang="en-IN" sz="1600" dirty="0" err="1">
                <a:solidFill>
                  <a:srgbClr val="FF0000"/>
                </a:solidFill>
                <a:latin typeface="Consolas" panose="020B0609020204030204" pitchFamily="49" charset="0"/>
              </a:rPr>
              <a:t>ErrorMessage</a:t>
            </a:r>
            <a:r>
              <a:rPr lang="en-IN" sz="1600" dirty="0">
                <a:solidFill>
                  <a:srgbClr val="FF0000"/>
                </a:solidFill>
                <a:latin typeface="Consolas" panose="020B0609020204030204" pitchFamily="49" charset="0"/>
              </a:rPr>
              <a:t>="Password and retype password must match" </a:t>
            </a:r>
            <a:r>
              <a:rPr lang="en-IN" sz="1600" dirty="0" err="1">
                <a:solidFill>
                  <a:srgbClr val="FF0000"/>
                </a:solidFill>
                <a:latin typeface="Consolas" panose="020B0609020204030204" pitchFamily="49" charset="0"/>
              </a:rPr>
              <a:t>ControlToValidate</a:t>
            </a:r>
            <a:r>
              <a:rPr lang="en-IN" sz="1600" dirty="0">
                <a:solidFill>
                  <a:srgbClr val="FF0000"/>
                </a:solidFill>
                <a:latin typeface="Consolas" panose="020B0609020204030204" pitchFamily="49" charset="0"/>
              </a:rPr>
              <a:t>="TextBox2" </a:t>
            </a:r>
            <a:r>
              <a:rPr lang="en-IN" sz="1600" dirty="0" err="1">
                <a:solidFill>
                  <a:srgbClr val="FF0000"/>
                </a:solidFill>
                <a:latin typeface="Consolas" panose="020B0609020204030204" pitchFamily="49" charset="0"/>
              </a:rPr>
              <a:t>ControlToCompare</a:t>
            </a:r>
            <a:r>
              <a:rPr lang="en-IN" sz="1600" dirty="0">
                <a:solidFill>
                  <a:srgbClr val="FF0000"/>
                </a:solidFill>
                <a:latin typeface="Consolas" panose="020B0609020204030204" pitchFamily="49" charset="0"/>
              </a:rPr>
              <a:t>="TextBox1" Operator="Equal" Type="String" </a:t>
            </a:r>
            <a:r>
              <a:rPr lang="en-IN" sz="1600" dirty="0" err="1">
                <a:solidFill>
                  <a:srgbClr val="FF0000"/>
                </a:solidFill>
                <a:latin typeface="Consolas" panose="020B0609020204030204" pitchFamily="49" charset="0"/>
              </a:rPr>
              <a:t>ForeColor</a:t>
            </a:r>
            <a:r>
              <a:rPr lang="en-IN" sz="1600" dirty="0">
                <a:solidFill>
                  <a:srgbClr val="FF0000"/>
                </a:solidFill>
                <a:latin typeface="Consolas" panose="020B0609020204030204" pitchFamily="49" charset="0"/>
              </a:rPr>
              <a:t>="#FF3300"&gt;&lt;/</a:t>
            </a:r>
            <a:r>
              <a:rPr lang="en-IN" sz="1600" dirty="0" err="1">
                <a:solidFill>
                  <a:srgbClr val="FF0000"/>
                </a:solidFill>
                <a:latin typeface="Consolas" panose="020B0609020204030204" pitchFamily="49" charset="0"/>
              </a:rPr>
              <a:t>asp:CompareValidator</a:t>
            </a:r>
            <a:r>
              <a:rPr lang="en-IN" sz="1600" dirty="0">
                <a:solidFill>
                  <a:srgbClr val="FF0000"/>
                </a:solidFill>
                <a:latin typeface="Consolas" panose="020B0609020204030204" pitchFamily="49" charset="0"/>
              </a:rPr>
              <a:t>&gt;&lt;</a:t>
            </a:r>
            <a:r>
              <a:rPr lang="en-IN" sz="1600" dirty="0" err="1">
                <a:solidFill>
                  <a:srgbClr val="FF0000"/>
                </a:solidFill>
                <a:latin typeface="Consolas" panose="020B0609020204030204" pitchFamily="49" charset="0"/>
              </a:rPr>
              <a:t>br</a:t>
            </a:r>
            <a:r>
              <a:rPr lang="en-IN" sz="1600" dirty="0">
                <a:solidFill>
                  <a:srgbClr val="FF0000"/>
                </a:solidFill>
                <a:latin typeface="Consolas" panose="020B0609020204030204" pitchFamily="49" charset="0"/>
              </a:rPr>
              <a:t> /&gt;</a:t>
            </a:r>
          </a:p>
          <a:p>
            <a:endParaRPr lang="en-IN" sz="1600" dirty="0">
              <a:latin typeface="Consolas" panose="020B0609020204030204" pitchFamily="49" charset="0"/>
            </a:endParaRPr>
          </a:p>
          <a:p>
            <a:r>
              <a:rPr lang="en-US" sz="1600" dirty="0">
                <a:latin typeface="Consolas" panose="020B0609020204030204" pitchFamily="49" charset="0"/>
              </a:rPr>
              <a:t>Date of application: &lt;</a:t>
            </a:r>
            <a:r>
              <a:rPr lang="en-US" sz="1600" dirty="0" err="1">
                <a:latin typeface="Consolas" panose="020B0609020204030204" pitchFamily="49" charset="0"/>
              </a:rPr>
              <a:t>asp:TextBox</a:t>
            </a:r>
            <a:r>
              <a:rPr lang="en-US" sz="1600" dirty="0">
                <a:latin typeface="Consolas" panose="020B0609020204030204" pitchFamily="49" charset="0"/>
              </a:rPr>
              <a:t> ID="TextBox3" </a:t>
            </a:r>
            <a:r>
              <a:rPr lang="en-US" sz="1600" dirty="0" err="1">
                <a:latin typeface="Consolas" panose="020B0609020204030204" pitchFamily="49" charset="0"/>
              </a:rPr>
              <a:t>runat</a:t>
            </a:r>
            <a:r>
              <a:rPr lang="en-US" sz="1600" dirty="0">
                <a:latin typeface="Consolas" panose="020B0609020204030204" pitchFamily="49" charset="0"/>
              </a:rPr>
              <a:t>="server"&gt;&lt;/</a:t>
            </a:r>
            <a:r>
              <a:rPr lang="en-US" sz="1600" dirty="0" err="1">
                <a:latin typeface="Consolas" panose="020B0609020204030204" pitchFamily="49" charset="0"/>
              </a:rPr>
              <a:t>asp:TextBox</a:t>
            </a:r>
            <a:r>
              <a:rPr lang="en-US" sz="1600" dirty="0">
                <a:latin typeface="Consolas" panose="020B0609020204030204" pitchFamily="49" charset="0"/>
              </a:rPr>
              <a:t>&gt;</a:t>
            </a:r>
          </a:p>
          <a:p>
            <a:endParaRPr lang="en-US" sz="1600" dirty="0">
              <a:latin typeface="Consolas" panose="020B0609020204030204" pitchFamily="49" charset="0"/>
            </a:endParaRPr>
          </a:p>
          <a:p>
            <a:r>
              <a:rPr lang="en-IN" sz="1600" dirty="0">
                <a:latin typeface="Consolas" panose="020B0609020204030204" pitchFamily="49" charset="0"/>
              </a:rPr>
              <a:t>            </a:t>
            </a:r>
            <a:r>
              <a:rPr lang="en-IN" sz="1600" dirty="0">
                <a:solidFill>
                  <a:srgbClr val="FF0000"/>
                </a:solidFill>
                <a:latin typeface="Consolas" panose="020B0609020204030204" pitchFamily="49" charset="0"/>
              </a:rPr>
              <a:t>&lt;</a:t>
            </a:r>
            <a:r>
              <a:rPr lang="en-IN" sz="1600" dirty="0" err="1">
                <a:solidFill>
                  <a:srgbClr val="FF0000"/>
                </a:solidFill>
                <a:latin typeface="Consolas" panose="020B0609020204030204" pitchFamily="49" charset="0"/>
              </a:rPr>
              <a:t>asp:CompareValidator</a:t>
            </a:r>
            <a:r>
              <a:rPr lang="en-IN" sz="1600" dirty="0">
                <a:solidFill>
                  <a:srgbClr val="FF0000"/>
                </a:solidFill>
                <a:latin typeface="Consolas" panose="020B0609020204030204" pitchFamily="49" charset="0"/>
              </a:rPr>
              <a:t> ID="CompareValidator2" </a:t>
            </a:r>
            <a:r>
              <a:rPr lang="en-IN" sz="1600" dirty="0" err="1">
                <a:solidFill>
                  <a:srgbClr val="FF0000"/>
                </a:solidFill>
                <a:latin typeface="Consolas" panose="020B0609020204030204" pitchFamily="49" charset="0"/>
              </a:rPr>
              <a:t>runat</a:t>
            </a:r>
            <a:r>
              <a:rPr lang="en-IN" sz="1600" dirty="0">
                <a:solidFill>
                  <a:srgbClr val="FF0000"/>
                </a:solidFill>
                <a:latin typeface="Consolas" panose="020B0609020204030204" pitchFamily="49" charset="0"/>
              </a:rPr>
              <a:t>="server" </a:t>
            </a:r>
            <a:r>
              <a:rPr lang="en-IN" sz="1600" dirty="0" err="1">
                <a:solidFill>
                  <a:srgbClr val="FF0000"/>
                </a:solidFill>
                <a:latin typeface="Consolas" panose="020B0609020204030204" pitchFamily="49" charset="0"/>
              </a:rPr>
              <a:t>ErrorMessage</a:t>
            </a:r>
            <a:r>
              <a:rPr lang="en-IN" sz="1600" dirty="0">
                <a:solidFill>
                  <a:srgbClr val="FF0000"/>
                </a:solidFill>
                <a:latin typeface="Consolas" panose="020B0609020204030204" pitchFamily="49" charset="0"/>
              </a:rPr>
              <a:t>="Date of application must be greater than 01/01/2022" </a:t>
            </a:r>
            <a:r>
              <a:rPr lang="en-IN" sz="1600" dirty="0" err="1">
                <a:solidFill>
                  <a:srgbClr val="FF0000"/>
                </a:solidFill>
                <a:latin typeface="Consolas" panose="020B0609020204030204" pitchFamily="49" charset="0"/>
              </a:rPr>
              <a:t>ControlToValidate</a:t>
            </a:r>
            <a:r>
              <a:rPr lang="en-IN" sz="1600" dirty="0">
                <a:solidFill>
                  <a:srgbClr val="FF0000"/>
                </a:solidFill>
                <a:latin typeface="Consolas" panose="020B0609020204030204" pitchFamily="49" charset="0"/>
              </a:rPr>
              <a:t>="TextBox3" </a:t>
            </a:r>
            <a:r>
              <a:rPr lang="en-IN" sz="1600" dirty="0" err="1">
                <a:solidFill>
                  <a:srgbClr val="FF0000"/>
                </a:solidFill>
                <a:latin typeface="Consolas" panose="020B0609020204030204" pitchFamily="49" charset="0"/>
              </a:rPr>
              <a:t>ValueToCompare</a:t>
            </a:r>
            <a:r>
              <a:rPr lang="en-IN" sz="1600" dirty="0">
                <a:solidFill>
                  <a:srgbClr val="FF0000"/>
                </a:solidFill>
                <a:latin typeface="Consolas" panose="020B0609020204030204" pitchFamily="49" charset="0"/>
              </a:rPr>
              <a:t>="01/01/2022" Operator="</a:t>
            </a:r>
            <a:r>
              <a:rPr lang="en-IN" sz="1600" dirty="0" err="1">
                <a:solidFill>
                  <a:srgbClr val="FF0000"/>
                </a:solidFill>
                <a:latin typeface="Consolas" panose="020B0609020204030204" pitchFamily="49" charset="0"/>
              </a:rPr>
              <a:t>GreaterThan</a:t>
            </a:r>
            <a:r>
              <a:rPr lang="en-IN" sz="1600" dirty="0">
                <a:solidFill>
                  <a:srgbClr val="FF0000"/>
                </a:solidFill>
                <a:latin typeface="Consolas" panose="020B0609020204030204" pitchFamily="49" charset="0"/>
              </a:rPr>
              <a:t>" Type="Date" </a:t>
            </a:r>
            <a:r>
              <a:rPr lang="en-IN" sz="1600" dirty="0" err="1">
                <a:solidFill>
                  <a:srgbClr val="FF0000"/>
                </a:solidFill>
                <a:latin typeface="Consolas" panose="020B0609020204030204" pitchFamily="49" charset="0"/>
              </a:rPr>
              <a:t>ForeColor</a:t>
            </a:r>
            <a:r>
              <a:rPr lang="en-IN" sz="1600" dirty="0">
                <a:solidFill>
                  <a:srgbClr val="FF0000"/>
                </a:solidFill>
                <a:latin typeface="Consolas" panose="020B0609020204030204" pitchFamily="49" charset="0"/>
              </a:rPr>
              <a:t>="#FF3300"&gt;&lt;/</a:t>
            </a:r>
            <a:r>
              <a:rPr lang="en-IN" sz="1600" dirty="0" err="1">
                <a:solidFill>
                  <a:srgbClr val="FF0000"/>
                </a:solidFill>
                <a:latin typeface="Consolas" panose="020B0609020204030204" pitchFamily="49" charset="0"/>
              </a:rPr>
              <a:t>asp:CompareValidator</a:t>
            </a:r>
            <a:r>
              <a:rPr lang="en-IN" sz="1600" dirty="0">
                <a:solidFill>
                  <a:srgbClr val="FF0000"/>
                </a:solidFill>
                <a:latin typeface="Consolas" panose="020B0609020204030204" pitchFamily="49" charset="0"/>
              </a:rPr>
              <a:t>&gt;&lt;</a:t>
            </a:r>
            <a:r>
              <a:rPr lang="en-IN" sz="1600" dirty="0" err="1">
                <a:solidFill>
                  <a:srgbClr val="FF0000"/>
                </a:solidFill>
                <a:latin typeface="Consolas" panose="020B0609020204030204" pitchFamily="49" charset="0"/>
              </a:rPr>
              <a:t>br</a:t>
            </a:r>
            <a:r>
              <a:rPr lang="en-IN" sz="1600" dirty="0">
                <a:solidFill>
                  <a:srgbClr val="FF0000"/>
                </a:solidFill>
                <a:latin typeface="Consolas" panose="020B0609020204030204" pitchFamily="49" charset="0"/>
              </a:rPr>
              <a:t> /&gt;</a:t>
            </a:r>
          </a:p>
          <a:p>
            <a:endParaRPr lang="en-IN" sz="1600" dirty="0">
              <a:latin typeface="Consolas" panose="020B0609020204030204" pitchFamily="49" charset="0"/>
            </a:endParaRPr>
          </a:p>
          <a:p>
            <a:r>
              <a:rPr lang="en-IN" sz="1600" dirty="0">
                <a:latin typeface="Consolas" panose="020B0609020204030204" pitchFamily="49" charset="0"/>
              </a:rPr>
              <a:t>            Age:&lt;</a:t>
            </a:r>
            <a:r>
              <a:rPr lang="en-IN" sz="1600" dirty="0" err="1">
                <a:latin typeface="Consolas" panose="020B0609020204030204" pitchFamily="49" charset="0"/>
              </a:rPr>
              <a:t>asp:TextBox</a:t>
            </a:r>
            <a:r>
              <a:rPr lang="en-IN" sz="1600" dirty="0">
                <a:latin typeface="Consolas" panose="020B0609020204030204" pitchFamily="49" charset="0"/>
              </a:rPr>
              <a:t> ID="TextBox4" </a:t>
            </a:r>
            <a:r>
              <a:rPr lang="en-IN" sz="1600" dirty="0" err="1">
                <a:latin typeface="Consolas" panose="020B0609020204030204" pitchFamily="49" charset="0"/>
              </a:rPr>
              <a:t>runat</a:t>
            </a:r>
            <a:r>
              <a:rPr lang="en-IN" sz="1600" dirty="0">
                <a:latin typeface="Consolas" panose="020B0609020204030204" pitchFamily="49" charset="0"/>
              </a:rPr>
              <a:t>="server"&gt;&lt;/</a:t>
            </a:r>
            <a:r>
              <a:rPr lang="en-IN" sz="1600" dirty="0" err="1">
                <a:latin typeface="Consolas" panose="020B0609020204030204" pitchFamily="49" charset="0"/>
              </a:rPr>
              <a:t>asp:TextBox</a:t>
            </a:r>
            <a:r>
              <a:rPr lang="en-IN" sz="1600" dirty="0">
                <a:latin typeface="Consolas" panose="020B0609020204030204" pitchFamily="49" charset="0"/>
              </a:rPr>
              <a:t>&gt;</a:t>
            </a:r>
          </a:p>
          <a:p>
            <a:endParaRPr lang="en-IN" sz="1600" dirty="0">
              <a:latin typeface="Consolas" panose="020B0609020204030204" pitchFamily="49" charset="0"/>
            </a:endParaRPr>
          </a:p>
          <a:p>
            <a:r>
              <a:rPr lang="en-IN" sz="1600" dirty="0">
                <a:latin typeface="Consolas" panose="020B0609020204030204" pitchFamily="49" charset="0"/>
              </a:rPr>
              <a:t>            </a:t>
            </a:r>
            <a:r>
              <a:rPr lang="en-IN" sz="1600" dirty="0">
                <a:solidFill>
                  <a:srgbClr val="FF0000"/>
                </a:solidFill>
                <a:latin typeface="Consolas" panose="020B0609020204030204" pitchFamily="49" charset="0"/>
              </a:rPr>
              <a:t>&lt;</a:t>
            </a:r>
            <a:r>
              <a:rPr lang="en-IN" sz="1600" dirty="0" err="1">
                <a:solidFill>
                  <a:srgbClr val="FF0000"/>
                </a:solidFill>
                <a:latin typeface="Consolas" panose="020B0609020204030204" pitchFamily="49" charset="0"/>
              </a:rPr>
              <a:t>asp:CompareValidator</a:t>
            </a:r>
            <a:r>
              <a:rPr lang="en-IN" sz="1600" dirty="0">
                <a:solidFill>
                  <a:srgbClr val="FF0000"/>
                </a:solidFill>
                <a:latin typeface="Consolas" panose="020B0609020204030204" pitchFamily="49" charset="0"/>
              </a:rPr>
              <a:t> ID="CompareValidator3" </a:t>
            </a:r>
            <a:r>
              <a:rPr lang="en-IN" sz="1600" dirty="0" err="1">
                <a:solidFill>
                  <a:srgbClr val="FF0000"/>
                </a:solidFill>
                <a:latin typeface="Consolas" panose="020B0609020204030204" pitchFamily="49" charset="0"/>
              </a:rPr>
              <a:t>runat</a:t>
            </a:r>
            <a:r>
              <a:rPr lang="en-IN" sz="1600" dirty="0">
                <a:solidFill>
                  <a:srgbClr val="FF0000"/>
                </a:solidFill>
                <a:latin typeface="Consolas" panose="020B0609020204030204" pitchFamily="49" charset="0"/>
              </a:rPr>
              <a:t>="server" </a:t>
            </a:r>
            <a:r>
              <a:rPr lang="en-IN" sz="1600" dirty="0" err="1">
                <a:solidFill>
                  <a:srgbClr val="FF0000"/>
                </a:solidFill>
                <a:latin typeface="Consolas" panose="020B0609020204030204" pitchFamily="49" charset="0"/>
              </a:rPr>
              <a:t>ErrorMessage</a:t>
            </a:r>
            <a:r>
              <a:rPr lang="en-IN" sz="1600" dirty="0">
                <a:solidFill>
                  <a:srgbClr val="FF0000"/>
                </a:solidFill>
                <a:latin typeface="Consolas" panose="020B0609020204030204" pitchFamily="49" charset="0"/>
              </a:rPr>
              <a:t>="Age must be number" Operator="</a:t>
            </a:r>
            <a:r>
              <a:rPr lang="en-IN" sz="1600" dirty="0" err="1">
                <a:solidFill>
                  <a:srgbClr val="FF0000"/>
                </a:solidFill>
                <a:latin typeface="Consolas" panose="020B0609020204030204" pitchFamily="49" charset="0"/>
              </a:rPr>
              <a:t>DataTypeCheck</a:t>
            </a:r>
            <a:r>
              <a:rPr lang="en-IN" sz="1600" dirty="0">
                <a:solidFill>
                  <a:srgbClr val="FF0000"/>
                </a:solidFill>
                <a:latin typeface="Consolas" panose="020B0609020204030204" pitchFamily="49" charset="0"/>
              </a:rPr>
              <a:t>" </a:t>
            </a:r>
            <a:r>
              <a:rPr lang="en-IN" sz="1600" dirty="0" err="1">
                <a:solidFill>
                  <a:srgbClr val="FF0000"/>
                </a:solidFill>
                <a:latin typeface="Consolas" panose="020B0609020204030204" pitchFamily="49" charset="0"/>
              </a:rPr>
              <a:t>ControlToValidate</a:t>
            </a:r>
            <a:r>
              <a:rPr lang="en-IN" sz="1600" dirty="0">
                <a:solidFill>
                  <a:srgbClr val="FF0000"/>
                </a:solidFill>
                <a:latin typeface="Consolas" panose="020B0609020204030204" pitchFamily="49" charset="0"/>
              </a:rPr>
              <a:t>="TextBox4" Type="Integer" </a:t>
            </a:r>
            <a:r>
              <a:rPr lang="en-IN" sz="1600" dirty="0" err="1">
                <a:solidFill>
                  <a:srgbClr val="FF0000"/>
                </a:solidFill>
                <a:latin typeface="Consolas" panose="020B0609020204030204" pitchFamily="49" charset="0"/>
              </a:rPr>
              <a:t>ForeColor</a:t>
            </a:r>
            <a:r>
              <a:rPr lang="en-IN" sz="1600" dirty="0">
                <a:solidFill>
                  <a:srgbClr val="FF0000"/>
                </a:solidFill>
                <a:latin typeface="Consolas" panose="020B0609020204030204" pitchFamily="49" charset="0"/>
              </a:rPr>
              <a:t>="#FF3300"&gt;&lt;/</a:t>
            </a:r>
            <a:r>
              <a:rPr lang="en-IN" sz="1600" dirty="0" err="1">
                <a:solidFill>
                  <a:srgbClr val="FF0000"/>
                </a:solidFill>
                <a:latin typeface="Consolas" panose="020B0609020204030204" pitchFamily="49" charset="0"/>
              </a:rPr>
              <a:t>asp:CompareValidator</a:t>
            </a:r>
            <a:r>
              <a:rPr lang="en-IN" sz="1600" dirty="0">
                <a:solidFill>
                  <a:srgbClr val="FF0000"/>
                </a:solidFill>
                <a:latin typeface="Consolas" panose="020B0609020204030204" pitchFamily="49" charset="0"/>
              </a:rPr>
              <a:t>&gt;&lt;</a:t>
            </a:r>
            <a:r>
              <a:rPr lang="en-IN" sz="1600" dirty="0" err="1">
                <a:solidFill>
                  <a:srgbClr val="FF0000"/>
                </a:solidFill>
                <a:latin typeface="Consolas" panose="020B0609020204030204" pitchFamily="49" charset="0"/>
              </a:rPr>
              <a:t>br</a:t>
            </a:r>
            <a:r>
              <a:rPr lang="en-IN" sz="1600" dirty="0">
                <a:solidFill>
                  <a:srgbClr val="FF0000"/>
                </a:solidFill>
                <a:latin typeface="Consolas" panose="020B0609020204030204" pitchFamily="49" charset="0"/>
              </a:rPr>
              <a:t> /&gt;</a:t>
            </a:r>
          </a:p>
          <a:p>
            <a:endParaRPr lang="en-IN" sz="1600" dirty="0">
              <a:latin typeface="Consolas" panose="020B0609020204030204" pitchFamily="49" charset="0"/>
            </a:endParaRPr>
          </a:p>
          <a:p>
            <a:r>
              <a:rPr lang="en-US" sz="1600" dirty="0">
                <a:latin typeface="Consolas" panose="020B0609020204030204" pitchFamily="49" charset="0"/>
              </a:rPr>
              <a:t>            &lt;</a:t>
            </a:r>
            <a:r>
              <a:rPr lang="en-US" sz="1600" dirty="0" err="1">
                <a:latin typeface="Consolas" panose="020B0609020204030204" pitchFamily="49" charset="0"/>
              </a:rPr>
              <a:t>asp:Button</a:t>
            </a:r>
            <a:r>
              <a:rPr lang="en-US" sz="1600" dirty="0">
                <a:latin typeface="Consolas" panose="020B0609020204030204" pitchFamily="49" charset="0"/>
              </a:rPr>
              <a:t> ID="Button1" </a:t>
            </a:r>
            <a:r>
              <a:rPr lang="en-US" sz="1600" dirty="0" err="1">
                <a:latin typeface="Consolas" panose="020B0609020204030204" pitchFamily="49" charset="0"/>
              </a:rPr>
              <a:t>runat</a:t>
            </a:r>
            <a:r>
              <a:rPr lang="en-US" sz="1600" dirty="0">
                <a:latin typeface="Consolas" panose="020B0609020204030204" pitchFamily="49" charset="0"/>
              </a:rPr>
              <a:t>="server" Text="Save" </a:t>
            </a:r>
            <a:r>
              <a:rPr lang="en-US" sz="1600" dirty="0" err="1">
                <a:latin typeface="Consolas" panose="020B0609020204030204" pitchFamily="49" charset="0"/>
              </a:rPr>
              <a:t>OnClick</a:t>
            </a:r>
            <a:r>
              <a:rPr lang="en-US" sz="1600" dirty="0">
                <a:latin typeface="Consolas" panose="020B0609020204030204" pitchFamily="49" charset="0"/>
              </a:rPr>
              <a:t>="Button1_Click" /&gt;</a:t>
            </a:r>
          </a:p>
          <a:p>
            <a:r>
              <a:rPr lang="en-IN" sz="1600" dirty="0">
                <a:latin typeface="Consolas" panose="020B0609020204030204" pitchFamily="49" charset="0"/>
              </a:rPr>
              <a:t>            &lt;</a:t>
            </a:r>
            <a:r>
              <a:rPr lang="en-IN" sz="1600" dirty="0" err="1">
                <a:latin typeface="Consolas" panose="020B0609020204030204" pitchFamily="49" charset="0"/>
              </a:rPr>
              <a:t>br</a:t>
            </a:r>
            <a:r>
              <a:rPr lang="en-IN" sz="1600" dirty="0">
                <a:latin typeface="Consolas" panose="020B0609020204030204" pitchFamily="49" charset="0"/>
              </a:rPr>
              <a:t> /&gt;</a:t>
            </a:r>
          </a:p>
          <a:p>
            <a:r>
              <a:rPr lang="en-IN" sz="1600" dirty="0">
                <a:latin typeface="Consolas" panose="020B0609020204030204" pitchFamily="49" charset="0"/>
              </a:rPr>
              <a:t>            &lt;</a:t>
            </a:r>
            <a:r>
              <a:rPr lang="en-IN" sz="1600" dirty="0" err="1">
                <a:latin typeface="Consolas" panose="020B0609020204030204" pitchFamily="49" charset="0"/>
              </a:rPr>
              <a:t>asp:Label</a:t>
            </a:r>
            <a:r>
              <a:rPr lang="en-IN" sz="1600" dirty="0">
                <a:latin typeface="Consolas" panose="020B0609020204030204" pitchFamily="49" charset="0"/>
              </a:rPr>
              <a:t> ID="Label1" </a:t>
            </a:r>
            <a:r>
              <a:rPr lang="en-IN" sz="1600" dirty="0" err="1">
                <a:latin typeface="Consolas" panose="020B0609020204030204" pitchFamily="49" charset="0"/>
              </a:rPr>
              <a:t>runat</a:t>
            </a:r>
            <a:r>
              <a:rPr lang="en-IN" sz="1600" dirty="0">
                <a:latin typeface="Consolas" panose="020B0609020204030204" pitchFamily="49" charset="0"/>
              </a:rPr>
              <a:t>="server" Text="Label"&gt;&lt;/</a:t>
            </a:r>
            <a:r>
              <a:rPr lang="en-IN" sz="1600" dirty="0" err="1">
                <a:latin typeface="Consolas" panose="020B0609020204030204" pitchFamily="49" charset="0"/>
              </a:rPr>
              <a:t>asp:Label</a:t>
            </a:r>
            <a:r>
              <a:rPr lang="en-IN" sz="1600" dirty="0">
                <a:latin typeface="Consolas" panose="020B0609020204030204" pitchFamily="49" charset="0"/>
              </a:rPr>
              <a:t>&gt;</a:t>
            </a:r>
          </a:p>
          <a:p>
            <a:r>
              <a:rPr lang="en-IN" sz="1600" dirty="0">
                <a:latin typeface="Consolas" panose="020B0609020204030204" pitchFamily="49" charset="0"/>
              </a:rPr>
              <a:t>        </a:t>
            </a:r>
            <a:endParaRPr lang="en-IN" sz="1600" dirty="0"/>
          </a:p>
        </p:txBody>
      </p:sp>
    </p:spTree>
    <p:extLst>
      <p:ext uri="{BB962C8B-B14F-4D97-AF65-F5344CB8AC3E}">
        <p14:creationId xmlns:p14="http://schemas.microsoft.com/office/powerpoint/2010/main" val="2128403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1F72A7-F262-0CE3-56F8-2FEDBF99FAC9}"/>
              </a:ext>
            </a:extLst>
          </p:cNvPr>
          <p:cNvPicPr>
            <a:picLocks noChangeAspect="1"/>
          </p:cNvPicPr>
          <p:nvPr/>
        </p:nvPicPr>
        <p:blipFill>
          <a:blip r:embed="rId2"/>
          <a:stretch>
            <a:fillRect/>
          </a:stretch>
        </p:blipFill>
        <p:spPr>
          <a:xfrm>
            <a:off x="1106453" y="447374"/>
            <a:ext cx="9134475" cy="2952750"/>
          </a:xfrm>
          <a:prstGeom prst="rect">
            <a:avLst/>
          </a:prstGeom>
          <a:ln>
            <a:solidFill>
              <a:schemeClr val="tx1"/>
            </a:solidFill>
          </a:ln>
        </p:spPr>
      </p:pic>
      <p:pic>
        <p:nvPicPr>
          <p:cNvPr id="7" name="Picture 6">
            <a:extLst>
              <a:ext uri="{FF2B5EF4-FFF2-40B4-BE49-F238E27FC236}">
                <a16:creationId xmlns:a16="http://schemas.microsoft.com/office/drawing/2014/main" id="{466E75C8-4F17-649F-6B22-C317885E3705}"/>
              </a:ext>
            </a:extLst>
          </p:cNvPr>
          <p:cNvPicPr>
            <a:picLocks noChangeAspect="1"/>
          </p:cNvPicPr>
          <p:nvPr/>
        </p:nvPicPr>
        <p:blipFill>
          <a:blip r:embed="rId3"/>
          <a:stretch>
            <a:fillRect/>
          </a:stretch>
        </p:blipFill>
        <p:spPr>
          <a:xfrm>
            <a:off x="1106453" y="3588820"/>
            <a:ext cx="9363075" cy="3067050"/>
          </a:xfrm>
          <a:prstGeom prst="rect">
            <a:avLst/>
          </a:prstGeom>
          <a:ln>
            <a:solidFill>
              <a:schemeClr val="tx1"/>
            </a:solidFill>
          </a:ln>
        </p:spPr>
      </p:pic>
    </p:spTree>
    <p:extLst>
      <p:ext uri="{BB962C8B-B14F-4D97-AF65-F5344CB8AC3E}">
        <p14:creationId xmlns:p14="http://schemas.microsoft.com/office/powerpoint/2010/main" val="2880811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B0CED9C56DD5459CFF6AA3FB6AE8EE" ma:contentTypeVersion="2" ma:contentTypeDescription="Create a new document." ma:contentTypeScope="" ma:versionID="f6b4ea882faff0041ddfb5a20821a6fe">
  <xsd:schema xmlns:xsd="http://www.w3.org/2001/XMLSchema" xmlns:xs="http://www.w3.org/2001/XMLSchema" xmlns:p="http://schemas.microsoft.com/office/2006/metadata/properties" xmlns:ns2="50f527b4-7aca-4fff-9a25-c3b6fe013513" targetNamespace="http://schemas.microsoft.com/office/2006/metadata/properties" ma:root="true" ma:fieldsID="d9f290f9e8a0f1c9e84d73dbc4effa81" ns2:_="">
    <xsd:import namespace="50f527b4-7aca-4fff-9a25-c3b6fe01351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f527b4-7aca-4fff-9a25-c3b6fe0135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5C8A7F-FC89-43AA-BBCC-572DED8CC666}"/>
</file>

<file path=customXml/itemProps2.xml><?xml version="1.0" encoding="utf-8"?>
<ds:datastoreItem xmlns:ds="http://schemas.openxmlformats.org/officeDocument/2006/customXml" ds:itemID="{504C18E0-1D4F-4F71-BEAB-04B8EE40BA16}"/>
</file>

<file path=customXml/itemProps3.xml><?xml version="1.0" encoding="utf-8"?>
<ds:datastoreItem xmlns:ds="http://schemas.openxmlformats.org/officeDocument/2006/customXml" ds:itemID="{691247B9-D6E5-440B-9A25-F03F288D455B}"/>
</file>

<file path=docProps/app.xml><?xml version="1.0" encoding="utf-8"?>
<Properties xmlns="http://schemas.openxmlformats.org/officeDocument/2006/extended-properties" xmlns:vt="http://schemas.openxmlformats.org/officeDocument/2006/docPropsVTypes">
  <TotalTime>416</TotalTime>
  <Words>1692</Words>
  <Application>Microsoft Office PowerPoint</Application>
  <PresentationFormat>Widescreen</PresentationFormat>
  <Paragraphs>233</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Calibri</vt:lpstr>
      <vt:lpstr>Calibri Light</vt:lpstr>
      <vt:lpstr>Consolas</vt:lpstr>
      <vt:lpstr>georgia</vt:lpstr>
      <vt:lpstr>JetBrains Mono</vt:lpstr>
      <vt:lpstr>open sans</vt:lpstr>
      <vt:lpstr>Roboto</vt:lpstr>
      <vt:lpstr>Verdana</vt:lpstr>
      <vt:lpstr>Wingdings</vt:lpstr>
      <vt:lpstr>Office Theme</vt:lpstr>
      <vt:lpstr>Validation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 Control</dc:title>
  <dc:creator>Neha More</dc:creator>
  <cp:lastModifiedBy>Neha More</cp:lastModifiedBy>
  <cp:revision>13</cp:revision>
  <dcterms:created xsi:type="dcterms:W3CDTF">2022-05-18T05:50:24Z</dcterms:created>
  <dcterms:modified xsi:type="dcterms:W3CDTF">2022-05-23T06:58:55Z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0x010100FDB0CED9C56DD5459CFF6AA3FB6AE8EE</vt:lpwstr>
  </property>
</Properties>
</file>