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E611C-4C4E-3B47-53DE-A93AC247B9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383E42F-A94A-08BD-0ED9-08B6D3197D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B9D5FEE-AB6E-C0C8-C764-662125A206B7}"/>
              </a:ext>
            </a:extLst>
          </p:cNvPr>
          <p:cNvSpPr>
            <a:spLocks noGrp="1"/>
          </p:cNvSpPr>
          <p:nvPr>
            <p:ph type="dt" sz="half" idx="10"/>
          </p:nvPr>
        </p:nvSpPr>
        <p:spPr/>
        <p:txBody>
          <a:bodyPr/>
          <a:lstStyle/>
          <a:p>
            <a:fld id="{08BB1C5B-5C33-4A99-8404-19935023CF03}" type="datetimeFigureOut">
              <a:rPr lang="en-IN" smtClean="0"/>
              <a:t>27-05-2022</a:t>
            </a:fld>
            <a:endParaRPr lang="en-IN"/>
          </a:p>
        </p:txBody>
      </p:sp>
      <p:sp>
        <p:nvSpPr>
          <p:cNvPr id="5" name="Footer Placeholder 4">
            <a:extLst>
              <a:ext uri="{FF2B5EF4-FFF2-40B4-BE49-F238E27FC236}">
                <a16:creationId xmlns:a16="http://schemas.microsoft.com/office/drawing/2014/main" id="{CA9E046B-C43F-4E21-3AF9-8E93AD91D5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E53FE8-FAE4-5E73-CC08-617FB0304AE0}"/>
              </a:ext>
            </a:extLst>
          </p:cNvPr>
          <p:cNvSpPr>
            <a:spLocks noGrp="1"/>
          </p:cNvSpPr>
          <p:nvPr>
            <p:ph type="sldNum" sz="quarter" idx="12"/>
          </p:nvPr>
        </p:nvSpPr>
        <p:spPr/>
        <p:txBody>
          <a:bodyPr/>
          <a:lstStyle/>
          <a:p>
            <a:fld id="{0ABFFD8A-938C-48DC-B694-46BDC8E22081}" type="slidenum">
              <a:rPr lang="en-IN" smtClean="0"/>
              <a:t>‹#›</a:t>
            </a:fld>
            <a:endParaRPr lang="en-IN"/>
          </a:p>
        </p:txBody>
      </p:sp>
    </p:spTree>
    <p:extLst>
      <p:ext uri="{BB962C8B-B14F-4D97-AF65-F5344CB8AC3E}">
        <p14:creationId xmlns:p14="http://schemas.microsoft.com/office/powerpoint/2010/main" val="3333585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861E4-2292-7ECA-3DC2-84E59F1D9E7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34F53C-2046-F987-6BA0-88BDC2C25D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3CBEFA-ABF7-4FA4-442B-D5FF80745B3D}"/>
              </a:ext>
            </a:extLst>
          </p:cNvPr>
          <p:cNvSpPr>
            <a:spLocks noGrp="1"/>
          </p:cNvSpPr>
          <p:nvPr>
            <p:ph type="dt" sz="half" idx="10"/>
          </p:nvPr>
        </p:nvSpPr>
        <p:spPr/>
        <p:txBody>
          <a:bodyPr/>
          <a:lstStyle/>
          <a:p>
            <a:fld id="{08BB1C5B-5C33-4A99-8404-19935023CF03}" type="datetimeFigureOut">
              <a:rPr lang="en-IN" smtClean="0"/>
              <a:t>27-05-2022</a:t>
            </a:fld>
            <a:endParaRPr lang="en-IN"/>
          </a:p>
        </p:txBody>
      </p:sp>
      <p:sp>
        <p:nvSpPr>
          <p:cNvPr id="5" name="Footer Placeholder 4">
            <a:extLst>
              <a:ext uri="{FF2B5EF4-FFF2-40B4-BE49-F238E27FC236}">
                <a16:creationId xmlns:a16="http://schemas.microsoft.com/office/drawing/2014/main" id="{1568534B-E2B3-00D2-C551-03E167F011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4E792F-ABB3-A495-E496-4BD00669F53A}"/>
              </a:ext>
            </a:extLst>
          </p:cNvPr>
          <p:cNvSpPr>
            <a:spLocks noGrp="1"/>
          </p:cNvSpPr>
          <p:nvPr>
            <p:ph type="sldNum" sz="quarter" idx="12"/>
          </p:nvPr>
        </p:nvSpPr>
        <p:spPr/>
        <p:txBody>
          <a:bodyPr/>
          <a:lstStyle/>
          <a:p>
            <a:fld id="{0ABFFD8A-938C-48DC-B694-46BDC8E22081}" type="slidenum">
              <a:rPr lang="en-IN" smtClean="0"/>
              <a:t>‹#›</a:t>
            </a:fld>
            <a:endParaRPr lang="en-IN"/>
          </a:p>
        </p:txBody>
      </p:sp>
    </p:spTree>
    <p:extLst>
      <p:ext uri="{BB962C8B-B14F-4D97-AF65-F5344CB8AC3E}">
        <p14:creationId xmlns:p14="http://schemas.microsoft.com/office/powerpoint/2010/main" val="1501975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0A1469-9FD8-C990-EA6C-5C743301F7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0C2047-E4CA-E764-3C1D-FF3CF5302A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B5906C-A8D5-E76E-9351-B15D1B1123A8}"/>
              </a:ext>
            </a:extLst>
          </p:cNvPr>
          <p:cNvSpPr>
            <a:spLocks noGrp="1"/>
          </p:cNvSpPr>
          <p:nvPr>
            <p:ph type="dt" sz="half" idx="10"/>
          </p:nvPr>
        </p:nvSpPr>
        <p:spPr/>
        <p:txBody>
          <a:bodyPr/>
          <a:lstStyle/>
          <a:p>
            <a:fld id="{08BB1C5B-5C33-4A99-8404-19935023CF03}" type="datetimeFigureOut">
              <a:rPr lang="en-IN" smtClean="0"/>
              <a:t>27-05-2022</a:t>
            </a:fld>
            <a:endParaRPr lang="en-IN"/>
          </a:p>
        </p:txBody>
      </p:sp>
      <p:sp>
        <p:nvSpPr>
          <p:cNvPr id="5" name="Footer Placeholder 4">
            <a:extLst>
              <a:ext uri="{FF2B5EF4-FFF2-40B4-BE49-F238E27FC236}">
                <a16:creationId xmlns:a16="http://schemas.microsoft.com/office/drawing/2014/main" id="{A821D5AA-66EF-98E6-DFA7-3903D1BF70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B54F36-0E8E-E319-85D3-776488677244}"/>
              </a:ext>
            </a:extLst>
          </p:cNvPr>
          <p:cNvSpPr>
            <a:spLocks noGrp="1"/>
          </p:cNvSpPr>
          <p:nvPr>
            <p:ph type="sldNum" sz="quarter" idx="12"/>
          </p:nvPr>
        </p:nvSpPr>
        <p:spPr/>
        <p:txBody>
          <a:bodyPr/>
          <a:lstStyle/>
          <a:p>
            <a:fld id="{0ABFFD8A-938C-48DC-B694-46BDC8E22081}" type="slidenum">
              <a:rPr lang="en-IN" smtClean="0"/>
              <a:t>‹#›</a:t>
            </a:fld>
            <a:endParaRPr lang="en-IN"/>
          </a:p>
        </p:txBody>
      </p:sp>
    </p:spTree>
    <p:extLst>
      <p:ext uri="{BB962C8B-B14F-4D97-AF65-F5344CB8AC3E}">
        <p14:creationId xmlns:p14="http://schemas.microsoft.com/office/powerpoint/2010/main" val="641172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6370A-6791-E3D6-1665-A81E54CD32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9E931C-82E7-22F1-E5A7-FFA17646D4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D5079A-E0C9-FE9D-6824-85C4A276A22F}"/>
              </a:ext>
            </a:extLst>
          </p:cNvPr>
          <p:cNvSpPr>
            <a:spLocks noGrp="1"/>
          </p:cNvSpPr>
          <p:nvPr>
            <p:ph type="dt" sz="half" idx="10"/>
          </p:nvPr>
        </p:nvSpPr>
        <p:spPr/>
        <p:txBody>
          <a:bodyPr/>
          <a:lstStyle/>
          <a:p>
            <a:fld id="{08BB1C5B-5C33-4A99-8404-19935023CF03}" type="datetimeFigureOut">
              <a:rPr lang="en-IN" smtClean="0"/>
              <a:t>27-05-2022</a:t>
            </a:fld>
            <a:endParaRPr lang="en-IN"/>
          </a:p>
        </p:txBody>
      </p:sp>
      <p:sp>
        <p:nvSpPr>
          <p:cNvPr id="5" name="Footer Placeholder 4">
            <a:extLst>
              <a:ext uri="{FF2B5EF4-FFF2-40B4-BE49-F238E27FC236}">
                <a16:creationId xmlns:a16="http://schemas.microsoft.com/office/drawing/2014/main" id="{BD1E05E4-3541-9EE3-BE40-1B96EA394F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AB84CD-8309-49C6-3509-BC5F9D73950F}"/>
              </a:ext>
            </a:extLst>
          </p:cNvPr>
          <p:cNvSpPr>
            <a:spLocks noGrp="1"/>
          </p:cNvSpPr>
          <p:nvPr>
            <p:ph type="sldNum" sz="quarter" idx="12"/>
          </p:nvPr>
        </p:nvSpPr>
        <p:spPr/>
        <p:txBody>
          <a:bodyPr/>
          <a:lstStyle/>
          <a:p>
            <a:fld id="{0ABFFD8A-938C-48DC-B694-46BDC8E22081}" type="slidenum">
              <a:rPr lang="en-IN" smtClean="0"/>
              <a:t>‹#›</a:t>
            </a:fld>
            <a:endParaRPr lang="en-IN"/>
          </a:p>
        </p:txBody>
      </p:sp>
    </p:spTree>
    <p:extLst>
      <p:ext uri="{BB962C8B-B14F-4D97-AF65-F5344CB8AC3E}">
        <p14:creationId xmlns:p14="http://schemas.microsoft.com/office/powerpoint/2010/main" val="2070438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1BDDF-4108-49FE-C482-ED3AF8E02C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F05C456-CC82-D518-36CD-9802F7C8B7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6DC299-E19C-B9DA-74A8-CBDC07478E96}"/>
              </a:ext>
            </a:extLst>
          </p:cNvPr>
          <p:cNvSpPr>
            <a:spLocks noGrp="1"/>
          </p:cNvSpPr>
          <p:nvPr>
            <p:ph type="dt" sz="half" idx="10"/>
          </p:nvPr>
        </p:nvSpPr>
        <p:spPr/>
        <p:txBody>
          <a:bodyPr/>
          <a:lstStyle/>
          <a:p>
            <a:fld id="{08BB1C5B-5C33-4A99-8404-19935023CF03}" type="datetimeFigureOut">
              <a:rPr lang="en-IN" smtClean="0"/>
              <a:t>27-05-2022</a:t>
            </a:fld>
            <a:endParaRPr lang="en-IN"/>
          </a:p>
        </p:txBody>
      </p:sp>
      <p:sp>
        <p:nvSpPr>
          <p:cNvPr id="5" name="Footer Placeholder 4">
            <a:extLst>
              <a:ext uri="{FF2B5EF4-FFF2-40B4-BE49-F238E27FC236}">
                <a16:creationId xmlns:a16="http://schemas.microsoft.com/office/drawing/2014/main" id="{FF206B20-0A1C-2887-FFE2-618915F65C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C6BEED-CD7E-4BF9-101A-9CD8830705DE}"/>
              </a:ext>
            </a:extLst>
          </p:cNvPr>
          <p:cNvSpPr>
            <a:spLocks noGrp="1"/>
          </p:cNvSpPr>
          <p:nvPr>
            <p:ph type="sldNum" sz="quarter" idx="12"/>
          </p:nvPr>
        </p:nvSpPr>
        <p:spPr/>
        <p:txBody>
          <a:bodyPr/>
          <a:lstStyle/>
          <a:p>
            <a:fld id="{0ABFFD8A-938C-48DC-B694-46BDC8E22081}" type="slidenum">
              <a:rPr lang="en-IN" smtClean="0"/>
              <a:t>‹#›</a:t>
            </a:fld>
            <a:endParaRPr lang="en-IN"/>
          </a:p>
        </p:txBody>
      </p:sp>
    </p:spTree>
    <p:extLst>
      <p:ext uri="{BB962C8B-B14F-4D97-AF65-F5344CB8AC3E}">
        <p14:creationId xmlns:p14="http://schemas.microsoft.com/office/powerpoint/2010/main" val="3043084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0A34E-9D21-AA9A-D9BA-5FD14EF1A8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DB1D82-6519-85C7-8B7B-0085F68341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D0D5B58-863B-17C8-13AD-EB3BB6C754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027333D-D070-A99F-8723-7B5A57F311B0}"/>
              </a:ext>
            </a:extLst>
          </p:cNvPr>
          <p:cNvSpPr>
            <a:spLocks noGrp="1"/>
          </p:cNvSpPr>
          <p:nvPr>
            <p:ph type="dt" sz="half" idx="10"/>
          </p:nvPr>
        </p:nvSpPr>
        <p:spPr/>
        <p:txBody>
          <a:bodyPr/>
          <a:lstStyle/>
          <a:p>
            <a:fld id="{08BB1C5B-5C33-4A99-8404-19935023CF03}" type="datetimeFigureOut">
              <a:rPr lang="en-IN" smtClean="0"/>
              <a:t>27-05-2022</a:t>
            </a:fld>
            <a:endParaRPr lang="en-IN"/>
          </a:p>
        </p:txBody>
      </p:sp>
      <p:sp>
        <p:nvSpPr>
          <p:cNvPr id="6" name="Footer Placeholder 5">
            <a:extLst>
              <a:ext uri="{FF2B5EF4-FFF2-40B4-BE49-F238E27FC236}">
                <a16:creationId xmlns:a16="http://schemas.microsoft.com/office/drawing/2014/main" id="{689E74B7-A9E4-F2B6-AC1B-567A1F3440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925955-E898-A1E5-7851-EBC9565F2A60}"/>
              </a:ext>
            </a:extLst>
          </p:cNvPr>
          <p:cNvSpPr>
            <a:spLocks noGrp="1"/>
          </p:cNvSpPr>
          <p:nvPr>
            <p:ph type="sldNum" sz="quarter" idx="12"/>
          </p:nvPr>
        </p:nvSpPr>
        <p:spPr/>
        <p:txBody>
          <a:bodyPr/>
          <a:lstStyle/>
          <a:p>
            <a:fld id="{0ABFFD8A-938C-48DC-B694-46BDC8E22081}" type="slidenum">
              <a:rPr lang="en-IN" smtClean="0"/>
              <a:t>‹#›</a:t>
            </a:fld>
            <a:endParaRPr lang="en-IN"/>
          </a:p>
        </p:txBody>
      </p:sp>
    </p:spTree>
    <p:extLst>
      <p:ext uri="{BB962C8B-B14F-4D97-AF65-F5344CB8AC3E}">
        <p14:creationId xmlns:p14="http://schemas.microsoft.com/office/powerpoint/2010/main" val="1502638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E7E92-0989-1448-7142-34E175717E7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B3755D-6D8F-CFA5-FCD1-173E251EAD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790D79-F982-D391-255B-4A6F28A5F0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235A0EA-0F14-4F0B-FCAE-A360D56069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8613C6-B7FC-3EB8-E040-9CEE4439C7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30674CE-5BFB-6303-37A3-859EA92742ED}"/>
              </a:ext>
            </a:extLst>
          </p:cNvPr>
          <p:cNvSpPr>
            <a:spLocks noGrp="1"/>
          </p:cNvSpPr>
          <p:nvPr>
            <p:ph type="dt" sz="half" idx="10"/>
          </p:nvPr>
        </p:nvSpPr>
        <p:spPr/>
        <p:txBody>
          <a:bodyPr/>
          <a:lstStyle/>
          <a:p>
            <a:fld id="{08BB1C5B-5C33-4A99-8404-19935023CF03}" type="datetimeFigureOut">
              <a:rPr lang="en-IN" smtClean="0"/>
              <a:t>27-05-2022</a:t>
            </a:fld>
            <a:endParaRPr lang="en-IN"/>
          </a:p>
        </p:txBody>
      </p:sp>
      <p:sp>
        <p:nvSpPr>
          <p:cNvPr id="8" name="Footer Placeholder 7">
            <a:extLst>
              <a:ext uri="{FF2B5EF4-FFF2-40B4-BE49-F238E27FC236}">
                <a16:creationId xmlns:a16="http://schemas.microsoft.com/office/drawing/2014/main" id="{3CCD19B4-E329-8E89-488F-B799DFFAB05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88969EA-6569-DD20-BCDD-241491243EF5}"/>
              </a:ext>
            </a:extLst>
          </p:cNvPr>
          <p:cNvSpPr>
            <a:spLocks noGrp="1"/>
          </p:cNvSpPr>
          <p:nvPr>
            <p:ph type="sldNum" sz="quarter" idx="12"/>
          </p:nvPr>
        </p:nvSpPr>
        <p:spPr/>
        <p:txBody>
          <a:bodyPr/>
          <a:lstStyle/>
          <a:p>
            <a:fld id="{0ABFFD8A-938C-48DC-B694-46BDC8E22081}" type="slidenum">
              <a:rPr lang="en-IN" smtClean="0"/>
              <a:t>‹#›</a:t>
            </a:fld>
            <a:endParaRPr lang="en-IN"/>
          </a:p>
        </p:txBody>
      </p:sp>
    </p:spTree>
    <p:extLst>
      <p:ext uri="{BB962C8B-B14F-4D97-AF65-F5344CB8AC3E}">
        <p14:creationId xmlns:p14="http://schemas.microsoft.com/office/powerpoint/2010/main" val="229177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C5FB-5162-0F78-6342-145FAE75B66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D95E4AF-7B09-E695-CE01-009AD70D8033}"/>
              </a:ext>
            </a:extLst>
          </p:cNvPr>
          <p:cNvSpPr>
            <a:spLocks noGrp="1"/>
          </p:cNvSpPr>
          <p:nvPr>
            <p:ph type="dt" sz="half" idx="10"/>
          </p:nvPr>
        </p:nvSpPr>
        <p:spPr/>
        <p:txBody>
          <a:bodyPr/>
          <a:lstStyle/>
          <a:p>
            <a:fld id="{08BB1C5B-5C33-4A99-8404-19935023CF03}" type="datetimeFigureOut">
              <a:rPr lang="en-IN" smtClean="0"/>
              <a:t>27-05-2022</a:t>
            </a:fld>
            <a:endParaRPr lang="en-IN"/>
          </a:p>
        </p:txBody>
      </p:sp>
      <p:sp>
        <p:nvSpPr>
          <p:cNvPr id="4" name="Footer Placeholder 3">
            <a:extLst>
              <a:ext uri="{FF2B5EF4-FFF2-40B4-BE49-F238E27FC236}">
                <a16:creationId xmlns:a16="http://schemas.microsoft.com/office/drawing/2014/main" id="{56D13B12-3AB7-2EA4-DD60-8DF45CD89BF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ECB9188-B327-9A3E-D7F2-6620F278E896}"/>
              </a:ext>
            </a:extLst>
          </p:cNvPr>
          <p:cNvSpPr>
            <a:spLocks noGrp="1"/>
          </p:cNvSpPr>
          <p:nvPr>
            <p:ph type="sldNum" sz="quarter" idx="12"/>
          </p:nvPr>
        </p:nvSpPr>
        <p:spPr/>
        <p:txBody>
          <a:bodyPr/>
          <a:lstStyle/>
          <a:p>
            <a:fld id="{0ABFFD8A-938C-48DC-B694-46BDC8E22081}" type="slidenum">
              <a:rPr lang="en-IN" smtClean="0"/>
              <a:t>‹#›</a:t>
            </a:fld>
            <a:endParaRPr lang="en-IN"/>
          </a:p>
        </p:txBody>
      </p:sp>
    </p:spTree>
    <p:extLst>
      <p:ext uri="{BB962C8B-B14F-4D97-AF65-F5344CB8AC3E}">
        <p14:creationId xmlns:p14="http://schemas.microsoft.com/office/powerpoint/2010/main" val="3539833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2E830F-5725-A644-6F56-0B9D30B7AA34}"/>
              </a:ext>
            </a:extLst>
          </p:cNvPr>
          <p:cNvSpPr>
            <a:spLocks noGrp="1"/>
          </p:cNvSpPr>
          <p:nvPr>
            <p:ph type="dt" sz="half" idx="10"/>
          </p:nvPr>
        </p:nvSpPr>
        <p:spPr/>
        <p:txBody>
          <a:bodyPr/>
          <a:lstStyle/>
          <a:p>
            <a:fld id="{08BB1C5B-5C33-4A99-8404-19935023CF03}" type="datetimeFigureOut">
              <a:rPr lang="en-IN" smtClean="0"/>
              <a:t>27-05-2022</a:t>
            </a:fld>
            <a:endParaRPr lang="en-IN"/>
          </a:p>
        </p:txBody>
      </p:sp>
      <p:sp>
        <p:nvSpPr>
          <p:cNvPr id="3" name="Footer Placeholder 2">
            <a:extLst>
              <a:ext uri="{FF2B5EF4-FFF2-40B4-BE49-F238E27FC236}">
                <a16:creationId xmlns:a16="http://schemas.microsoft.com/office/drawing/2014/main" id="{AF35BC03-31A5-4453-D86B-C2BED1DD1FF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CA26074-6E20-87E6-ABD2-BB152C96878D}"/>
              </a:ext>
            </a:extLst>
          </p:cNvPr>
          <p:cNvSpPr>
            <a:spLocks noGrp="1"/>
          </p:cNvSpPr>
          <p:nvPr>
            <p:ph type="sldNum" sz="quarter" idx="12"/>
          </p:nvPr>
        </p:nvSpPr>
        <p:spPr/>
        <p:txBody>
          <a:bodyPr/>
          <a:lstStyle/>
          <a:p>
            <a:fld id="{0ABFFD8A-938C-48DC-B694-46BDC8E22081}" type="slidenum">
              <a:rPr lang="en-IN" smtClean="0"/>
              <a:t>‹#›</a:t>
            </a:fld>
            <a:endParaRPr lang="en-IN"/>
          </a:p>
        </p:txBody>
      </p:sp>
    </p:spTree>
    <p:extLst>
      <p:ext uri="{BB962C8B-B14F-4D97-AF65-F5344CB8AC3E}">
        <p14:creationId xmlns:p14="http://schemas.microsoft.com/office/powerpoint/2010/main" val="4209497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6C0C-7A6A-AC01-4587-E93493E6C2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27B6EB6-EA92-E3FA-D9D9-60601F2C1B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0DBAD1-02E6-4D82-DC4C-C80B9F7A5A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19362E-A155-D0AB-2160-8C6CEAF7F6E5}"/>
              </a:ext>
            </a:extLst>
          </p:cNvPr>
          <p:cNvSpPr>
            <a:spLocks noGrp="1"/>
          </p:cNvSpPr>
          <p:nvPr>
            <p:ph type="dt" sz="half" idx="10"/>
          </p:nvPr>
        </p:nvSpPr>
        <p:spPr/>
        <p:txBody>
          <a:bodyPr/>
          <a:lstStyle/>
          <a:p>
            <a:fld id="{08BB1C5B-5C33-4A99-8404-19935023CF03}" type="datetimeFigureOut">
              <a:rPr lang="en-IN" smtClean="0"/>
              <a:t>27-05-2022</a:t>
            </a:fld>
            <a:endParaRPr lang="en-IN"/>
          </a:p>
        </p:txBody>
      </p:sp>
      <p:sp>
        <p:nvSpPr>
          <p:cNvPr id="6" name="Footer Placeholder 5">
            <a:extLst>
              <a:ext uri="{FF2B5EF4-FFF2-40B4-BE49-F238E27FC236}">
                <a16:creationId xmlns:a16="http://schemas.microsoft.com/office/drawing/2014/main" id="{81751C0B-4D4A-1EE9-744B-B375C14CF5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004CB7-47D6-1049-CBDE-5F97C86CB513}"/>
              </a:ext>
            </a:extLst>
          </p:cNvPr>
          <p:cNvSpPr>
            <a:spLocks noGrp="1"/>
          </p:cNvSpPr>
          <p:nvPr>
            <p:ph type="sldNum" sz="quarter" idx="12"/>
          </p:nvPr>
        </p:nvSpPr>
        <p:spPr/>
        <p:txBody>
          <a:bodyPr/>
          <a:lstStyle/>
          <a:p>
            <a:fld id="{0ABFFD8A-938C-48DC-B694-46BDC8E22081}" type="slidenum">
              <a:rPr lang="en-IN" smtClean="0"/>
              <a:t>‹#›</a:t>
            </a:fld>
            <a:endParaRPr lang="en-IN"/>
          </a:p>
        </p:txBody>
      </p:sp>
    </p:spTree>
    <p:extLst>
      <p:ext uri="{BB962C8B-B14F-4D97-AF65-F5344CB8AC3E}">
        <p14:creationId xmlns:p14="http://schemas.microsoft.com/office/powerpoint/2010/main" val="3024046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6EAE2-ABB2-BF55-D365-DCEAC56B4E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992511C-827C-1C4F-5B4B-9A1AD5CF24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75FB2A8-8CC2-0A36-0E60-6C7FF6034B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F7216C-88D3-EBBA-3D48-377E283D9D5D}"/>
              </a:ext>
            </a:extLst>
          </p:cNvPr>
          <p:cNvSpPr>
            <a:spLocks noGrp="1"/>
          </p:cNvSpPr>
          <p:nvPr>
            <p:ph type="dt" sz="half" idx="10"/>
          </p:nvPr>
        </p:nvSpPr>
        <p:spPr/>
        <p:txBody>
          <a:bodyPr/>
          <a:lstStyle/>
          <a:p>
            <a:fld id="{08BB1C5B-5C33-4A99-8404-19935023CF03}" type="datetimeFigureOut">
              <a:rPr lang="en-IN" smtClean="0"/>
              <a:t>27-05-2022</a:t>
            </a:fld>
            <a:endParaRPr lang="en-IN"/>
          </a:p>
        </p:txBody>
      </p:sp>
      <p:sp>
        <p:nvSpPr>
          <p:cNvPr id="6" name="Footer Placeholder 5">
            <a:extLst>
              <a:ext uri="{FF2B5EF4-FFF2-40B4-BE49-F238E27FC236}">
                <a16:creationId xmlns:a16="http://schemas.microsoft.com/office/drawing/2014/main" id="{6A368635-5AF2-3A61-CF93-1450832E44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8AAFE1-56A6-F39A-B72F-F7D47D5F0E4A}"/>
              </a:ext>
            </a:extLst>
          </p:cNvPr>
          <p:cNvSpPr>
            <a:spLocks noGrp="1"/>
          </p:cNvSpPr>
          <p:nvPr>
            <p:ph type="sldNum" sz="quarter" idx="12"/>
          </p:nvPr>
        </p:nvSpPr>
        <p:spPr/>
        <p:txBody>
          <a:bodyPr/>
          <a:lstStyle/>
          <a:p>
            <a:fld id="{0ABFFD8A-938C-48DC-B694-46BDC8E22081}" type="slidenum">
              <a:rPr lang="en-IN" smtClean="0"/>
              <a:t>‹#›</a:t>
            </a:fld>
            <a:endParaRPr lang="en-IN"/>
          </a:p>
        </p:txBody>
      </p:sp>
    </p:spTree>
    <p:extLst>
      <p:ext uri="{BB962C8B-B14F-4D97-AF65-F5344CB8AC3E}">
        <p14:creationId xmlns:p14="http://schemas.microsoft.com/office/powerpoint/2010/main" val="2439474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AA0669-4F10-C97A-CCC2-C521D7C86F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7393D6-CE73-CBAD-13BE-D4250F25D6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B2B02D-B3AC-55F6-1BB7-7BF2FA151B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BB1C5B-5C33-4A99-8404-19935023CF03}" type="datetimeFigureOut">
              <a:rPr lang="en-IN" smtClean="0"/>
              <a:t>27-05-2022</a:t>
            </a:fld>
            <a:endParaRPr lang="en-IN"/>
          </a:p>
        </p:txBody>
      </p:sp>
      <p:sp>
        <p:nvSpPr>
          <p:cNvPr id="5" name="Footer Placeholder 4">
            <a:extLst>
              <a:ext uri="{FF2B5EF4-FFF2-40B4-BE49-F238E27FC236}">
                <a16:creationId xmlns:a16="http://schemas.microsoft.com/office/drawing/2014/main" id="{EE8CBF03-9F45-AA96-3F23-9A39486541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A3DAA60-E507-31D6-2C35-992B7B160D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BFFD8A-938C-48DC-B694-46BDC8E22081}" type="slidenum">
              <a:rPr lang="en-IN" smtClean="0"/>
              <a:t>‹#›</a:t>
            </a:fld>
            <a:endParaRPr lang="en-IN"/>
          </a:p>
        </p:txBody>
      </p:sp>
    </p:spTree>
    <p:extLst>
      <p:ext uri="{BB962C8B-B14F-4D97-AF65-F5344CB8AC3E}">
        <p14:creationId xmlns:p14="http://schemas.microsoft.com/office/powerpoint/2010/main" val="989445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5F28D-466F-545B-2586-C69277A25526}"/>
              </a:ext>
            </a:extLst>
          </p:cNvPr>
          <p:cNvSpPr>
            <a:spLocks noGrp="1"/>
          </p:cNvSpPr>
          <p:nvPr>
            <p:ph type="ctrTitle"/>
          </p:nvPr>
        </p:nvSpPr>
        <p:spPr/>
        <p:txBody>
          <a:bodyPr/>
          <a:lstStyle/>
          <a:p>
            <a:r>
              <a:rPr lang="en-IN" b="1" i="0" dirty="0" err="1">
                <a:solidFill>
                  <a:srgbClr val="212121"/>
                </a:solidFill>
                <a:effectLst/>
                <a:latin typeface="open sans" panose="020B0606030504020204" pitchFamily="34" charset="0"/>
              </a:rPr>
              <a:t>Response.Redirect</a:t>
            </a:r>
            <a:r>
              <a:rPr lang="en-IN" b="1" i="0" dirty="0">
                <a:solidFill>
                  <a:srgbClr val="212121"/>
                </a:solidFill>
                <a:effectLst/>
                <a:latin typeface="open sans" panose="020B0606030504020204" pitchFamily="34" charset="0"/>
              </a:rPr>
              <a:t> V/s </a:t>
            </a:r>
            <a:r>
              <a:rPr lang="en-IN" b="1" i="0" dirty="0" err="1">
                <a:solidFill>
                  <a:srgbClr val="212121"/>
                </a:solidFill>
                <a:effectLst/>
                <a:latin typeface="open sans" panose="020B0606030504020204" pitchFamily="34" charset="0"/>
              </a:rPr>
              <a:t>Server.Transfer</a:t>
            </a:r>
            <a:endParaRPr lang="en-IN" dirty="0"/>
          </a:p>
        </p:txBody>
      </p:sp>
      <p:sp>
        <p:nvSpPr>
          <p:cNvPr id="3" name="Subtitle 2">
            <a:extLst>
              <a:ext uri="{FF2B5EF4-FFF2-40B4-BE49-F238E27FC236}">
                <a16:creationId xmlns:a16="http://schemas.microsoft.com/office/drawing/2014/main" id="{BC600BE1-A683-FA42-E230-5CD2A43B762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13953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FC0355-EC0E-108B-D2FE-278D4A5D40B1}"/>
              </a:ext>
            </a:extLst>
          </p:cNvPr>
          <p:cNvSpPr txBox="1"/>
          <p:nvPr/>
        </p:nvSpPr>
        <p:spPr>
          <a:xfrm>
            <a:off x="192505" y="134754"/>
            <a:ext cx="11685070" cy="6863417"/>
          </a:xfrm>
          <a:prstGeom prst="rect">
            <a:avLst/>
          </a:prstGeom>
          <a:noFill/>
        </p:spPr>
        <p:txBody>
          <a:bodyPr wrap="square">
            <a:spAutoFit/>
          </a:bodyPr>
          <a:lstStyle/>
          <a:p>
            <a:r>
              <a:rPr lang="en-US" b="0" i="0" dirty="0" err="1">
                <a:solidFill>
                  <a:srgbClr val="212121"/>
                </a:solidFill>
                <a:effectLst/>
                <a:latin typeface="open sans" panose="020B0606030504020204" pitchFamily="34" charset="0"/>
              </a:rPr>
              <a:t>Server.Transfer</a:t>
            </a:r>
            <a:r>
              <a:rPr lang="en-US" b="0" i="0" dirty="0">
                <a:solidFill>
                  <a:srgbClr val="212121"/>
                </a:solidFill>
                <a:effectLst/>
                <a:latin typeface="open sans" panose="020B0606030504020204" pitchFamily="34" charset="0"/>
              </a:rPr>
              <a:t> and </a:t>
            </a:r>
            <a:r>
              <a:rPr lang="en-US" b="0" i="0" dirty="0" err="1">
                <a:solidFill>
                  <a:srgbClr val="212121"/>
                </a:solidFill>
                <a:effectLst/>
                <a:latin typeface="open sans" panose="020B0606030504020204" pitchFamily="34" charset="0"/>
              </a:rPr>
              <a:t>Response.Redirect</a:t>
            </a:r>
            <a:r>
              <a:rPr lang="en-US" b="0" i="0" dirty="0">
                <a:solidFill>
                  <a:srgbClr val="212121"/>
                </a:solidFill>
                <a:effectLst/>
                <a:latin typeface="open sans" panose="020B0606030504020204" pitchFamily="34" charset="0"/>
              </a:rPr>
              <a:t> both are used to navigate from one page to another page, but there are some differences between them depending on the pages that we want to navigate to.</a:t>
            </a:r>
            <a:endParaRPr lang="en-US" b="1" i="0" dirty="0">
              <a:solidFill>
                <a:srgbClr val="212121"/>
              </a:solidFill>
              <a:effectLst/>
              <a:latin typeface="open sans" panose="020B0606030504020204" pitchFamily="34" charset="0"/>
            </a:endParaRPr>
          </a:p>
          <a:p>
            <a:endParaRPr lang="en-US" b="1" dirty="0">
              <a:solidFill>
                <a:srgbClr val="212121"/>
              </a:solidFill>
              <a:latin typeface="open sans" panose="020B0606030504020204" pitchFamily="34" charset="0"/>
            </a:endParaRPr>
          </a:p>
          <a:p>
            <a:r>
              <a:rPr lang="en-US" sz="1600" b="1" i="0" dirty="0" err="1">
                <a:solidFill>
                  <a:srgbClr val="212121"/>
                </a:solidFill>
                <a:effectLst/>
                <a:latin typeface="open sans" panose="020B0606030504020204" pitchFamily="34" charset="0"/>
              </a:rPr>
              <a:t>Response.Redirect</a:t>
            </a:r>
            <a:r>
              <a:rPr lang="en-US" sz="1600" b="0" i="0" dirty="0" err="1">
                <a:solidFill>
                  <a:srgbClr val="212121"/>
                </a:solidFill>
                <a:effectLst/>
                <a:latin typeface="open sans" panose="020B0606030504020204" pitchFamily="34" charset="0"/>
              </a:rPr>
              <a:t>The</a:t>
            </a:r>
            <a:r>
              <a:rPr lang="en-US" sz="1600" b="0" i="0" dirty="0">
                <a:solidFill>
                  <a:srgbClr val="212121"/>
                </a:solidFill>
                <a:effectLst/>
                <a:latin typeface="open sans" panose="020B0606030504020204" pitchFamily="34" charset="0"/>
              </a:rPr>
              <a:t> </a:t>
            </a:r>
            <a:r>
              <a:rPr lang="en-US" sz="1600" b="0" i="0" dirty="0" err="1">
                <a:solidFill>
                  <a:srgbClr val="212121"/>
                </a:solidFill>
                <a:effectLst/>
                <a:latin typeface="open sans" panose="020B0606030504020204" pitchFamily="34" charset="0"/>
              </a:rPr>
              <a:t>Response.Redirect</a:t>
            </a:r>
            <a:r>
              <a:rPr lang="en-US" sz="1600" b="0" i="0" dirty="0">
                <a:solidFill>
                  <a:srgbClr val="212121"/>
                </a:solidFill>
                <a:effectLst/>
                <a:latin typeface="open sans" panose="020B0606030504020204" pitchFamily="34" charset="0"/>
              </a:rPr>
              <a:t> object transfers the page permanently to the next page and ends the processing of the first page and the new page processing continues on the redirected page but also it sends a command back to the browser; because of this one extra unnecessary round trip happens.</a:t>
            </a:r>
          </a:p>
          <a:p>
            <a:endParaRPr lang="en-US" sz="1600" dirty="0">
              <a:solidFill>
                <a:srgbClr val="212121"/>
              </a:solidFill>
              <a:latin typeface="open sans" panose="020B0606030504020204" pitchFamily="34" charset="0"/>
            </a:endParaRPr>
          </a:p>
          <a:p>
            <a:pPr algn="l"/>
            <a:r>
              <a:rPr lang="en-US" sz="1600" b="1" i="0" u="sng" dirty="0">
                <a:solidFill>
                  <a:srgbClr val="212121"/>
                </a:solidFill>
                <a:effectLst/>
                <a:latin typeface="open sans" panose="020B0606030504020204" pitchFamily="34" charset="0"/>
              </a:rPr>
              <a:t>The suitable uses are:</a:t>
            </a:r>
          </a:p>
          <a:p>
            <a:pPr algn="l">
              <a:buFont typeface="Arial" panose="020B0604020202020204" pitchFamily="34" charset="0"/>
              <a:buChar char="•"/>
            </a:pPr>
            <a:r>
              <a:rPr lang="en-US" sz="1600" b="0" i="0" dirty="0">
                <a:solidFill>
                  <a:srgbClr val="212121"/>
                </a:solidFill>
                <a:effectLst/>
                <a:latin typeface="open sans" panose="020B0606030504020204" pitchFamily="34" charset="0"/>
              </a:rPr>
              <a:t>To redirect the page from the same as well as a different web server.</a:t>
            </a:r>
          </a:p>
          <a:p>
            <a:pPr algn="l">
              <a:buFont typeface="Arial" panose="020B0604020202020204" pitchFamily="34" charset="0"/>
              <a:buChar char="•"/>
            </a:pPr>
            <a:r>
              <a:rPr lang="en-US" sz="1600" b="0" i="0" dirty="0">
                <a:solidFill>
                  <a:srgbClr val="212121"/>
                </a:solidFill>
                <a:effectLst/>
                <a:latin typeface="open sans" panose="020B0606030504020204" pitchFamily="34" charset="0"/>
              </a:rPr>
              <a:t>don't care about causing additional round trips to the server on each request.</a:t>
            </a:r>
          </a:p>
          <a:p>
            <a:pPr algn="l">
              <a:buFont typeface="Arial" panose="020B0604020202020204" pitchFamily="34" charset="0"/>
              <a:buChar char="•"/>
            </a:pPr>
            <a:r>
              <a:rPr lang="en-US" sz="1600" b="0" i="0" dirty="0">
                <a:solidFill>
                  <a:srgbClr val="212121"/>
                </a:solidFill>
                <a:effectLst/>
                <a:latin typeface="open sans" panose="020B0606030504020204" pitchFamily="34" charset="0"/>
              </a:rPr>
              <a:t>do not need to preserve the Query String and Form Variables from the original request.</a:t>
            </a:r>
          </a:p>
          <a:p>
            <a:pPr algn="l">
              <a:buFont typeface="Arial" panose="020B0604020202020204" pitchFamily="34" charset="0"/>
              <a:buChar char="•"/>
            </a:pPr>
            <a:r>
              <a:rPr lang="en-US" sz="1600" b="0" i="0" dirty="0">
                <a:solidFill>
                  <a:srgbClr val="212121"/>
                </a:solidFill>
                <a:effectLst/>
                <a:latin typeface="open sans" panose="020B0606030504020204" pitchFamily="34" charset="0"/>
              </a:rPr>
              <a:t>want our users to be able to see the new redirected URL, where the page is redirected.</a:t>
            </a:r>
          </a:p>
          <a:p>
            <a:pPr algn="l">
              <a:buFont typeface="Arial" panose="020B0604020202020204" pitchFamily="34" charset="0"/>
              <a:buChar char="•"/>
            </a:pPr>
            <a:r>
              <a:rPr lang="en-US" sz="1600" b="0" i="0" dirty="0">
                <a:solidFill>
                  <a:srgbClr val="212121"/>
                </a:solidFill>
                <a:effectLst/>
                <a:latin typeface="open sans" panose="020B0606030504020204" pitchFamily="34" charset="0"/>
              </a:rPr>
              <a:t>want to bookmark the page.</a:t>
            </a:r>
          </a:p>
          <a:p>
            <a:pPr algn="l">
              <a:buFont typeface="Arial" panose="020B0604020202020204" pitchFamily="34" charset="0"/>
              <a:buChar char="•"/>
            </a:pPr>
            <a:endParaRPr lang="en-US" sz="1600" dirty="0">
              <a:solidFill>
                <a:srgbClr val="212121"/>
              </a:solidFill>
              <a:latin typeface="open sans" panose="020B0606030504020204" pitchFamily="34" charset="0"/>
            </a:endParaRPr>
          </a:p>
          <a:p>
            <a:pPr algn="l"/>
            <a:r>
              <a:rPr lang="en-US" sz="1600" b="1" i="0" dirty="0" err="1">
                <a:solidFill>
                  <a:srgbClr val="212121"/>
                </a:solidFill>
                <a:effectLst/>
                <a:latin typeface="open sans" panose="020B0606030504020204" pitchFamily="34" charset="0"/>
              </a:rPr>
              <a:t>Server.Transfer</a:t>
            </a:r>
            <a:endParaRPr lang="en-US" sz="1600" b="0" i="0" dirty="0">
              <a:solidFill>
                <a:srgbClr val="212121"/>
              </a:solidFill>
              <a:effectLst/>
              <a:latin typeface="open sans" panose="020B0606030504020204" pitchFamily="34" charset="0"/>
            </a:endParaRPr>
          </a:p>
          <a:p>
            <a:pPr algn="l"/>
            <a:r>
              <a:rPr lang="en-US" sz="1600" b="0" i="0" dirty="0" err="1">
                <a:solidFill>
                  <a:srgbClr val="212121"/>
                </a:solidFill>
                <a:effectLst/>
                <a:latin typeface="open sans" panose="020B0606030504020204" pitchFamily="34" charset="0"/>
              </a:rPr>
              <a:t>Server.Transfer</a:t>
            </a:r>
            <a:r>
              <a:rPr lang="en-US" sz="1600" b="0" i="0" dirty="0">
                <a:solidFill>
                  <a:srgbClr val="212121"/>
                </a:solidFill>
                <a:effectLst/>
                <a:latin typeface="open sans" panose="020B0606030504020204" pitchFamily="34" charset="0"/>
              </a:rPr>
              <a:t> navigates the pages within the same application or within the same server, the page is still in memory that can read the values directly from page2 on page1, in other words by using </a:t>
            </a:r>
            <a:r>
              <a:rPr lang="en-US" sz="1600" b="0" i="0" dirty="0" err="1">
                <a:solidFill>
                  <a:srgbClr val="212121"/>
                </a:solidFill>
                <a:effectLst/>
                <a:latin typeface="open sans" panose="020B0606030504020204" pitchFamily="34" charset="0"/>
              </a:rPr>
              <a:t>server.Transfer</a:t>
            </a:r>
            <a:r>
              <a:rPr lang="en-US" sz="1600" b="0" i="0" dirty="0">
                <a:solidFill>
                  <a:srgbClr val="212121"/>
                </a:solidFill>
                <a:effectLst/>
                <a:latin typeface="open sans" panose="020B0606030504020204" pitchFamily="34" charset="0"/>
              </a:rPr>
              <a:t> the page is not redirected permanently.</a:t>
            </a:r>
          </a:p>
          <a:p>
            <a:pPr algn="l"/>
            <a:endParaRPr lang="en-US" sz="1600" b="0" i="0" dirty="0">
              <a:solidFill>
                <a:srgbClr val="212121"/>
              </a:solidFill>
              <a:effectLst/>
              <a:latin typeface="open sans" panose="020B0606030504020204" pitchFamily="34" charset="0"/>
            </a:endParaRPr>
          </a:p>
          <a:p>
            <a:pPr algn="l"/>
            <a:r>
              <a:rPr lang="en-US" sz="1600" b="1" i="0" u="sng" dirty="0">
                <a:solidFill>
                  <a:srgbClr val="212121"/>
                </a:solidFill>
                <a:effectLst/>
                <a:latin typeface="open sans" panose="020B0606030504020204" pitchFamily="34" charset="0"/>
              </a:rPr>
              <a:t>Suitable Uses</a:t>
            </a:r>
          </a:p>
          <a:p>
            <a:pPr algn="l"/>
            <a:r>
              <a:rPr lang="en-US" sz="1600" b="0" i="0" dirty="0">
                <a:solidFill>
                  <a:srgbClr val="212121"/>
                </a:solidFill>
                <a:effectLst/>
                <a:latin typeface="open sans" panose="020B0606030504020204" pitchFamily="34" charset="0"/>
              </a:rPr>
              <a:t>The suitable uses are:</a:t>
            </a:r>
          </a:p>
          <a:p>
            <a:pPr algn="l">
              <a:buFont typeface="Arial" panose="020B0604020202020204" pitchFamily="34" charset="0"/>
              <a:buChar char="•"/>
            </a:pPr>
            <a:r>
              <a:rPr lang="en-US" sz="1600" b="0" i="0" dirty="0">
                <a:solidFill>
                  <a:srgbClr val="212121"/>
                </a:solidFill>
                <a:effectLst/>
                <a:latin typeface="open sans" panose="020B0606030504020204" pitchFamily="34" charset="0"/>
              </a:rPr>
              <a:t>to transfer the current page request to another .</a:t>
            </a:r>
            <a:r>
              <a:rPr lang="en-US" sz="1600" b="0" i="0" dirty="0" err="1">
                <a:solidFill>
                  <a:srgbClr val="212121"/>
                </a:solidFill>
                <a:effectLst/>
                <a:latin typeface="open sans" panose="020B0606030504020204" pitchFamily="34" charset="0"/>
              </a:rPr>
              <a:t>aspx</a:t>
            </a:r>
            <a:r>
              <a:rPr lang="en-US" sz="1600" b="0" i="0" dirty="0">
                <a:solidFill>
                  <a:srgbClr val="212121"/>
                </a:solidFill>
                <a:effectLst/>
                <a:latin typeface="open sans" panose="020B0606030504020204" pitchFamily="34" charset="0"/>
              </a:rPr>
              <a:t> page on the same server.</a:t>
            </a:r>
          </a:p>
          <a:p>
            <a:pPr algn="l">
              <a:buFont typeface="Arial" panose="020B0604020202020204" pitchFamily="34" charset="0"/>
              <a:buChar char="•"/>
            </a:pPr>
            <a:r>
              <a:rPr lang="en-US" sz="1600" b="0" i="0" dirty="0">
                <a:solidFill>
                  <a:srgbClr val="212121"/>
                </a:solidFill>
                <a:effectLst/>
                <a:latin typeface="open sans" panose="020B0606030504020204" pitchFamily="34" charset="0"/>
              </a:rPr>
              <a:t>to preserve server resources and avoid the unnecessary round trips to the server.</a:t>
            </a:r>
          </a:p>
          <a:p>
            <a:pPr algn="l">
              <a:buFont typeface="Arial" panose="020B0604020202020204" pitchFamily="34" charset="0"/>
              <a:buChar char="•"/>
            </a:pPr>
            <a:r>
              <a:rPr lang="en-US" sz="1600" b="0" i="0" dirty="0">
                <a:solidFill>
                  <a:srgbClr val="212121"/>
                </a:solidFill>
                <a:effectLst/>
                <a:latin typeface="open sans" panose="020B0606030504020204" pitchFamily="34" charset="0"/>
              </a:rPr>
              <a:t>to preserve the Query String and Form Variables.</a:t>
            </a:r>
          </a:p>
          <a:p>
            <a:pPr algn="l">
              <a:buFont typeface="Arial" panose="020B0604020202020204" pitchFamily="34" charset="0"/>
              <a:buChar char="•"/>
            </a:pPr>
            <a:r>
              <a:rPr lang="en-US" sz="1600" b="0" i="0" dirty="0">
                <a:solidFill>
                  <a:srgbClr val="212121"/>
                </a:solidFill>
                <a:effectLst/>
                <a:latin typeface="open sans" panose="020B0606030504020204" pitchFamily="34" charset="0"/>
              </a:rPr>
              <a:t>don't need to show the real URL of where we redirected the request in the user's Web Browser.</a:t>
            </a:r>
          </a:p>
          <a:p>
            <a:pPr algn="l">
              <a:buFont typeface="Arial" panose="020B0604020202020204" pitchFamily="34" charset="0"/>
              <a:buChar char="•"/>
            </a:pPr>
            <a:r>
              <a:rPr lang="en-US" sz="1600" b="0" i="0" dirty="0">
                <a:solidFill>
                  <a:srgbClr val="212121"/>
                </a:solidFill>
                <a:effectLst/>
                <a:latin typeface="open sans" panose="020B0606030504020204" pitchFamily="34" charset="0"/>
              </a:rPr>
              <a:t>don’t want to bookmark the pages.</a:t>
            </a:r>
            <a:endParaRPr lang="en-US" sz="1600" dirty="0">
              <a:solidFill>
                <a:srgbClr val="212121"/>
              </a:solidFill>
              <a:latin typeface="open sans" panose="020B0606030504020204" pitchFamily="34" charset="0"/>
            </a:endParaRPr>
          </a:p>
          <a:p>
            <a:endParaRPr lang="en-IN" dirty="0"/>
          </a:p>
        </p:txBody>
      </p:sp>
    </p:spTree>
    <p:extLst>
      <p:ext uri="{BB962C8B-B14F-4D97-AF65-F5344CB8AC3E}">
        <p14:creationId xmlns:p14="http://schemas.microsoft.com/office/powerpoint/2010/main" val="2016724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I">
            <a:extLst>
              <a:ext uri="{FF2B5EF4-FFF2-40B4-BE49-F238E27FC236}">
                <a16:creationId xmlns:a16="http://schemas.microsoft.com/office/drawing/2014/main" id="{88DABAB6-307B-D0F5-D416-0D1CF6F8B9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4899" y="281891"/>
            <a:ext cx="8719636" cy="5714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6031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724159-90CD-4F18-3716-DD83ACCBA65A}"/>
              </a:ext>
            </a:extLst>
          </p:cNvPr>
          <p:cNvSpPr txBox="1"/>
          <p:nvPr/>
        </p:nvSpPr>
        <p:spPr>
          <a:xfrm>
            <a:off x="336885" y="199752"/>
            <a:ext cx="11319310" cy="6740307"/>
          </a:xfrm>
          <a:prstGeom prst="rect">
            <a:avLst/>
          </a:prstGeom>
          <a:noFill/>
        </p:spPr>
        <p:txBody>
          <a:bodyPr wrap="square">
            <a:spAutoFit/>
          </a:bodyPr>
          <a:lstStyle/>
          <a:p>
            <a:r>
              <a:rPr lang="en-IN" b="1" u="sng" dirty="0" err="1"/>
              <a:t>FirstPage.aspx.cs</a:t>
            </a:r>
            <a:endParaRPr lang="en-IN" b="1" u="sng" dirty="0"/>
          </a:p>
          <a:p>
            <a:r>
              <a:rPr lang="en-IN" dirty="0"/>
              <a:t>using System;    </a:t>
            </a:r>
          </a:p>
          <a:p>
            <a:r>
              <a:rPr lang="en-IN" dirty="0"/>
              <a:t>public partial class _Default : </a:t>
            </a:r>
            <a:r>
              <a:rPr lang="en-IN" dirty="0" err="1"/>
              <a:t>System.Web.UI.Page</a:t>
            </a:r>
            <a:r>
              <a:rPr lang="en-IN" dirty="0"/>
              <a:t>   </a:t>
            </a:r>
          </a:p>
          <a:p>
            <a:r>
              <a:rPr lang="en-IN" dirty="0"/>
              <a:t>{    </a:t>
            </a:r>
          </a:p>
          <a:p>
            <a:r>
              <a:rPr lang="en-IN" dirty="0"/>
              <a:t>    protected void </a:t>
            </a:r>
            <a:r>
              <a:rPr lang="en-IN" dirty="0" err="1"/>
              <a:t>Page_Load</a:t>
            </a:r>
            <a:r>
              <a:rPr lang="en-IN" dirty="0"/>
              <a:t>(object sender, </a:t>
            </a:r>
            <a:r>
              <a:rPr lang="en-IN" dirty="0" err="1"/>
              <a:t>EventArgs</a:t>
            </a:r>
            <a:r>
              <a:rPr lang="en-IN" dirty="0"/>
              <a:t> e)    </a:t>
            </a:r>
          </a:p>
          <a:p>
            <a:r>
              <a:rPr lang="en-IN" dirty="0"/>
              <a:t>    {    </a:t>
            </a:r>
          </a:p>
          <a:p>
            <a:r>
              <a:rPr lang="en-IN" dirty="0"/>
              <a:t>    }    </a:t>
            </a:r>
          </a:p>
          <a:p>
            <a:r>
              <a:rPr lang="en-IN" dirty="0"/>
              <a:t>    protected void Button1_Click(object sender, </a:t>
            </a:r>
            <a:r>
              <a:rPr lang="en-IN" dirty="0" err="1"/>
              <a:t>EventArgs</a:t>
            </a:r>
            <a:r>
              <a:rPr lang="en-IN" dirty="0"/>
              <a:t> e)    </a:t>
            </a:r>
          </a:p>
          <a:p>
            <a:r>
              <a:rPr lang="en-IN" dirty="0"/>
              <a:t>    {    </a:t>
            </a:r>
          </a:p>
          <a:p>
            <a:r>
              <a:rPr lang="en-IN" dirty="0"/>
              <a:t>        </a:t>
            </a:r>
            <a:r>
              <a:rPr lang="en-IN" dirty="0" err="1"/>
              <a:t>Response.Redirect</a:t>
            </a:r>
            <a:r>
              <a:rPr lang="en-IN" dirty="0"/>
              <a:t>("SecondPage.aspx");  </a:t>
            </a:r>
          </a:p>
          <a:p>
            <a:r>
              <a:rPr lang="en-IN" dirty="0"/>
              <a:t>    }    </a:t>
            </a:r>
          </a:p>
          <a:p>
            <a:r>
              <a:rPr lang="en-IN" dirty="0"/>
              <a:t>    protected void Button2_Click(object sender, </a:t>
            </a:r>
            <a:r>
              <a:rPr lang="en-IN" dirty="0" err="1"/>
              <a:t>EventArgs</a:t>
            </a:r>
            <a:r>
              <a:rPr lang="en-IN" dirty="0"/>
              <a:t> e)    </a:t>
            </a:r>
          </a:p>
          <a:p>
            <a:r>
              <a:rPr lang="en-IN" dirty="0"/>
              <a:t>    {    </a:t>
            </a:r>
          </a:p>
          <a:p>
            <a:r>
              <a:rPr lang="en-IN" dirty="0"/>
              <a:t>        </a:t>
            </a:r>
            <a:r>
              <a:rPr lang="en-IN" dirty="0" err="1"/>
              <a:t>Server.Transfer</a:t>
            </a:r>
            <a:r>
              <a:rPr lang="en-IN" dirty="0"/>
              <a:t>("SecondPage.aspx");    </a:t>
            </a:r>
          </a:p>
          <a:p>
            <a:r>
              <a:rPr lang="en-IN" dirty="0"/>
              <a:t>    }    </a:t>
            </a:r>
          </a:p>
          <a:p>
            <a:r>
              <a:rPr lang="en-IN" dirty="0"/>
              <a:t>    protected void Button3_Click(object sender, </a:t>
            </a:r>
            <a:r>
              <a:rPr lang="en-IN" dirty="0" err="1"/>
              <a:t>EventArgs</a:t>
            </a:r>
            <a:r>
              <a:rPr lang="en-IN" dirty="0"/>
              <a:t> e)    </a:t>
            </a:r>
          </a:p>
          <a:p>
            <a:r>
              <a:rPr lang="en-IN" dirty="0"/>
              <a:t>    {    </a:t>
            </a:r>
          </a:p>
          <a:p>
            <a:r>
              <a:rPr lang="en-IN" dirty="0"/>
              <a:t>        </a:t>
            </a:r>
            <a:r>
              <a:rPr lang="en-IN" dirty="0" err="1"/>
              <a:t>Response.Redirect</a:t>
            </a:r>
            <a:r>
              <a:rPr lang="en-IN" dirty="0"/>
              <a:t>("http://www.mcnsolutions.net");    </a:t>
            </a:r>
          </a:p>
          <a:p>
            <a:r>
              <a:rPr lang="en-IN" dirty="0"/>
              <a:t>    }    </a:t>
            </a:r>
          </a:p>
          <a:p>
            <a:r>
              <a:rPr lang="en-IN" dirty="0"/>
              <a:t>    protected void Button4_Click(object sender, </a:t>
            </a:r>
            <a:r>
              <a:rPr lang="en-IN" dirty="0" err="1"/>
              <a:t>EventArgs</a:t>
            </a:r>
            <a:r>
              <a:rPr lang="en-IN" dirty="0"/>
              <a:t> e)    </a:t>
            </a:r>
          </a:p>
          <a:p>
            <a:r>
              <a:rPr lang="en-IN" dirty="0"/>
              <a:t>    {    </a:t>
            </a:r>
          </a:p>
          <a:p>
            <a:r>
              <a:rPr lang="en-IN" dirty="0"/>
              <a:t>        </a:t>
            </a:r>
            <a:r>
              <a:rPr lang="en-IN" dirty="0" err="1"/>
              <a:t>Server.Transfer</a:t>
            </a:r>
            <a:r>
              <a:rPr lang="en-IN" dirty="0"/>
              <a:t>("http://www.mcnsolutions.net");  </a:t>
            </a:r>
          </a:p>
          <a:p>
            <a:r>
              <a:rPr lang="en-IN" dirty="0"/>
              <a:t>    }    </a:t>
            </a:r>
          </a:p>
          <a:p>
            <a:r>
              <a:rPr lang="en-IN" dirty="0"/>
              <a:t>}</a:t>
            </a:r>
          </a:p>
        </p:txBody>
      </p:sp>
    </p:spTree>
    <p:extLst>
      <p:ext uri="{BB962C8B-B14F-4D97-AF65-F5344CB8AC3E}">
        <p14:creationId xmlns:p14="http://schemas.microsoft.com/office/powerpoint/2010/main" val="1529893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5CF478-C53C-2001-481F-F079435DC06D}"/>
              </a:ext>
            </a:extLst>
          </p:cNvPr>
          <p:cNvSpPr txBox="1"/>
          <p:nvPr/>
        </p:nvSpPr>
        <p:spPr>
          <a:xfrm>
            <a:off x="115503" y="125128"/>
            <a:ext cx="11665819" cy="646331"/>
          </a:xfrm>
          <a:prstGeom prst="rect">
            <a:avLst/>
          </a:prstGeom>
          <a:noFill/>
        </p:spPr>
        <p:txBody>
          <a:bodyPr wrap="square">
            <a:spAutoFit/>
          </a:bodyPr>
          <a:lstStyle/>
          <a:p>
            <a:r>
              <a:rPr lang="en-US" b="0" i="0" dirty="0">
                <a:solidFill>
                  <a:srgbClr val="212121"/>
                </a:solidFill>
                <a:effectLst/>
                <a:latin typeface="open sans" panose="020B0606030504020204" pitchFamily="34" charset="0"/>
              </a:rPr>
              <a:t>Now navigate the page using </a:t>
            </a:r>
            <a:r>
              <a:rPr lang="en-US" b="0" i="0" dirty="0" err="1">
                <a:solidFill>
                  <a:srgbClr val="212121"/>
                </a:solidFill>
                <a:effectLst/>
                <a:latin typeface="open sans" panose="020B0606030504020204" pitchFamily="34" charset="0"/>
              </a:rPr>
              <a:t>Response.Redirect</a:t>
            </a:r>
            <a:r>
              <a:rPr lang="en-US" b="0" i="0" dirty="0">
                <a:solidFill>
                  <a:srgbClr val="212121"/>
                </a:solidFill>
                <a:effectLst/>
                <a:latin typeface="open sans" panose="020B0606030504020204" pitchFamily="34" charset="0"/>
              </a:rPr>
              <a:t> within the same application; then the URL in the browser will be changed as:</a:t>
            </a:r>
            <a:endParaRPr lang="en-IN" dirty="0"/>
          </a:p>
        </p:txBody>
      </p:sp>
      <p:pic>
        <p:nvPicPr>
          <p:cNvPr id="2050" name="Picture 2">
            <a:extLst>
              <a:ext uri="{FF2B5EF4-FFF2-40B4-BE49-F238E27FC236}">
                <a16:creationId xmlns:a16="http://schemas.microsoft.com/office/drawing/2014/main" id="{C5A5EBAE-9AD4-0A46-A196-1364B2B42A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6060" y="1520791"/>
            <a:ext cx="7825338" cy="384048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1655A82-8C29-589C-F3CE-A4C0BC5E3A55}"/>
              </a:ext>
            </a:extLst>
          </p:cNvPr>
          <p:cNvSpPr txBox="1"/>
          <p:nvPr/>
        </p:nvSpPr>
        <p:spPr>
          <a:xfrm>
            <a:off x="452387" y="5659655"/>
            <a:ext cx="11328935" cy="646331"/>
          </a:xfrm>
          <a:prstGeom prst="rect">
            <a:avLst/>
          </a:prstGeom>
          <a:noFill/>
        </p:spPr>
        <p:txBody>
          <a:bodyPr wrap="square" rtlCol="0">
            <a:spAutoFit/>
          </a:bodyPr>
          <a:lstStyle/>
          <a:p>
            <a:r>
              <a:rPr lang="en-US" b="0" i="0" dirty="0">
                <a:solidFill>
                  <a:srgbClr val="212121"/>
                </a:solidFill>
                <a:effectLst/>
                <a:latin typeface="open sans" panose="020B0606030504020204" pitchFamily="34" charset="0"/>
              </a:rPr>
              <a:t>we redirect the page using </a:t>
            </a:r>
            <a:r>
              <a:rPr lang="en-US" b="0" i="0" dirty="0" err="1">
                <a:solidFill>
                  <a:srgbClr val="212121"/>
                </a:solidFill>
                <a:effectLst/>
                <a:latin typeface="open sans" panose="020B0606030504020204" pitchFamily="34" charset="0"/>
              </a:rPr>
              <a:t>Response.Redirect</a:t>
            </a:r>
            <a:r>
              <a:rPr lang="en-US" b="0" i="0" dirty="0">
                <a:solidFill>
                  <a:srgbClr val="212121"/>
                </a:solidFill>
                <a:effectLst/>
                <a:latin typeface="open sans" panose="020B0606030504020204" pitchFamily="34" charset="0"/>
              </a:rPr>
              <a:t>. Then the page is permanently redirected on the second page and we can see the complete URL where the page is redirected to.</a:t>
            </a:r>
            <a:endParaRPr lang="en-IN" dirty="0"/>
          </a:p>
        </p:txBody>
      </p:sp>
    </p:spTree>
    <p:extLst>
      <p:ext uri="{BB962C8B-B14F-4D97-AF65-F5344CB8AC3E}">
        <p14:creationId xmlns:p14="http://schemas.microsoft.com/office/powerpoint/2010/main" val="4143074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7E688A-BEA2-55BC-E97D-E630DA9C01EB}"/>
              </a:ext>
            </a:extLst>
          </p:cNvPr>
          <p:cNvSpPr txBox="1"/>
          <p:nvPr/>
        </p:nvSpPr>
        <p:spPr>
          <a:xfrm>
            <a:off x="115503" y="308008"/>
            <a:ext cx="11819823" cy="923330"/>
          </a:xfrm>
          <a:prstGeom prst="rect">
            <a:avLst/>
          </a:prstGeom>
          <a:noFill/>
        </p:spPr>
        <p:txBody>
          <a:bodyPr wrap="square">
            <a:spAutoFit/>
          </a:bodyPr>
          <a:lstStyle/>
          <a:p>
            <a:r>
              <a:rPr lang="en-US" b="0" i="0" dirty="0">
                <a:solidFill>
                  <a:srgbClr val="212121"/>
                </a:solidFill>
                <a:effectLst/>
                <a:latin typeface="open sans" panose="020B0606030504020204" pitchFamily="34" charset="0"/>
              </a:rPr>
              <a:t>Now navigate the page using </a:t>
            </a:r>
            <a:r>
              <a:rPr lang="en-US" b="0" i="0" dirty="0" err="1">
                <a:solidFill>
                  <a:srgbClr val="212121"/>
                </a:solidFill>
                <a:effectLst/>
                <a:latin typeface="open sans" panose="020B0606030504020204" pitchFamily="34" charset="0"/>
              </a:rPr>
              <a:t>Server.Transfer</a:t>
            </a:r>
            <a:r>
              <a:rPr lang="en-US" b="0" i="0" dirty="0">
                <a:solidFill>
                  <a:srgbClr val="212121"/>
                </a:solidFill>
                <a:effectLst/>
                <a:latin typeface="open sans" panose="020B0606030504020204" pitchFamily="34" charset="0"/>
              </a:rPr>
              <a:t> within the same application; then the URL in the browser will not be changed, it remains the same as from where we redirected, but the processing of the second page will be done on the first page as:</a:t>
            </a:r>
            <a:endParaRPr lang="en-IN" dirty="0"/>
          </a:p>
        </p:txBody>
      </p:sp>
      <p:pic>
        <p:nvPicPr>
          <p:cNvPr id="3074" name="Picture 2">
            <a:extLst>
              <a:ext uri="{FF2B5EF4-FFF2-40B4-BE49-F238E27FC236}">
                <a16:creationId xmlns:a16="http://schemas.microsoft.com/office/drawing/2014/main" id="{E6767AE3-2855-5CFE-A06E-1509B8445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4125" y="1319113"/>
            <a:ext cx="7517331" cy="42197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876E0A6-966D-E4AD-C310-3F9091AC10DC}"/>
              </a:ext>
            </a:extLst>
          </p:cNvPr>
          <p:cNvSpPr txBox="1"/>
          <p:nvPr/>
        </p:nvSpPr>
        <p:spPr>
          <a:xfrm>
            <a:off x="250257" y="5765533"/>
            <a:ext cx="11685069" cy="923330"/>
          </a:xfrm>
          <a:prstGeom prst="rect">
            <a:avLst/>
          </a:prstGeom>
          <a:noFill/>
        </p:spPr>
        <p:txBody>
          <a:bodyPr wrap="square" rtlCol="0">
            <a:spAutoFit/>
          </a:bodyPr>
          <a:lstStyle/>
          <a:p>
            <a:r>
              <a:rPr lang="en-US" b="0" i="0" dirty="0">
                <a:solidFill>
                  <a:srgbClr val="212121"/>
                </a:solidFill>
                <a:effectLst/>
                <a:latin typeface="open sans" panose="020B0606030504020204" pitchFamily="34" charset="0"/>
              </a:rPr>
              <a:t>we redirected the page using </a:t>
            </a:r>
            <a:r>
              <a:rPr lang="en-US" b="0" i="0" dirty="0" err="1">
                <a:solidFill>
                  <a:srgbClr val="212121"/>
                </a:solidFill>
                <a:effectLst/>
                <a:latin typeface="open sans" panose="020B0606030504020204" pitchFamily="34" charset="0"/>
              </a:rPr>
              <a:t>Server.Transfer</a:t>
            </a:r>
            <a:r>
              <a:rPr lang="en-US" b="0" i="0" dirty="0">
                <a:solidFill>
                  <a:srgbClr val="212121"/>
                </a:solidFill>
                <a:effectLst/>
                <a:latin typeface="open sans" panose="020B0606030504020204" pitchFamily="34" charset="0"/>
              </a:rPr>
              <a:t>. Then the page is not permanently redirected on the second page, but it processes the second page on a first page. As we clearly see, the URL is not changed but still it is on the first page and it shows the output of the second page on the first page.</a:t>
            </a:r>
            <a:endParaRPr lang="en-IN" dirty="0"/>
          </a:p>
        </p:txBody>
      </p:sp>
    </p:spTree>
    <p:extLst>
      <p:ext uri="{BB962C8B-B14F-4D97-AF65-F5344CB8AC3E}">
        <p14:creationId xmlns:p14="http://schemas.microsoft.com/office/powerpoint/2010/main" val="774626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166F6B-4099-AD65-F0AD-660910583024}"/>
              </a:ext>
            </a:extLst>
          </p:cNvPr>
          <p:cNvSpPr txBox="1"/>
          <p:nvPr/>
        </p:nvSpPr>
        <p:spPr>
          <a:xfrm>
            <a:off x="298383" y="346509"/>
            <a:ext cx="11521440" cy="646331"/>
          </a:xfrm>
          <a:prstGeom prst="rect">
            <a:avLst/>
          </a:prstGeom>
          <a:noFill/>
        </p:spPr>
        <p:txBody>
          <a:bodyPr wrap="square">
            <a:spAutoFit/>
          </a:bodyPr>
          <a:lstStyle/>
          <a:p>
            <a:r>
              <a:rPr lang="en-US" b="0" i="0" dirty="0">
                <a:solidFill>
                  <a:srgbClr val="212121"/>
                </a:solidFill>
                <a:effectLst/>
                <a:latin typeface="open sans" panose="020B0606030504020204" pitchFamily="34" charset="0"/>
              </a:rPr>
              <a:t>Now navigate the page using </a:t>
            </a:r>
            <a:r>
              <a:rPr lang="en-US" b="0" i="0" dirty="0" err="1">
                <a:solidFill>
                  <a:srgbClr val="212121"/>
                </a:solidFill>
                <a:effectLst/>
                <a:latin typeface="open sans" panose="020B0606030504020204" pitchFamily="34" charset="0"/>
              </a:rPr>
              <a:t>Response.Redirect</a:t>
            </a:r>
            <a:r>
              <a:rPr lang="en-US" b="0" i="0" dirty="0">
                <a:solidFill>
                  <a:srgbClr val="212121"/>
                </a:solidFill>
                <a:effectLst/>
                <a:latin typeface="open sans" panose="020B0606030504020204" pitchFamily="34" charset="0"/>
              </a:rPr>
              <a:t> from one application to another application, it will be redirected.</a:t>
            </a:r>
            <a:endParaRPr lang="en-IN" dirty="0"/>
          </a:p>
        </p:txBody>
      </p:sp>
      <p:pic>
        <p:nvPicPr>
          <p:cNvPr id="4098" name="Picture 2" descr="navigate the page">
            <a:extLst>
              <a:ext uri="{FF2B5EF4-FFF2-40B4-BE49-F238E27FC236}">
                <a16:creationId xmlns:a16="http://schemas.microsoft.com/office/drawing/2014/main" id="{0979F8C3-A4E7-BDD0-B12C-3989451EEB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520" y="1222408"/>
            <a:ext cx="7472093" cy="4025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5552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EA8944-8904-0771-E175-D24E0D0E5422}"/>
              </a:ext>
            </a:extLst>
          </p:cNvPr>
          <p:cNvSpPr txBox="1"/>
          <p:nvPr/>
        </p:nvSpPr>
        <p:spPr>
          <a:xfrm>
            <a:off x="430729" y="515298"/>
            <a:ext cx="11389093" cy="646331"/>
          </a:xfrm>
          <a:prstGeom prst="rect">
            <a:avLst/>
          </a:prstGeom>
          <a:noFill/>
        </p:spPr>
        <p:txBody>
          <a:bodyPr wrap="square">
            <a:spAutoFit/>
          </a:bodyPr>
          <a:lstStyle/>
          <a:p>
            <a:r>
              <a:rPr lang="en-US" b="0" i="0" dirty="0">
                <a:solidFill>
                  <a:srgbClr val="212121"/>
                </a:solidFill>
                <a:effectLst/>
                <a:latin typeface="open sans" panose="020B0606030504020204" pitchFamily="34" charset="0"/>
              </a:rPr>
              <a:t>Now navigate the page using </a:t>
            </a:r>
            <a:r>
              <a:rPr lang="en-US" b="0" i="0" dirty="0" err="1">
                <a:solidFill>
                  <a:srgbClr val="212121"/>
                </a:solidFill>
                <a:effectLst/>
                <a:latin typeface="open sans" panose="020B0606030504020204" pitchFamily="34" charset="0"/>
              </a:rPr>
              <a:t>Server.Transfer</a:t>
            </a:r>
            <a:r>
              <a:rPr lang="en-US" b="0" i="0" dirty="0">
                <a:solidFill>
                  <a:srgbClr val="212121"/>
                </a:solidFill>
                <a:effectLst/>
                <a:latin typeface="open sans" panose="020B0606030504020204" pitchFamily="34" charset="0"/>
              </a:rPr>
              <a:t> from one application to another application, it will not be redirected, it will give the following error:</a:t>
            </a:r>
            <a:endParaRPr lang="en-IN" dirty="0"/>
          </a:p>
        </p:txBody>
      </p:sp>
      <p:pic>
        <p:nvPicPr>
          <p:cNvPr id="5122" name="Picture 2" descr="error">
            <a:extLst>
              <a:ext uri="{FF2B5EF4-FFF2-40B4-BE49-F238E27FC236}">
                <a16:creationId xmlns:a16="http://schemas.microsoft.com/office/drawing/2014/main" id="{3B8DE85A-1D4F-2CAA-E37D-55EEEEB56F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0840" y="1866900"/>
            <a:ext cx="5638800" cy="15621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84AA4D5-3884-CEB9-1502-AE9E7DBAF4B8}"/>
              </a:ext>
            </a:extLst>
          </p:cNvPr>
          <p:cNvSpPr txBox="1"/>
          <p:nvPr/>
        </p:nvSpPr>
        <p:spPr>
          <a:xfrm>
            <a:off x="555858" y="3907660"/>
            <a:ext cx="11263963" cy="1200329"/>
          </a:xfrm>
          <a:prstGeom prst="rect">
            <a:avLst/>
          </a:prstGeom>
          <a:noFill/>
        </p:spPr>
        <p:txBody>
          <a:bodyPr wrap="square">
            <a:spAutoFit/>
          </a:bodyPr>
          <a:lstStyle/>
          <a:p>
            <a:r>
              <a:rPr lang="en-US" b="0" i="0" dirty="0">
                <a:solidFill>
                  <a:srgbClr val="212121"/>
                </a:solidFill>
                <a:effectLst/>
                <a:latin typeface="open sans" panose="020B0606030504020204" pitchFamily="34" charset="0"/>
              </a:rPr>
              <a:t>It means that we cannot be redirected out of the server application using </a:t>
            </a:r>
            <a:r>
              <a:rPr lang="en-US" b="0" i="0" dirty="0" err="1">
                <a:solidFill>
                  <a:srgbClr val="212121"/>
                </a:solidFill>
                <a:effectLst/>
                <a:latin typeface="open sans" panose="020B0606030504020204" pitchFamily="34" charset="0"/>
              </a:rPr>
              <a:t>server.Transfer</a:t>
            </a:r>
            <a:r>
              <a:rPr lang="en-US" b="0" i="0" dirty="0">
                <a:solidFill>
                  <a:srgbClr val="212121"/>
                </a:solidFill>
                <a:effectLst/>
                <a:latin typeface="open sans" panose="020B0606030504020204" pitchFamily="34" charset="0"/>
              </a:rPr>
              <a:t> that is only used for navigating within the same application. In the preceding URL we can clearly see that the URL cannot be changed, in other words it is trying to process the page of a different server application on the same page but it's not possible; that’s why it gives Server Error.</a:t>
            </a:r>
            <a:endParaRPr lang="en-IN" dirty="0"/>
          </a:p>
        </p:txBody>
      </p:sp>
    </p:spTree>
    <p:extLst>
      <p:ext uri="{BB962C8B-B14F-4D97-AF65-F5344CB8AC3E}">
        <p14:creationId xmlns:p14="http://schemas.microsoft.com/office/powerpoint/2010/main" val="2662402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1DB1E5-CE1C-5F7A-F40B-81F41F81D6D9}"/>
              </a:ext>
            </a:extLst>
          </p:cNvPr>
          <p:cNvSpPr txBox="1"/>
          <p:nvPr/>
        </p:nvSpPr>
        <p:spPr>
          <a:xfrm>
            <a:off x="250257" y="259882"/>
            <a:ext cx="11495773" cy="6186309"/>
          </a:xfrm>
          <a:prstGeom prst="rect">
            <a:avLst/>
          </a:prstGeom>
          <a:noFill/>
        </p:spPr>
        <p:txBody>
          <a:bodyPr wrap="square">
            <a:spAutoFit/>
          </a:bodyPr>
          <a:lstStyle/>
          <a:p>
            <a:pPr algn="l"/>
            <a:r>
              <a:rPr lang="en-US" b="1" i="0" dirty="0">
                <a:solidFill>
                  <a:srgbClr val="212121"/>
                </a:solidFill>
                <a:effectLst/>
                <a:latin typeface="open sans" panose="020B0606030504020204" pitchFamily="34" charset="0"/>
              </a:rPr>
              <a:t>Difference between </a:t>
            </a:r>
            <a:r>
              <a:rPr lang="en-US" b="1" i="0" dirty="0" err="1">
                <a:solidFill>
                  <a:srgbClr val="212121"/>
                </a:solidFill>
                <a:effectLst/>
                <a:latin typeface="open sans" panose="020B0606030504020204" pitchFamily="34" charset="0"/>
              </a:rPr>
              <a:t>Response.Redirect</a:t>
            </a:r>
            <a:r>
              <a:rPr lang="en-US" b="1" i="0" dirty="0">
                <a:solidFill>
                  <a:srgbClr val="212121"/>
                </a:solidFill>
                <a:effectLst/>
                <a:latin typeface="open sans" panose="020B0606030504020204" pitchFamily="34" charset="0"/>
              </a:rPr>
              <a:t> and </a:t>
            </a:r>
            <a:r>
              <a:rPr lang="en-US" b="1" i="0" dirty="0" err="1">
                <a:solidFill>
                  <a:srgbClr val="212121"/>
                </a:solidFill>
                <a:effectLst/>
                <a:latin typeface="open sans" panose="020B0606030504020204" pitchFamily="34" charset="0"/>
              </a:rPr>
              <a:t>Server.TransferResponse.Redirect</a:t>
            </a:r>
            <a:endParaRPr lang="en-US" b="1" i="0" dirty="0">
              <a:solidFill>
                <a:srgbClr val="212121"/>
              </a:solidFill>
              <a:effectLst/>
              <a:latin typeface="open sans" panose="020B0606030504020204" pitchFamily="34" charset="0"/>
            </a:endParaRPr>
          </a:p>
          <a:p>
            <a:pPr algn="l"/>
            <a:endParaRPr lang="en-US" b="0" i="0" dirty="0">
              <a:solidFill>
                <a:srgbClr val="212121"/>
              </a:solidFill>
              <a:effectLst/>
              <a:latin typeface="open sans" panose="020B0606030504020204" pitchFamily="34" charset="0"/>
            </a:endParaRPr>
          </a:p>
          <a:p>
            <a:pPr algn="l">
              <a:buFont typeface="Arial" panose="020B0604020202020204" pitchFamily="34" charset="0"/>
              <a:buChar char="•"/>
            </a:pPr>
            <a:r>
              <a:rPr lang="en-US" b="0" i="0" dirty="0">
                <a:solidFill>
                  <a:srgbClr val="212121"/>
                </a:solidFill>
                <a:effectLst/>
                <a:latin typeface="open sans" panose="020B0606030504020204" pitchFamily="34" charset="0"/>
              </a:rPr>
              <a:t>The page is redirected permanently.</a:t>
            </a:r>
          </a:p>
          <a:p>
            <a:pPr algn="l">
              <a:buFont typeface="Arial" panose="020B0604020202020204" pitchFamily="34" charset="0"/>
              <a:buChar char="•"/>
            </a:pPr>
            <a:r>
              <a:rPr lang="en-US" b="0" i="0" dirty="0">
                <a:solidFill>
                  <a:srgbClr val="212121"/>
                </a:solidFill>
                <a:effectLst/>
                <a:latin typeface="open sans" panose="020B0606030504020204" pitchFamily="34" charset="0"/>
              </a:rPr>
              <a:t>Used to navigate within the same application as well as navigating from one application to another application.</a:t>
            </a:r>
          </a:p>
          <a:p>
            <a:pPr algn="l">
              <a:buFont typeface="Arial" panose="020B0604020202020204" pitchFamily="34" charset="0"/>
              <a:buChar char="•"/>
            </a:pPr>
            <a:r>
              <a:rPr lang="en-US" b="0" i="0" dirty="0">
                <a:solidFill>
                  <a:srgbClr val="212121"/>
                </a:solidFill>
                <a:effectLst/>
                <a:latin typeface="open sans" panose="020B0606030504020204" pitchFamily="34" charset="0"/>
              </a:rPr>
              <a:t>The URL is changed because the processing of the second page is done on the second page, not on the first page from where we redirected.</a:t>
            </a:r>
          </a:p>
          <a:p>
            <a:pPr algn="l">
              <a:buFont typeface="Arial" panose="020B0604020202020204" pitchFamily="34" charset="0"/>
              <a:buChar char="•"/>
            </a:pPr>
            <a:r>
              <a:rPr lang="en-US" b="0" i="0" dirty="0">
                <a:solidFill>
                  <a:srgbClr val="212121"/>
                </a:solidFill>
                <a:effectLst/>
                <a:latin typeface="open sans" panose="020B0606030504020204" pitchFamily="34" charset="0"/>
              </a:rPr>
              <a:t>We can bookmark the page because the full address is shown in a browser URL.</a:t>
            </a:r>
          </a:p>
          <a:p>
            <a:pPr algn="l">
              <a:buFont typeface="Arial" panose="020B0604020202020204" pitchFamily="34" charset="0"/>
              <a:buChar char="•"/>
            </a:pPr>
            <a:r>
              <a:rPr lang="en-US" b="0" i="0" dirty="0">
                <a:solidFill>
                  <a:srgbClr val="212121"/>
                </a:solidFill>
                <a:effectLst/>
                <a:latin typeface="open sans" panose="020B0606030504020204" pitchFamily="34" charset="0"/>
              </a:rPr>
              <a:t>An extra round trip happens to the server.</a:t>
            </a:r>
          </a:p>
          <a:p>
            <a:pPr algn="l">
              <a:buFont typeface="Arial" panose="020B0604020202020204" pitchFamily="34" charset="0"/>
              <a:buChar char="•"/>
            </a:pPr>
            <a:r>
              <a:rPr lang="en-US" b="0" i="0" dirty="0">
                <a:solidFill>
                  <a:srgbClr val="212121"/>
                </a:solidFill>
                <a:effectLst/>
                <a:latin typeface="open sans" panose="020B0606030504020204" pitchFamily="34" charset="0"/>
              </a:rPr>
              <a:t>It is used in HTML, ASP and </a:t>
            </a:r>
            <a:r>
              <a:rPr lang="en-US" b="0" i="0" dirty="0" err="1">
                <a:solidFill>
                  <a:srgbClr val="212121"/>
                </a:solidFill>
                <a:effectLst/>
                <a:latin typeface="open sans" panose="020B0606030504020204" pitchFamily="34" charset="0"/>
              </a:rPr>
              <a:t>ASP.Net</a:t>
            </a:r>
            <a:r>
              <a:rPr lang="en-US" b="0" i="0" dirty="0">
                <a:solidFill>
                  <a:srgbClr val="212121"/>
                </a:solidFill>
                <a:effectLst/>
                <a:latin typeface="open sans" panose="020B0606030504020204" pitchFamily="34" charset="0"/>
              </a:rPr>
              <a:t> pages to navigate from one page to another.</a:t>
            </a:r>
          </a:p>
          <a:p>
            <a:pPr algn="l">
              <a:buFont typeface="Arial" panose="020B0604020202020204" pitchFamily="34" charset="0"/>
              <a:buChar char="•"/>
            </a:pPr>
            <a:endParaRPr lang="en-US" dirty="0">
              <a:solidFill>
                <a:srgbClr val="212121"/>
              </a:solidFill>
              <a:latin typeface="open sans" panose="020B0606030504020204" pitchFamily="34" charset="0"/>
            </a:endParaRPr>
          </a:p>
          <a:p>
            <a:pPr algn="l">
              <a:buFont typeface="Arial" panose="020B0604020202020204" pitchFamily="34" charset="0"/>
              <a:buChar char="•"/>
            </a:pPr>
            <a:endParaRPr lang="en-US" b="0" i="0" dirty="0">
              <a:solidFill>
                <a:srgbClr val="212121"/>
              </a:solidFill>
              <a:effectLst/>
              <a:latin typeface="open sans" panose="020B0606030504020204" pitchFamily="34" charset="0"/>
            </a:endParaRPr>
          </a:p>
          <a:p>
            <a:pPr algn="l"/>
            <a:r>
              <a:rPr lang="en-US" b="1" i="0" dirty="0" err="1">
                <a:solidFill>
                  <a:srgbClr val="212121"/>
                </a:solidFill>
                <a:effectLst/>
                <a:latin typeface="open sans" panose="020B0606030504020204" pitchFamily="34" charset="0"/>
              </a:rPr>
              <a:t>Server.Transfer</a:t>
            </a:r>
            <a:endParaRPr lang="en-US" b="1" i="0" dirty="0">
              <a:solidFill>
                <a:srgbClr val="212121"/>
              </a:solidFill>
              <a:effectLst/>
              <a:latin typeface="open sans" panose="020B0606030504020204" pitchFamily="34" charset="0"/>
            </a:endParaRPr>
          </a:p>
          <a:p>
            <a:pPr algn="l"/>
            <a:endParaRPr lang="en-US" b="1" dirty="0">
              <a:solidFill>
                <a:srgbClr val="212121"/>
              </a:solidFill>
              <a:latin typeface="open sans" panose="020B0606030504020204" pitchFamily="34" charset="0"/>
            </a:endParaRPr>
          </a:p>
          <a:p>
            <a:pPr algn="l"/>
            <a:endParaRPr lang="en-US" b="0" i="0" dirty="0">
              <a:solidFill>
                <a:srgbClr val="212121"/>
              </a:solidFill>
              <a:effectLst/>
              <a:latin typeface="open sans" panose="020B0606030504020204" pitchFamily="34" charset="0"/>
            </a:endParaRPr>
          </a:p>
          <a:p>
            <a:pPr algn="l">
              <a:buFont typeface="Arial" panose="020B0604020202020204" pitchFamily="34" charset="0"/>
              <a:buChar char="•"/>
            </a:pPr>
            <a:r>
              <a:rPr lang="en-US" b="0" i="0" dirty="0">
                <a:solidFill>
                  <a:srgbClr val="212121"/>
                </a:solidFill>
                <a:effectLst/>
                <a:latin typeface="open sans" panose="020B0606030504020204" pitchFamily="34" charset="0"/>
              </a:rPr>
              <a:t>The Page is not redirected permanently.</a:t>
            </a:r>
          </a:p>
          <a:p>
            <a:pPr algn="l">
              <a:buFont typeface="Arial" panose="020B0604020202020204" pitchFamily="34" charset="0"/>
              <a:buChar char="•"/>
            </a:pPr>
            <a:r>
              <a:rPr lang="en-US" b="0" i="0" dirty="0">
                <a:solidFill>
                  <a:srgbClr val="212121"/>
                </a:solidFill>
                <a:effectLst/>
                <a:latin typeface="open sans" panose="020B0606030504020204" pitchFamily="34" charset="0"/>
              </a:rPr>
              <a:t>Used to navigate within the same application, not outside of an application.</a:t>
            </a:r>
          </a:p>
          <a:p>
            <a:pPr algn="l">
              <a:buFont typeface="Arial" panose="020B0604020202020204" pitchFamily="34" charset="0"/>
              <a:buChar char="•"/>
            </a:pPr>
            <a:r>
              <a:rPr lang="en-US" b="0" i="0" dirty="0">
                <a:solidFill>
                  <a:srgbClr val="212121"/>
                </a:solidFill>
                <a:effectLst/>
                <a:latin typeface="open sans" panose="020B0606030504020204" pitchFamily="34" charset="0"/>
              </a:rPr>
              <a:t>The URL is changed because the processing of the second page is done on the same page, without navigating on the second page.</a:t>
            </a:r>
          </a:p>
          <a:p>
            <a:pPr algn="l">
              <a:buFont typeface="Arial" panose="020B0604020202020204" pitchFamily="34" charset="0"/>
              <a:buChar char="•"/>
            </a:pPr>
            <a:r>
              <a:rPr lang="en-US" b="0" i="0" dirty="0">
                <a:solidFill>
                  <a:srgbClr val="212121"/>
                </a:solidFill>
                <a:effectLst/>
                <a:latin typeface="open sans" panose="020B0606030504020204" pitchFamily="34" charset="0"/>
              </a:rPr>
              <a:t>We cannot bookmark the page because the full address is not shown in a browser URL.</a:t>
            </a:r>
          </a:p>
          <a:p>
            <a:pPr algn="l">
              <a:buFont typeface="Arial" panose="020B0604020202020204" pitchFamily="34" charset="0"/>
              <a:buChar char="•"/>
            </a:pPr>
            <a:r>
              <a:rPr lang="en-US" b="0" i="0" dirty="0">
                <a:solidFill>
                  <a:srgbClr val="212121"/>
                </a:solidFill>
                <a:effectLst/>
                <a:latin typeface="open sans" panose="020B0606030504020204" pitchFamily="34" charset="0"/>
              </a:rPr>
              <a:t>An extra round trip does not happen to the server; because of this it saves server resources.</a:t>
            </a:r>
          </a:p>
          <a:p>
            <a:pPr algn="l">
              <a:buFont typeface="Arial" panose="020B0604020202020204" pitchFamily="34" charset="0"/>
              <a:buChar char="•"/>
            </a:pPr>
            <a:r>
              <a:rPr lang="en-US" b="0" i="0" dirty="0">
                <a:solidFill>
                  <a:srgbClr val="212121"/>
                </a:solidFill>
                <a:effectLst/>
                <a:latin typeface="open sans" panose="020B0606030504020204" pitchFamily="34" charset="0"/>
              </a:rPr>
              <a:t>It is only used to navigate within an ASP or </a:t>
            </a:r>
            <a:r>
              <a:rPr lang="en-US" b="0" i="0" dirty="0" err="1">
                <a:solidFill>
                  <a:srgbClr val="212121"/>
                </a:solidFill>
                <a:effectLst/>
                <a:latin typeface="open sans" panose="020B0606030504020204" pitchFamily="34" charset="0"/>
              </a:rPr>
              <a:t>ASP.Net</a:t>
            </a:r>
            <a:r>
              <a:rPr lang="en-US" b="0" i="0" dirty="0">
                <a:solidFill>
                  <a:srgbClr val="212121"/>
                </a:solidFill>
                <a:effectLst/>
                <a:latin typeface="open sans" panose="020B0606030504020204" pitchFamily="34" charset="0"/>
              </a:rPr>
              <a:t> page, not within HTML pages.</a:t>
            </a:r>
          </a:p>
        </p:txBody>
      </p:sp>
    </p:spTree>
    <p:extLst>
      <p:ext uri="{BB962C8B-B14F-4D97-AF65-F5344CB8AC3E}">
        <p14:creationId xmlns:p14="http://schemas.microsoft.com/office/powerpoint/2010/main" val="40198263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DB0CED9C56DD5459CFF6AA3FB6AE8EE" ma:contentTypeVersion="2" ma:contentTypeDescription="Create a new document." ma:contentTypeScope="" ma:versionID="f6b4ea882faff0041ddfb5a20821a6fe">
  <xsd:schema xmlns:xsd="http://www.w3.org/2001/XMLSchema" xmlns:xs="http://www.w3.org/2001/XMLSchema" xmlns:p="http://schemas.microsoft.com/office/2006/metadata/properties" xmlns:ns2="50f527b4-7aca-4fff-9a25-c3b6fe013513" targetNamespace="http://schemas.microsoft.com/office/2006/metadata/properties" ma:root="true" ma:fieldsID="d9f290f9e8a0f1c9e84d73dbc4effa81" ns2:_="">
    <xsd:import namespace="50f527b4-7aca-4fff-9a25-c3b6fe01351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f527b4-7aca-4fff-9a25-c3b6fe0135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F85EF1A-6A1A-4ECB-83C1-B91798CDAB4A}"/>
</file>

<file path=customXml/itemProps2.xml><?xml version="1.0" encoding="utf-8"?>
<ds:datastoreItem xmlns:ds="http://schemas.openxmlformats.org/officeDocument/2006/customXml" ds:itemID="{3EC053F8-F10B-4C56-B681-C2ACB79EEADA}"/>
</file>

<file path=customXml/itemProps3.xml><?xml version="1.0" encoding="utf-8"?>
<ds:datastoreItem xmlns:ds="http://schemas.openxmlformats.org/officeDocument/2006/customXml" ds:itemID="{5DDFAAE6-2915-43AA-BE1C-B5265F7EDA5B}"/>
</file>

<file path=docProps/app.xml><?xml version="1.0" encoding="utf-8"?>
<Properties xmlns="http://schemas.openxmlformats.org/officeDocument/2006/extended-properties" xmlns:vt="http://schemas.openxmlformats.org/officeDocument/2006/docPropsVTypes">
  <TotalTime>0</TotalTime>
  <Words>955</Words>
  <Application>Microsoft Office PowerPoint</Application>
  <PresentationFormat>Widescreen</PresentationFormat>
  <Paragraphs>72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open sans</vt:lpstr>
      <vt:lpstr>Office Theme</vt:lpstr>
      <vt:lpstr>Response.Redirect V/s Server.Transfer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Response.Redirect V/s Server.Transfer</dc:title>
  <dc:creator>Neha Udani</dc:creator>
  <cp:lastModifiedBy>Neha Udani</cp:lastModifiedBy>
  <cp:revision>1</cp:revision>
  <dcterms:created xsi:type="dcterms:W3CDTF">2022-05-26T19:18:13Z</dcterms:created>
  <dcterms:modified xsi:type="dcterms:W3CDTF">2022-05-26T19:18:13Z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0x010100FDB0CED9C56DD5459CFF6AA3FB6AE8EE</vt:lpwstr>
  </property>
</Properties>
</file>