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0" d="100"/>
          <a:sy n="50"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7E4C-AC24-40BE-BB15-C7F383DFB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50AC04-6119-4CF8-A2BE-99D143F4CE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391C3C-B13E-4BE3-AAF4-077A8439ACBB}"/>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5" name="Footer Placeholder 4">
            <a:extLst>
              <a:ext uri="{FF2B5EF4-FFF2-40B4-BE49-F238E27FC236}">
                <a16:creationId xmlns:a16="http://schemas.microsoft.com/office/drawing/2014/main" id="{241DC1F3-5B73-465D-B584-8156402E7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C3284-7069-45D8-B51D-D7A7F95FBB60}"/>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80785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4C01-A2B1-4804-A588-E37A3C7249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B94613-F40F-476C-8560-BA81ADA6D4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9173F9-83AC-4032-9C26-D4BFB0E7BB5A}"/>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5" name="Footer Placeholder 4">
            <a:extLst>
              <a:ext uri="{FF2B5EF4-FFF2-40B4-BE49-F238E27FC236}">
                <a16:creationId xmlns:a16="http://schemas.microsoft.com/office/drawing/2014/main" id="{B0D7684A-E3A3-43CD-939D-34B2B6176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1B8EE-03C3-46E6-913F-D68263650C0D}"/>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261340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23762-DA9C-4F8D-83F3-FE9E7C6324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17A99F-E9DA-4A4C-A08D-882BDA4CE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5B9F2-53E4-4B1D-9E48-3892CDF3C91E}"/>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5" name="Footer Placeholder 4">
            <a:extLst>
              <a:ext uri="{FF2B5EF4-FFF2-40B4-BE49-F238E27FC236}">
                <a16:creationId xmlns:a16="http://schemas.microsoft.com/office/drawing/2014/main" id="{AC9FDF3A-CBDD-46D9-A05F-97FBFA33E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8E0E7-3A7A-48F7-B628-3B7C7F6E4CDC}"/>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92933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BE6F-034F-49D4-9786-6B7F08BDDE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888018-22C1-45A7-89A4-7B833DB80C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33AAF8-7D68-4302-BE6E-37315C6F087D}"/>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5" name="Footer Placeholder 4">
            <a:extLst>
              <a:ext uri="{FF2B5EF4-FFF2-40B4-BE49-F238E27FC236}">
                <a16:creationId xmlns:a16="http://schemas.microsoft.com/office/drawing/2014/main" id="{E35072C8-6189-4C3C-BCC6-7138592182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4D615-6995-41FD-8332-19777E5996B6}"/>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355289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1E09-0B87-4751-99B7-5B2B378428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FB1BA0-79DC-486B-9F67-A7162D6F0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95BDC2-8918-467F-A799-E3EFB8ED1727}"/>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5" name="Footer Placeholder 4">
            <a:extLst>
              <a:ext uri="{FF2B5EF4-FFF2-40B4-BE49-F238E27FC236}">
                <a16:creationId xmlns:a16="http://schemas.microsoft.com/office/drawing/2014/main" id="{340A8A76-E30D-4E61-B43C-F9C5A434F5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923182-D871-45D6-932D-44B436FE0BD5}"/>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29305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B7D1-5632-4689-B980-1244D6C8B6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B69FAD-D68F-482F-BF0C-0D8B138E1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E4444B-774B-4121-9148-6481AD685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A47833-8D25-4031-A43C-3B2C68AD5AFE}"/>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6" name="Footer Placeholder 5">
            <a:extLst>
              <a:ext uri="{FF2B5EF4-FFF2-40B4-BE49-F238E27FC236}">
                <a16:creationId xmlns:a16="http://schemas.microsoft.com/office/drawing/2014/main" id="{A2184089-6C4C-4FA9-ADDD-5587EAEE4E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EBA885-4715-4A5A-A25B-83A981B2BB00}"/>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327679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789D-CC4F-421D-89BA-099E1E2421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650478-22FB-49F5-8224-1BB9F9D0E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8938B-1D49-4E33-B72D-B90BF79B6D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B5A07C-0F60-4BDA-9191-4571D4B30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1331A0-59CC-4985-9FD5-6C0DB29D3F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CB402D-3C63-4848-A039-E397A3C0A3E9}"/>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8" name="Footer Placeholder 7">
            <a:extLst>
              <a:ext uri="{FF2B5EF4-FFF2-40B4-BE49-F238E27FC236}">
                <a16:creationId xmlns:a16="http://schemas.microsoft.com/office/drawing/2014/main" id="{F53ECAD4-435D-4063-AC7E-D37D8867B1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7003B4-E138-408D-8E68-52C59EAC60DA}"/>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215950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99F5-5632-4C29-9021-DF6DA4A62A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47EF3-8424-4EA3-817C-7F15518E9D6C}"/>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4" name="Footer Placeholder 3">
            <a:extLst>
              <a:ext uri="{FF2B5EF4-FFF2-40B4-BE49-F238E27FC236}">
                <a16:creationId xmlns:a16="http://schemas.microsoft.com/office/drawing/2014/main" id="{11BD83D6-9DF2-4A8A-BCC2-F0027B59E7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2AC8AD-4577-4BDE-A660-BE998332DB77}"/>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19765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A56FC-E5B8-4F4F-94AF-94B72C7F157E}"/>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3" name="Footer Placeholder 2">
            <a:extLst>
              <a:ext uri="{FF2B5EF4-FFF2-40B4-BE49-F238E27FC236}">
                <a16:creationId xmlns:a16="http://schemas.microsoft.com/office/drawing/2014/main" id="{5EA31405-DE30-40A3-B9CF-B178871CB0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A395D0-59D1-4AA2-8826-BCBFF0B56DEB}"/>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329841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B47C-5C85-44DE-B0FF-FAFEF85CC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58EF37-D5D4-4747-B88A-18139A9FF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C4875D-D5DB-4B8B-B924-488AA8BB5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0CFB9-D55A-47B9-BA2E-78563DF5B7EB}"/>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6" name="Footer Placeholder 5">
            <a:extLst>
              <a:ext uri="{FF2B5EF4-FFF2-40B4-BE49-F238E27FC236}">
                <a16:creationId xmlns:a16="http://schemas.microsoft.com/office/drawing/2014/main" id="{8CA6692C-3627-4AEB-920E-BF69F6709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8906BC-7137-4708-8EFA-34C554B470EA}"/>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344894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505A-4178-4A71-8DD6-7791042B7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E2A230-022C-4F0D-99A1-925176DE01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9AAC43-174A-4474-ADF8-21B0A9156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3E84E-F8A2-481D-925D-8F05C71028C5}"/>
              </a:ext>
            </a:extLst>
          </p:cNvPr>
          <p:cNvSpPr>
            <a:spLocks noGrp="1"/>
          </p:cNvSpPr>
          <p:nvPr>
            <p:ph type="dt" sz="half" idx="10"/>
          </p:nvPr>
        </p:nvSpPr>
        <p:spPr/>
        <p:txBody>
          <a:bodyPr/>
          <a:lstStyle/>
          <a:p>
            <a:fld id="{72D8A1CB-D1CA-478E-873B-8C006B3B005A}" type="datetimeFigureOut">
              <a:rPr lang="en-IN" smtClean="0"/>
              <a:t>06-04-2022</a:t>
            </a:fld>
            <a:endParaRPr lang="en-IN"/>
          </a:p>
        </p:txBody>
      </p:sp>
      <p:sp>
        <p:nvSpPr>
          <p:cNvPr id="6" name="Footer Placeholder 5">
            <a:extLst>
              <a:ext uri="{FF2B5EF4-FFF2-40B4-BE49-F238E27FC236}">
                <a16:creationId xmlns:a16="http://schemas.microsoft.com/office/drawing/2014/main" id="{9C813625-9B62-4C0C-85FA-F107D58028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AA7B9C-B9ED-423B-8351-5E337F06924C}"/>
              </a:ext>
            </a:extLst>
          </p:cNvPr>
          <p:cNvSpPr>
            <a:spLocks noGrp="1"/>
          </p:cNvSpPr>
          <p:nvPr>
            <p:ph type="sldNum" sz="quarter" idx="12"/>
          </p:nvPr>
        </p:nvSpPr>
        <p:spPr/>
        <p:txBody>
          <a:bodyPr/>
          <a:lstStyle/>
          <a:p>
            <a:fld id="{F4554528-8852-41B1-BF51-A940C6B4D26A}" type="slidenum">
              <a:rPr lang="en-IN" smtClean="0"/>
              <a:t>‹#›</a:t>
            </a:fld>
            <a:endParaRPr lang="en-IN"/>
          </a:p>
        </p:txBody>
      </p:sp>
    </p:spTree>
    <p:extLst>
      <p:ext uri="{BB962C8B-B14F-4D97-AF65-F5344CB8AC3E}">
        <p14:creationId xmlns:p14="http://schemas.microsoft.com/office/powerpoint/2010/main" val="86681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8E5BE-6A65-4041-8BE1-E1FA7D785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022D3C-47E0-40C2-B024-BDC35A5F1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3F404-3B7B-4062-ACFB-4DBAB806E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A1CB-D1CA-478E-873B-8C006B3B005A}" type="datetimeFigureOut">
              <a:rPr lang="en-IN" smtClean="0"/>
              <a:t>06-04-2022</a:t>
            </a:fld>
            <a:endParaRPr lang="en-IN"/>
          </a:p>
        </p:txBody>
      </p:sp>
      <p:sp>
        <p:nvSpPr>
          <p:cNvPr id="5" name="Footer Placeholder 4">
            <a:extLst>
              <a:ext uri="{FF2B5EF4-FFF2-40B4-BE49-F238E27FC236}">
                <a16:creationId xmlns:a16="http://schemas.microsoft.com/office/drawing/2014/main" id="{F4587997-290E-4E98-B1DC-344477160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CACA85-2E83-4CF7-B431-228AE2829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54528-8852-41B1-BF51-A940C6B4D26A}" type="slidenum">
              <a:rPr lang="en-IN" smtClean="0"/>
              <a:t>‹#›</a:t>
            </a:fld>
            <a:endParaRPr lang="en-IN"/>
          </a:p>
        </p:txBody>
      </p:sp>
    </p:spTree>
    <p:extLst>
      <p:ext uri="{BB962C8B-B14F-4D97-AF65-F5344CB8AC3E}">
        <p14:creationId xmlns:p14="http://schemas.microsoft.com/office/powerpoint/2010/main" val="323545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c-sharp-constructor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c-net-framework-basic-architecture-component-stack/"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F5A9-A0E2-425E-BF51-01B35CC013FA}"/>
              </a:ext>
            </a:extLst>
          </p:cNvPr>
          <p:cNvSpPr>
            <a:spLocks noGrp="1"/>
          </p:cNvSpPr>
          <p:nvPr>
            <p:ph type="ctrTitle"/>
          </p:nvPr>
        </p:nvSpPr>
        <p:spPr/>
        <p:txBody>
          <a:bodyPr/>
          <a:lstStyle/>
          <a:p>
            <a:r>
              <a:rPr lang="en-US" dirty="0" smtClean="0">
                <a:solidFill>
                  <a:srgbClr val="273239"/>
                </a:solidFill>
                <a:latin typeface="urw-din"/>
              </a:rPr>
              <a:t>String in C#</a:t>
            </a:r>
            <a:endParaRPr lang="en-IN" dirty="0"/>
          </a:p>
        </p:txBody>
      </p:sp>
    </p:spTree>
    <p:extLst>
      <p:ext uri="{BB962C8B-B14F-4D97-AF65-F5344CB8AC3E}">
        <p14:creationId xmlns:p14="http://schemas.microsoft.com/office/powerpoint/2010/main" val="91690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2459AF-D670-42C2-850B-2011E53A5FEC}"/>
              </a:ext>
            </a:extLst>
          </p:cNvPr>
          <p:cNvSpPr txBox="1"/>
          <p:nvPr/>
        </p:nvSpPr>
        <p:spPr>
          <a:xfrm>
            <a:off x="221381" y="202132"/>
            <a:ext cx="11608067" cy="646331"/>
          </a:xfrm>
          <a:prstGeom prst="rect">
            <a:avLst/>
          </a:prstGeom>
          <a:noFill/>
        </p:spPr>
        <p:txBody>
          <a:bodyPr wrap="square">
            <a:spAutoFit/>
          </a:bodyPr>
          <a:lstStyle/>
          <a:p>
            <a:r>
              <a:rPr lang="en-US" b="1" i="0" dirty="0">
                <a:solidFill>
                  <a:srgbClr val="273239"/>
                </a:solidFill>
                <a:effectLst/>
                <a:latin typeface="urw-din"/>
              </a:rPr>
              <a:t>Create a string using </a:t>
            </a:r>
            <a:r>
              <a:rPr lang="en-US" b="1" i="0" u="sng" dirty="0">
                <a:effectLst/>
                <a:latin typeface="urw-din"/>
                <a:hlinkClick r:id="rId2"/>
              </a:rPr>
              <a:t>Constructor</a:t>
            </a:r>
            <a:r>
              <a:rPr lang="en-US" b="1" i="0" dirty="0">
                <a:solidFill>
                  <a:srgbClr val="273239"/>
                </a:solidFill>
                <a:effectLst/>
                <a:latin typeface="urw-din"/>
              </a:rPr>
              <a:t>: </a:t>
            </a:r>
            <a:r>
              <a:rPr lang="en-US" b="0" i="0" dirty="0">
                <a:solidFill>
                  <a:srgbClr val="273239"/>
                </a:solidFill>
                <a:effectLst/>
                <a:latin typeface="urw-din"/>
              </a:rPr>
              <a:t>The String class has been several overloaded constructors which take an array of characters or bytes. Some of the constructors include pointers to character arrays or signed byte arrays as parameters.</a:t>
            </a:r>
            <a:endParaRPr lang="en-IN" dirty="0"/>
          </a:p>
        </p:txBody>
      </p:sp>
      <p:sp>
        <p:nvSpPr>
          <p:cNvPr id="6" name="TextBox 5">
            <a:extLst>
              <a:ext uri="{FF2B5EF4-FFF2-40B4-BE49-F238E27FC236}">
                <a16:creationId xmlns:a16="http://schemas.microsoft.com/office/drawing/2014/main" id="{5D10D841-F4E1-4297-87E6-7FA1787E087E}"/>
              </a:ext>
            </a:extLst>
          </p:cNvPr>
          <p:cNvSpPr txBox="1"/>
          <p:nvPr/>
        </p:nvSpPr>
        <p:spPr>
          <a:xfrm>
            <a:off x="404261" y="1058780"/>
            <a:ext cx="7415436" cy="3970318"/>
          </a:xfrm>
          <a:prstGeom prst="rect">
            <a:avLst/>
          </a:prstGeom>
          <a:noFill/>
          <a:ln>
            <a:solidFill>
              <a:schemeClr val="tx1"/>
            </a:solidFill>
          </a:ln>
        </p:spPr>
        <p:txBody>
          <a:bodyPr wrap="square">
            <a:spAutoFit/>
          </a:bodyPr>
          <a:lstStyle/>
          <a:p>
            <a:r>
              <a:rPr lang="en-US" dirty="0"/>
              <a:t>using System;</a:t>
            </a:r>
          </a:p>
          <a:p>
            <a:endParaRPr lang="en-US" dirty="0"/>
          </a:p>
          <a:p>
            <a:r>
              <a:rPr lang="en-US" dirty="0"/>
              <a:t>namespace </a:t>
            </a:r>
            <a:r>
              <a:rPr lang="en-US" dirty="0" err="1"/>
              <a:t>StringApplication</a:t>
            </a:r>
            <a:r>
              <a:rPr lang="en-US" dirty="0"/>
              <a:t> {</a:t>
            </a:r>
          </a:p>
          <a:p>
            <a:endParaRPr lang="en-US" dirty="0"/>
          </a:p>
          <a:p>
            <a:r>
              <a:rPr lang="en-US" dirty="0"/>
              <a:t>   class Program</a:t>
            </a:r>
          </a:p>
          <a:p>
            <a:r>
              <a:rPr lang="en-US" dirty="0"/>
              <a:t> {</a:t>
            </a:r>
          </a:p>
          <a:p>
            <a:endParaRPr lang="en-US" dirty="0"/>
          </a:p>
          <a:p>
            <a:r>
              <a:rPr lang="en-US" dirty="0"/>
              <a:t>	static void Main(string[] </a:t>
            </a:r>
            <a:r>
              <a:rPr lang="en-US" dirty="0" err="1"/>
              <a:t>args</a:t>
            </a:r>
            <a:r>
              <a:rPr lang="en-US" dirty="0"/>
              <a:t>) </a:t>
            </a:r>
          </a:p>
          <a:p>
            <a:r>
              <a:rPr lang="en-US" dirty="0"/>
              <a:t>	{</a:t>
            </a:r>
            <a:endParaRPr lang="it-IT" dirty="0"/>
          </a:p>
          <a:p>
            <a:r>
              <a:rPr lang="it-IT" dirty="0"/>
              <a:t>	char []letters= { 'H', 'e', 'l', 'l','o' };</a:t>
            </a:r>
          </a:p>
          <a:p>
            <a:r>
              <a:rPr lang="it-IT" dirty="0"/>
              <a:t>	</a:t>
            </a:r>
            <a:r>
              <a:rPr lang="en-US" dirty="0"/>
              <a:t>string greetings = new string(letters);</a:t>
            </a:r>
          </a:p>
          <a:p>
            <a:r>
              <a:rPr lang="en-US" dirty="0"/>
              <a:t>         </a:t>
            </a:r>
            <a:r>
              <a:rPr lang="en-US" dirty="0" smtClean="0"/>
              <a:t>        </a:t>
            </a:r>
            <a:r>
              <a:rPr lang="en-US" dirty="0" err="1" smtClean="0"/>
              <a:t>Console.WriteLine</a:t>
            </a:r>
            <a:r>
              <a:rPr lang="en-US" dirty="0"/>
              <a:t>("Greetings: {0}", greetings);</a:t>
            </a:r>
            <a:r>
              <a:rPr lang="it-IT" dirty="0"/>
              <a:t>	}</a:t>
            </a:r>
          </a:p>
          <a:p>
            <a:endParaRPr lang="it-IT" dirty="0"/>
          </a:p>
          <a:p>
            <a:r>
              <a:rPr lang="it-IT" dirty="0" smtClean="0"/>
              <a:t>}</a:t>
            </a:r>
            <a:endParaRPr lang="it-IT" dirty="0"/>
          </a:p>
        </p:txBody>
      </p:sp>
      <p:sp>
        <p:nvSpPr>
          <p:cNvPr id="4" name="TextBox 3"/>
          <p:cNvSpPr txBox="1"/>
          <p:nvPr/>
        </p:nvSpPr>
        <p:spPr>
          <a:xfrm>
            <a:off x="404261" y="5171090"/>
            <a:ext cx="4445876" cy="923330"/>
          </a:xfrm>
          <a:prstGeom prst="rect">
            <a:avLst/>
          </a:prstGeom>
          <a:noFill/>
          <a:ln>
            <a:solidFill>
              <a:schemeClr val="tx1"/>
            </a:solidFill>
          </a:ln>
        </p:spPr>
        <p:txBody>
          <a:bodyPr wrap="square" rtlCol="0">
            <a:spAutoFit/>
          </a:bodyPr>
          <a:lstStyle/>
          <a:p>
            <a:r>
              <a:rPr lang="en-US" u="sng" dirty="0" smtClean="0"/>
              <a:t>OUTPUT</a:t>
            </a:r>
          </a:p>
          <a:p>
            <a:endParaRPr lang="en-US" u="sng" dirty="0" smtClean="0"/>
          </a:p>
          <a:p>
            <a:r>
              <a:rPr lang="en-US" dirty="0" smtClean="0"/>
              <a:t>Greetings</a:t>
            </a:r>
            <a:r>
              <a:rPr lang="en-US" dirty="0"/>
              <a:t>: Hello</a:t>
            </a:r>
          </a:p>
        </p:txBody>
      </p:sp>
    </p:spTree>
    <p:extLst>
      <p:ext uri="{BB962C8B-B14F-4D97-AF65-F5344CB8AC3E}">
        <p14:creationId xmlns:p14="http://schemas.microsoft.com/office/powerpoint/2010/main" val="250892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10B095-0F67-4F57-A1C7-CD3889FD5E3C}"/>
              </a:ext>
            </a:extLst>
          </p:cNvPr>
          <p:cNvSpPr txBox="1"/>
          <p:nvPr/>
        </p:nvSpPr>
        <p:spPr>
          <a:xfrm>
            <a:off x="105878" y="96253"/>
            <a:ext cx="11781322" cy="6463308"/>
          </a:xfrm>
          <a:prstGeom prst="rect">
            <a:avLst/>
          </a:prstGeom>
          <a:noFill/>
        </p:spPr>
        <p:txBody>
          <a:bodyPr wrap="square">
            <a:spAutoFit/>
          </a:bodyPr>
          <a:lstStyle/>
          <a:p>
            <a:r>
              <a:rPr lang="en-US" b="1" i="0" dirty="0">
                <a:solidFill>
                  <a:srgbClr val="273239"/>
                </a:solidFill>
                <a:effectLst/>
                <a:latin typeface="urw-din"/>
              </a:rPr>
              <a:t>Create a string using a Property or a Method: </a:t>
            </a:r>
          </a:p>
          <a:p>
            <a:endParaRPr lang="en-US" b="1" dirty="0">
              <a:solidFill>
                <a:srgbClr val="273239"/>
              </a:solidFill>
              <a:latin typeface="urw-din"/>
            </a:endParaRPr>
          </a:p>
          <a:p>
            <a:r>
              <a:rPr lang="en-US" b="0" i="0" dirty="0">
                <a:solidFill>
                  <a:srgbClr val="273239"/>
                </a:solidFill>
                <a:effectLst/>
                <a:latin typeface="urw-din"/>
              </a:rPr>
              <a:t>To retrieving a property or calling a method which always returns a string. For example, using methods of the String class to extract a substring from a larger string.</a:t>
            </a:r>
            <a:endParaRPr lang="en-IN" dirty="0"/>
          </a:p>
          <a:p>
            <a:endParaRPr lang="en-US" dirty="0"/>
          </a:p>
          <a:p>
            <a:r>
              <a:rPr lang="en-US" dirty="0"/>
              <a:t>using System;</a:t>
            </a:r>
          </a:p>
          <a:p>
            <a:endParaRPr lang="en-US" dirty="0"/>
          </a:p>
          <a:p>
            <a:r>
              <a:rPr lang="en-US" dirty="0"/>
              <a:t>namespace </a:t>
            </a:r>
            <a:r>
              <a:rPr lang="en-US" dirty="0" err="1"/>
              <a:t>StringApplication</a:t>
            </a:r>
            <a:r>
              <a:rPr lang="en-US" dirty="0"/>
              <a:t> {</a:t>
            </a:r>
          </a:p>
          <a:p>
            <a:r>
              <a:rPr lang="en-US" dirty="0" smtClean="0"/>
              <a:t>class</a:t>
            </a:r>
            <a:endParaRPr lang="en-US" dirty="0"/>
          </a:p>
          <a:p>
            <a:r>
              <a:rPr lang="en-US" dirty="0"/>
              <a:t>{</a:t>
            </a:r>
          </a:p>
          <a:p>
            <a:r>
              <a:rPr lang="en-IN" dirty="0"/>
              <a:t>public static void Main()</a:t>
            </a:r>
          </a:p>
          <a:p>
            <a:r>
              <a:rPr lang="en-US" dirty="0"/>
              <a:t>{</a:t>
            </a:r>
          </a:p>
          <a:p>
            <a:r>
              <a:rPr lang="en-US" dirty="0"/>
              <a:t>string [] </a:t>
            </a:r>
            <a:r>
              <a:rPr lang="en-US" dirty="0" err="1"/>
              <a:t>sarray</a:t>
            </a:r>
            <a:r>
              <a:rPr lang="en-US" dirty="0"/>
              <a:t>={ "Hello", "From", "Tutorials", "Point" };</a:t>
            </a:r>
          </a:p>
          <a:p>
            <a:endParaRPr lang="en-IN" dirty="0"/>
          </a:p>
          <a:p>
            <a:r>
              <a:rPr lang="en-IN" dirty="0"/>
              <a:t>//methods returning string { "Hello", "From", "Tutorials", "Point" };</a:t>
            </a:r>
          </a:p>
          <a:p>
            <a:endParaRPr lang="en-IN" dirty="0"/>
          </a:p>
          <a:p>
            <a:r>
              <a:rPr lang="en-IN" dirty="0"/>
              <a:t>         string message = </a:t>
            </a:r>
            <a:r>
              <a:rPr lang="en-IN" dirty="0" err="1"/>
              <a:t>String.Join</a:t>
            </a:r>
            <a:r>
              <a:rPr lang="en-IN" dirty="0"/>
              <a:t>(" ", </a:t>
            </a:r>
            <a:r>
              <a:rPr lang="en-IN" dirty="0" err="1"/>
              <a:t>sarray</a:t>
            </a:r>
            <a:r>
              <a:rPr lang="en-IN" dirty="0"/>
              <a:t>);</a:t>
            </a:r>
          </a:p>
          <a:p>
            <a:r>
              <a:rPr lang="en-IN" dirty="0"/>
              <a:t>         </a:t>
            </a:r>
            <a:r>
              <a:rPr lang="en-IN" dirty="0" err="1"/>
              <a:t>Console.WriteLine</a:t>
            </a:r>
            <a:r>
              <a:rPr lang="en-IN" dirty="0"/>
              <a:t>("Message: {0}", message);</a:t>
            </a:r>
          </a:p>
          <a:p>
            <a:r>
              <a:rPr lang="en-IN" dirty="0"/>
              <a:t>}</a:t>
            </a:r>
          </a:p>
          <a:p>
            <a:r>
              <a:rPr lang="en-IN" dirty="0"/>
              <a:t>}</a:t>
            </a:r>
          </a:p>
          <a:p>
            <a:endParaRPr lang="en-IN" dirty="0"/>
          </a:p>
          <a:p>
            <a:r>
              <a:rPr lang="en-IN" b="1" dirty="0"/>
              <a:t>OUTPUT:</a:t>
            </a:r>
          </a:p>
          <a:p>
            <a:r>
              <a:rPr lang="en-US" dirty="0"/>
              <a:t>Message: Hello From Tutorials Point</a:t>
            </a:r>
            <a:endParaRPr lang="en-IN" dirty="0"/>
          </a:p>
        </p:txBody>
      </p:sp>
    </p:spTree>
    <p:extLst>
      <p:ext uri="{BB962C8B-B14F-4D97-AF65-F5344CB8AC3E}">
        <p14:creationId xmlns:p14="http://schemas.microsoft.com/office/powerpoint/2010/main" val="2076072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711A58-AC97-4905-8CCC-375637CDFBC3}"/>
              </a:ext>
            </a:extLst>
          </p:cNvPr>
          <p:cNvSpPr txBox="1"/>
          <p:nvPr/>
        </p:nvSpPr>
        <p:spPr>
          <a:xfrm>
            <a:off x="187305" y="-45936"/>
            <a:ext cx="11377061" cy="6463308"/>
          </a:xfrm>
          <a:prstGeom prst="rect">
            <a:avLst/>
          </a:prstGeom>
          <a:noFill/>
        </p:spPr>
        <p:txBody>
          <a:bodyPr wrap="square">
            <a:spAutoFit/>
          </a:bodyPr>
          <a:lstStyle/>
          <a:p>
            <a:r>
              <a:rPr lang="en-US" b="1" i="0" dirty="0">
                <a:solidFill>
                  <a:srgbClr val="273239"/>
                </a:solidFill>
                <a:effectLst/>
                <a:latin typeface="urw-din"/>
              </a:rPr>
              <a:t>Create a string using Format:</a:t>
            </a:r>
          </a:p>
          <a:p>
            <a:endParaRPr lang="en-US" b="1" dirty="0">
              <a:solidFill>
                <a:srgbClr val="273239"/>
              </a:solidFill>
              <a:latin typeface="urw-din"/>
            </a:endParaRPr>
          </a:p>
          <a:p>
            <a:r>
              <a:rPr lang="en-US" dirty="0"/>
              <a:t>The “Format” method is used to convert the value or object to its string representation. The </a:t>
            </a:r>
            <a:r>
              <a:rPr lang="en-US" dirty="0" err="1"/>
              <a:t>String.Format</a:t>
            </a:r>
            <a:r>
              <a:rPr lang="en-US" dirty="0"/>
              <a:t> method returns a string. </a:t>
            </a:r>
          </a:p>
          <a:p>
            <a:endParaRPr lang="en-US" dirty="0"/>
          </a:p>
          <a:p>
            <a:r>
              <a:rPr lang="en-US" dirty="0"/>
              <a:t>using System;</a:t>
            </a:r>
          </a:p>
          <a:p>
            <a:r>
              <a:rPr lang="en-US" dirty="0"/>
              <a:t>class Geeks {</a:t>
            </a:r>
          </a:p>
          <a:p>
            <a:r>
              <a:rPr lang="en-US" dirty="0"/>
              <a:t> </a:t>
            </a:r>
          </a:p>
          <a:p>
            <a:r>
              <a:rPr lang="en-US" dirty="0"/>
              <a:t>    </a:t>
            </a:r>
            <a:r>
              <a:rPr lang="en-US" b="1" dirty="0"/>
              <a:t>// Main Method</a:t>
            </a:r>
          </a:p>
          <a:p>
            <a:r>
              <a:rPr lang="en-US" dirty="0"/>
              <a:t>    public static void Main()</a:t>
            </a:r>
          </a:p>
          <a:p>
            <a:r>
              <a:rPr lang="en-US" dirty="0"/>
              <a:t>    {</a:t>
            </a:r>
          </a:p>
          <a:p>
            <a:r>
              <a:rPr lang="en-US" dirty="0"/>
              <a:t>        int no = 10;</a:t>
            </a:r>
          </a:p>
          <a:p>
            <a:r>
              <a:rPr lang="en-US" dirty="0"/>
              <a:t>        string </a:t>
            </a:r>
            <a:r>
              <a:rPr lang="en-US" dirty="0" err="1"/>
              <a:t>cname</a:t>
            </a:r>
            <a:r>
              <a:rPr lang="en-US" dirty="0"/>
              <a:t> = "BMW";</a:t>
            </a:r>
          </a:p>
          <a:p>
            <a:r>
              <a:rPr lang="en-US" dirty="0"/>
              <a:t>        string </a:t>
            </a:r>
            <a:r>
              <a:rPr lang="en-US" dirty="0" err="1"/>
              <a:t>clr</a:t>
            </a:r>
            <a:r>
              <a:rPr lang="en-US" dirty="0"/>
              <a:t> = "Red";</a:t>
            </a:r>
          </a:p>
          <a:p>
            <a:r>
              <a:rPr lang="en-US" dirty="0"/>
              <a:t> </a:t>
            </a:r>
          </a:p>
          <a:p>
            <a:r>
              <a:rPr lang="en-US" b="1" dirty="0"/>
              <a:t>        // string creation using </a:t>
            </a:r>
            <a:r>
              <a:rPr lang="en-US" b="1" dirty="0" err="1"/>
              <a:t>string.Format</a:t>
            </a:r>
            <a:r>
              <a:rPr lang="en-US" b="1" dirty="0"/>
              <a:t> method</a:t>
            </a:r>
          </a:p>
          <a:p>
            <a:r>
              <a:rPr lang="en-US" dirty="0"/>
              <a:t>        string str = </a:t>
            </a:r>
            <a:r>
              <a:rPr lang="en-US" dirty="0" err="1"/>
              <a:t>string.Format</a:t>
            </a:r>
            <a:r>
              <a:rPr lang="en-US" dirty="0"/>
              <a:t>("{0} {1} Cars color " </a:t>
            </a:r>
            <a:r>
              <a:rPr lang="en-US" dirty="0" smtClean="0"/>
              <a:t>+"</a:t>
            </a:r>
            <a:r>
              <a:rPr lang="en-US" dirty="0"/>
              <a:t>are {2}", </a:t>
            </a:r>
            <a:r>
              <a:rPr lang="en-US" dirty="0" err="1"/>
              <a:t>no.ToString</a:t>
            </a:r>
            <a:r>
              <a:rPr lang="en-US" dirty="0"/>
              <a:t>(), </a:t>
            </a:r>
            <a:r>
              <a:rPr lang="en-US" dirty="0" err="1"/>
              <a:t>cname</a:t>
            </a:r>
            <a:r>
              <a:rPr lang="en-US" dirty="0"/>
              <a:t>, </a:t>
            </a:r>
            <a:r>
              <a:rPr lang="en-US" dirty="0" err="1"/>
              <a:t>clr</a:t>
            </a:r>
            <a:r>
              <a:rPr lang="en-US" dirty="0"/>
              <a:t>);</a:t>
            </a:r>
          </a:p>
          <a:p>
            <a:r>
              <a:rPr lang="en-US" dirty="0"/>
              <a:t>        </a:t>
            </a:r>
            <a:r>
              <a:rPr lang="en-US" dirty="0" err="1"/>
              <a:t>Console.WriteLine</a:t>
            </a:r>
            <a:r>
              <a:rPr lang="en-US" dirty="0"/>
              <a:t>(str);</a:t>
            </a:r>
          </a:p>
          <a:p>
            <a:r>
              <a:rPr lang="en-US" dirty="0"/>
              <a:t>    }</a:t>
            </a:r>
          </a:p>
          <a:p>
            <a:r>
              <a:rPr lang="en-US" dirty="0"/>
              <a:t>}</a:t>
            </a:r>
          </a:p>
          <a:p>
            <a:r>
              <a:rPr lang="en-US" b="1" dirty="0"/>
              <a:t>Output: </a:t>
            </a:r>
          </a:p>
          <a:p>
            <a:endParaRPr lang="en-US" dirty="0"/>
          </a:p>
          <a:p>
            <a:r>
              <a:rPr lang="en-US" dirty="0"/>
              <a:t>10 BMW Cars color are Red</a:t>
            </a:r>
            <a:endParaRPr lang="en-IN" dirty="0"/>
          </a:p>
        </p:txBody>
      </p:sp>
    </p:spTree>
    <p:extLst>
      <p:ext uri="{BB962C8B-B14F-4D97-AF65-F5344CB8AC3E}">
        <p14:creationId xmlns:p14="http://schemas.microsoft.com/office/powerpoint/2010/main" val="988804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201AB5-EB24-4ED5-A16C-E2549352F409}"/>
              </a:ext>
            </a:extLst>
          </p:cNvPr>
          <p:cNvSpPr txBox="1"/>
          <p:nvPr/>
        </p:nvSpPr>
        <p:spPr>
          <a:xfrm>
            <a:off x="536608" y="272534"/>
            <a:ext cx="11090710" cy="3139321"/>
          </a:xfrm>
          <a:prstGeom prst="rect">
            <a:avLst/>
          </a:prstGeom>
          <a:noFill/>
        </p:spPr>
        <p:txBody>
          <a:bodyPr wrap="square">
            <a:spAutoFit/>
          </a:bodyPr>
          <a:lstStyle/>
          <a:p>
            <a:r>
              <a:rPr lang="en-IN" b="1" dirty="0">
                <a:solidFill>
                  <a:srgbClr val="000000"/>
                </a:solidFill>
                <a:latin typeface="Arial" panose="020B0604020202020204" pitchFamily="34" charset="0"/>
              </a:rPr>
              <a:t>C# Trim() Method</a:t>
            </a:r>
          </a:p>
          <a:p>
            <a:endParaRPr lang="en-IN" dirty="0">
              <a:solidFill>
                <a:srgbClr val="797979"/>
              </a:solidFill>
              <a:latin typeface="Arial" panose="020B0604020202020204" pitchFamily="34" charset="0"/>
            </a:endParaRPr>
          </a:p>
          <a:p>
            <a:r>
              <a:rPr lang="en-US" b="0" i="0" dirty="0">
                <a:solidFill>
                  <a:srgbClr val="000000"/>
                </a:solidFill>
                <a:effectLst/>
                <a:latin typeface="Arial" panose="020B0604020202020204" pitchFamily="34" charset="0"/>
              </a:rPr>
              <a:t>The Trim() method in C# is used to return a new string in which all leading and trailing occurrences of a set of specified characters from the current string are removed. </a:t>
            </a:r>
          </a:p>
          <a:p>
            <a:endParaRPr lang="en-US" dirty="0">
              <a:solidFill>
                <a:srgbClr val="000000"/>
              </a:solidFill>
              <a:latin typeface="Arial" panose="020B0604020202020204" pitchFamily="34" charset="0"/>
            </a:endParaRPr>
          </a:p>
          <a:p>
            <a:r>
              <a:rPr lang="en-US" b="1" i="0" dirty="0">
                <a:solidFill>
                  <a:srgbClr val="000000"/>
                </a:solidFill>
                <a:effectLst/>
                <a:latin typeface="Arial" panose="020B0604020202020204" pitchFamily="34" charset="0"/>
              </a:rPr>
              <a:t>Syntax:</a:t>
            </a:r>
          </a:p>
          <a:p>
            <a:endParaRPr lang="en-US" b="1"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public string Trim ();</a:t>
            </a:r>
          </a:p>
          <a:p>
            <a:r>
              <a:rPr lang="en-US" b="0" i="0" dirty="0">
                <a:solidFill>
                  <a:srgbClr val="000000"/>
                </a:solidFill>
                <a:effectLst/>
                <a:latin typeface="Arial" panose="020B0604020202020204" pitchFamily="34" charset="0"/>
              </a:rPr>
              <a:t>public string Trim (params char[] </a:t>
            </a:r>
            <a:r>
              <a:rPr lang="en-US" b="0" i="0" dirty="0" err="1">
                <a:solidFill>
                  <a:srgbClr val="000000"/>
                </a:solidFill>
                <a:effectLst/>
                <a:latin typeface="Arial" panose="020B0604020202020204" pitchFamily="34" charset="0"/>
              </a:rPr>
              <a:t>trimChars</a:t>
            </a:r>
            <a:r>
              <a:rPr lang="en-US" b="0" i="0" dirty="0">
                <a:solidFill>
                  <a:srgbClr val="000000"/>
                </a:solidFill>
                <a:effectLst/>
                <a:latin typeface="Arial" panose="020B0604020202020204" pitchFamily="34" charset="0"/>
              </a:rPr>
              <a:t>);</a:t>
            </a:r>
          </a:p>
          <a:p>
            <a:endParaRPr lang="en-US" dirty="0">
              <a:solidFill>
                <a:srgbClr val="000000"/>
              </a:solidFill>
              <a:latin typeface="Arial" panose="020B0604020202020204" pitchFamily="34" charset="0"/>
            </a:endParaRPr>
          </a:p>
          <a:p>
            <a:endParaRPr lang="en-IN" b="0" i="0" dirty="0">
              <a:solidFill>
                <a:srgbClr val="797979"/>
              </a:solidFill>
              <a:effectLst/>
              <a:latin typeface="Arial" panose="020B0604020202020204" pitchFamily="34" charset="0"/>
            </a:endParaRPr>
          </a:p>
        </p:txBody>
      </p:sp>
      <p:sp>
        <p:nvSpPr>
          <p:cNvPr id="7" name="TextBox 6">
            <a:extLst>
              <a:ext uri="{FF2B5EF4-FFF2-40B4-BE49-F238E27FC236}">
                <a16:creationId xmlns:a16="http://schemas.microsoft.com/office/drawing/2014/main" id="{114B55CD-026F-42AA-96D3-5650D5C79D39}"/>
              </a:ext>
            </a:extLst>
          </p:cNvPr>
          <p:cNvSpPr txBox="1"/>
          <p:nvPr/>
        </p:nvSpPr>
        <p:spPr>
          <a:xfrm>
            <a:off x="1119186" y="2892448"/>
            <a:ext cx="8150938" cy="3447098"/>
          </a:xfrm>
          <a:prstGeom prst="rect">
            <a:avLst/>
          </a:prstGeom>
          <a:noFill/>
          <a:ln>
            <a:solidFill>
              <a:schemeClr val="tx1"/>
            </a:solidFill>
          </a:ln>
        </p:spPr>
        <p:txBody>
          <a:bodyPr wrap="square">
            <a:spAutoFit/>
          </a:bodyPr>
          <a:lstStyle/>
          <a:p>
            <a:r>
              <a:rPr lang="en-IN" sz="2000" dirty="0">
                <a:solidFill>
                  <a:srgbClr val="7030A0"/>
                </a:solidFill>
              </a:rPr>
              <a:t>public class Demo </a:t>
            </a:r>
          </a:p>
          <a:p>
            <a:r>
              <a:rPr lang="en-IN" sz="2000" dirty="0">
                <a:solidFill>
                  <a:srgbClr val="7030A0"/>
                </a:solidFill>
              </a:rPr>
              <a:t>{</a:t>
            </a:r>
          </a:p>
          <a:p>
            <a:r>
              <a:rPr lang="en-IN" sz="2000" dirty="0">
                <a:solidFill>
                  <a:srgbClr val="7030A0"/>
                </a:solidFill>
              </a:rPr>
              <a:t>   public static void Main(String[] </a:t>
            </a:r>
            <a:r>
              <a:rPr lang="en-IN" sz="2000" dirty="0" err="1">
                <a:solidFill>
                  <a:srgbClr val="7030A0"/>
                </a:solidFill>
              </a:rPr>
              <a:t>args</a:t>
            </a:r>
            <a:r>
              <a:rPr lang="en-IN" sz="2000" dirty="0">
                <a:solidFill>
                  <a:srgbClr val="7030A0"/>
                </a:solidFill>
              </a:rPr>
              <a:t>) </a:t>
            </a:r>
          </a:p>
          <a:p>
            <a:r>
              <a:rPr lang="en-IN" sz="2000" dirty="0">
                <a:solidFill>
                  <a:srgbClr val="7030A0"/>
                </a:solidFill>
              </a:rPr>
              <a:t>{</a:t>
            </a:r>
          </a:p>
          <a:p>
            <a:r>
              <a:rPr lang="en-IN" sz="2000" dirty="0">
                <a:solidFill>
                  <a:srgbClr val="7030A0"/>
                </a:solidFill>
              </a:rPr>
              <a:t>      string str1 = " </a:t>
            </a:r>
            <a:r>
              <a:rPr lang="en-IN" sz="2000" dirty="0" err="1">
                <a:solidFill>
                  <a:srgbClr val="7030A0"/>
                </a:solidFill>
              </a:rPr>
              <a:t>JackSparrow</a:t>
            </a:r>
            <a:r>
              <a:rPr lang="en-IN" sz="2000" dirty="0">
                <a:solidFill>
                  <a:srgbClr val="7030A0"/>
                </a:solidFill>
              </a:rPr>
              <a:t>!";</a:t>
            </a:r>
          </a:p>
          <a:p>
            <a:r>
              <a:rPr lang="en-IN" sz="2000" dirty="0">
                <a:solidFill>
                  <a:srgbClr val="7030A0"/>
                </a:solidFill>
              </a:rPr>
              <a:t>      string str2 = " @#$PQRSTUV!";</a:t>
            </a:r>
          </a:p>
          <a:p>
            <a:r>
              <a:rPr lang="en-IN" sz="2000" dirty="0">
                <a:solidFill>
                  <a:srgbClr val="7030A0"/>
                </a:solidFill>
              </a:rPr>
              <a:t>      </a:t>
            </a:r>
            <a:r>
              <a:rPr lang="en-IN" sz="2000" dirty="0" err="1">
                <a:solidFill>
                  <a:srgbClr val="7030A0"/>
                </a:solidFill>
              </a:rPr>
              <a:t>Console.WriteLine</a:t>
            </a:r>
            <a:r>
              <a:rPr lang="en-IN" sz="2000" dirty="0">
                <a:solidFill>
                  <a:srgbClr val="7030A0"/>
                </a:solidFill>
              </a:rPr>
              <a:t>("String1 = "+str1);</a:t>
            </a:r>
          </a:p>
          <a:p>
            <a:r>
              <a:rPr lang="en-IN" sz="2000" dirty="0">
                <a:solidFill>
                  <a:srgbClr val="7030A0"/>
                </a:solidFill>
              </a:rPr>
              <a:t>      </a:t>
            </a:r>
            <a:r>
              <a:rPr lang="en-IN" sz="2000" dirty="0" err="1">
                <a:solidFill>
                  <a:srgbClr val="7030A0"/>
                </a:solidFill>
              </a:rPr>
              <a:t>Console.WriteLine</a:t>
            </a:r>
            <a:r>
              <a:rPr lang="en-IN" sz="2000" dirty="0">
                <a:solidFill>
                  <a:srgbClr val="7030A0"/>
                </a:solidFill>
              </a:rPr>
              <a:t>("String1 (after trim) = "+str1.Trim());</a:t>
            </a:r>
          </a:p>
          <a:p>
            <a:r>
              <a:rPr lang="en-IN" sz="2000" dirty="0">
                <a:solidFill>
                  <a:srgbClr val="7030A0"/>
                </a:solidFill>
              </a:rPr>
              <a:t>}</a:t>
            </a:r>
          </a:p>
          <a:p>
            <a:r>
              <a:rPr lang="en-IN" sz="2000" dirty="0">
                <a:solidFill>
                  <a:srgbClr val="7030A0"/>
                </a:solidFill>
              </a:rPr>
              <a:t>}</a:t>
            </a:r>
          </a:p>
          <a:p>
            <a:endParaRPr lang="en-IN" dirty="0"/>
          </a:p>
        </p:txBody>
      </p:sp>
    </p:spTree>
    <p:extLst>
      <p:ext uri="{BB962C8B-B14F-4D97-AF65-F5344CB8AC3E}">
        <p14:creationId xmlns:p14="http://schemas.microsoft.com/office/powerpoint/2010/main" val="4234350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ABE040-946C-4682-89EF-0278B3569CAF}"/>
              </a:ext>
            </a:extLst>
          </p:cNvPr>
          <p:cNvSpPr txBox="1"/>
          <p:nvPr/>
        </p:nvSpPr>
        <p:spPr>
          <a:xfrm>
            <a:off x="462013" y="365760"/>
            <a:ext cx="11540690" cy="4801314"/>
          </a:xfrm>
          <a:prstGeom prst="rect">
            <a:avLst/>
          </a:prstGeom>
          <a:noFill/>
        </p:spPr>
        <p:txBody>
          <a:bodyPr wrap="square">
            <a:spAutoFit/>
          </a:bodyPr>
          <a:lstStyle/>
          <a:p>
            <a:r>
              <a:rPr lang="en-IN" sz="1800" dirty="0">
                <a:solidFill>
                  <a:srgbClr val="0000FF"/>
                </a:solidFill>
                <a:latin typeface="Consolas" panose="020B0609020204030204" pitchFamily="49" charset="0"/>
              </a:rPr>
              <a:t>Example 2:</a:t>
            </a:r>
          </a:p>
          <a:p>
            <a:endParaRPr lang="en-IN" dirty="0">
              <a:solidFill>
                <a:srgbClr val="0000FF"/>
              </a:solidFill>
              <a:latin typeface="Consolas" panose="020B0609020204030204" pitchFamily="49" charset="0"/>
            </a:endParaRPr>
          </a:p>
          <a:p>
            <a:r>
              <a:rPr lang="en-IN" sz="1800" dirty="0">
                <a:solidFill>
                  <a:srgbClr val="0000FF"/>
                </a:solidFill>
                <a:latin typeface="Consolas" panose="020B0609020204030204" pitchFamily="49" charset="0"/>
              </a:rPr>
              <a:t>using</a:t>
            </a:r>
            <a:r>
              <a:rPr lang="en-IN" sz="1800" dirty="0">
                <a:solidFill>
                  <a:srgbClr val="000000"/>
                </a:solidFill>
                <a:latin typeface="Consolas" panose="020B0609020204030204" pitchFamily="49" charset="0"/>
              </a:rPr>
              <a:t> System;</a:t>
            </a:r>
          </a:p>
          <a:p>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namespace</a:t>
            </a:r>
            <a:r>
              <a:rPr lang="en-IN" sz="1800" dirty="0">
                <a:solidFill>
                  <a:srgbClr val="000000"/>
                </a:solidFill>
                <a:latin typeface="Consolas" panose="020B0609020204030204" pitchFamily="49" charset="0"/>
              </a:rPr>
              <a:t> ConsoleApp2</a:t>
            </a:r>
          </a:p>
          <a:p>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public</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a:solidFill>
                  <a:srgbClr val="2B91AF"/>
                </a:solidFill>
                <a:latin typeface="Consolas" panose="020B0609020204030204" pitchFamily="49" charset="0"/>
              </a:rPr>
              <a:t>Demo</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Main(String[] </a:t>
            </a:r>
            <a:r>
              <a:rPr lang="en-US" sz="1800" dirty="0" err="1">
                <a:solidFill>
                  <a:srgbClr val="000000"/>
                </a:solidFill>
                <a:latin typeface="Consolas" panose="020B0609020204030204" pitchFamily="49" charset="0"/>
              </a:rPr>
              <a:t>args</a:t>
            </a:r>
            <a:r>
              <a:rPr lang="en-US"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string</a:t>
            </a:r>
            <a:r>
              <a:rPr lang="en-IN" sz="1800" dirty="0">
                <a:solidFill>
                  <a:srgbClr val="000000"/>
                </a:solidFill>
                <a:latin typeface="Consolas" panose="020B0609020204030204" pitchFamily="49" charset="0"/>
              </a:rPr>
              <a:t> str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JackSparrow</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char</a:t>
            </a:r>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arr</a:t>
            </a:r>
            <a:r>
              <a:rPr lang="en-IN" sz="1800" dirty="0">
                <a:solidFill>
                  <a:srgbClr val="000000"/>
                </a:solidFill>
                <a:latin typeface="Consolas" panose="020B0609020204030204" pitchFamily="49" charset="0"/>
              </a:rPr>
              <a:t> = { </a:t>
            </a:r>
            <a:r>
              <a:rPr lang="en-IN" sz="1800" dirty="0">
                <a:solidFill>
                  <a:srgbClr val="A31515"/>
                </a:solidFill>
                <a:latin typeface="Consolas" panose="020B0609020204030204" pitchFamily="49" charset="0"/>
              </a:rPr>
              <a:t>'J'</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a'</a:t>
            </a:r>
            <a:r>
              <a:rPr lang="en-IN" sz="1800" dirty="0" err="1">
                <a:solidFill>
                  <a:srgbClr val="000000"/>
                </a:solidFill>
                <a:latin typeface="Consolas" panose="020B0609020204030204" pitchFamily="49" charset="0"/>
              </a:rPr>
              <a:t>,</a:t>
            </a:r>
            <a:r>
              <a:rPr lang="en-IN" sz="1800" dirty="0" err="1">
                <a:solidFill>
                  <a:srgbClr val="A31515"/>
                </a:solidFill>
                <a:latin typeface="Consolas" panose="020B0609020204030204" pitchFamily="49" charset="0"/>
              </a:rPr>
              <a:t>'c</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Console.WriteLine</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"String = "</a:t>
            </a:r>
            <a:r>
              <a:rPr lang="en-IN" sz="1800" dirty="0">
                <a:solidFill>
                  <a:srgbClr val="000000"/>
                </a:solidFill>
                <a:latin typeface="Consolas" panose="020B0609020204030204" pitchFamily="49" charset="0"/>
              </a:rPr>
              <a:t> + str);</a:t>
            </a:r>
          </a:p>
          <a:p>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Console.WriteLine</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"String (after trim) = "</a:t>
            </a:r>
            <a:r>
              <a:rPr lang="en-IN" sz="1800" dirty="0">
                <a:solidFill>
                  <a:srgbClr val="000000"/>
                </a:solidFill>
                <a:latin typeface="Consolas" panose="020B0609020204030204" pitchFamily="49" charset="0"/>
              </a:rPr>
              <a:t> + </a:t>
            </a:r>
            <a:r>
              <a:rPr lang="en-IN" sz="1800" dirty="0" err="1">
                <a:solidFill>
                  <a:srgbClr val="000000"/>
                </a:solidFill>
                <a:latin typeface="Consolas" panose="020B0609020204030204" pitchFamily="49" charset="0"/>
              </a:rPr>
              <a:t>str.Trim</a:t>
            </a:r>
            <a:r>
              <a:rPr lang="en-IN" sz="1800" dirty="0">
                <a:solidFill>
                  <a:srgbClr val="000000"/>
                </a:solidFill>
                <a:latin typeface="Consolas" panose="020B0609020204030204" pitchFamily="49" charset="0"/>
              </a:rPr>
              <a:t>(</a:t>
            </a:r>
            <a:r>
              <a:rPr lang="en-IN" sz="1800" dirty="0" err="1">
                <a:solidFill>
                  <a:srgbClr val="000000"/>
                </a:solidFill>
                <a:latin typeface="Consolas" panose="020B0609020204030204" pitchFamily="49" charset="0"/>
              </a:rPr>
              <a:t>arr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01D0F757-3565-467F-A862-E7DA09C37A3F}"/>
              </a:ext>
            </a:extLst>
          </p:cNvPr>
          <p:cNvPicPr>
            <a:picLocks noChangeAspect="1"/>
          </p:cNvPicPr>
          <p:nvPr/>
        </p:nvPicPr>
        <p:blipFill>
          <a:blip r:embed="rId2"/>
          <a:stretch>
            <a:fillRect/>
          </a:stretch>
        </p:blipFill>
        <p:spPr>
          <a:xfrm>
            <a:off x="2101364" y="5167074"/>
            <a:ext cx="4543425" cy="1219200"/>
          </a:xfrm>
          <a:prstGeom prst="rect">
            <a:avLst/>
          </a:prstGeom>
        </p:spPr>
      </p:pic>
    </p:spTree>
    <p:extLst>
      <p:ext uri="{BB962C8B-B14F-4D97-AF65-F5344CB8AC3E}">
        <p14:creationId xmlns:p14="http://schemas.microsoft.com/office/powerpoint/2010/main" val="209086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0AC7C0-FCA5-4416-909E-E41532C2EA13}"/>
              </a:ext>
            </a:extLst>
          </p:cNvPr>
          <p:cNvSpPr txBox="1"/>
          <p:nvPr/>
        </p:nvSpPr>
        <p:spPr>
          <a:xfrm>
            <a:off x="269507" y="259883"/>
            <a:ext cx="11001676" cy="3416320"/>
          </a:xfrm>
          <a:prstGeom prst="rect">
            <a:avLst/>
          </a:prstGeom>
          <a:noFill/>
        </p:spPr>
        <p:txBody>
          <a:bodyPr wrap="square">
            <a:spAutoFit/>
          </a:bodyPr>
          <a:lstStyle/>
          <a:p>
            <a:r>
              <a:rPr lang="en-US" b="1" i="0" dirty="0">
                <a:effectLst/>
                <a:latin typeface="Helvetica" panose="020B0604020202020204" pitchFamily="34" charset="0"/>
              </a:rPr>
              <a:t>https://www.javatpoint.com/c-sharp-strings</a:t>
            </a:r>
          </a:p>
          <a:p>
            <a:endParaRPr lang="en-US" dirty="0">
              <a:latin typeface="Helvetica" panose="020B0604020202020204" pitchFamily="34" charset="0"/>
            </a:endParaRPr>
          </a:p>
          <a:p>
            <a:pPr marL="285750" indent="-285750">
              <a:buFont typeface="Arial" panose="020B0604020202020204" pitchFamily="34" charset="0"/>
              <a:buChar char="•"/>
            </a:pPr>
            <a:r>
              <a:rPr lang="en-US" b="0" i="0" dirty="0" smtClean="0">
                <a:effectLst/>
                <a:latin typeface="Helvetica" panose="020B0604020202020204" pitchFamily="34" charset="0"/>
              </a:rPr>
              <a:t>Write a program to demonstrate </a:t>
            </a:r>
            <a:r>
              <a:rPr lang="en-US" b="0" i="0" smtClean="0">
                <a:effectLst/>
                <a:latin typeface="Helvetica" panose="020B0604020202020204" pitchFamily="34" charset="0"/>
              </a:rPr>
              <a:t>trim function</a:t>
            </a:r>
          </a:p>
          <a:p>
            <a:endParaRPr lang="en-US" b="0" i="0" dirty="0" smtClean="0">
              <a:effectLst/>
              <a:latin typeface="Helvetica" panose="020B0604020202020204" pitchFamily="34" charset="0"/>
            </a:endParaRPr>
          </a:p>
          <a:p>
            <a:pPr marL="285750" indent="-285750">
              <a:buFont typeface="Arial" panose="020B0604020202020204" pitchFamily="34" charset="0"/>
              <a:buChar char="•"/>
            </a:pPr>
            <a:r>
              <a:rPr lang="en-US" b="0" i="0" dirty="0" smtClean="0">
                <a:effectLst/>
                <a:latin typeface="Helvetica" panose="020B0604020202020204" pitchFamily="34" charset="0"/>
              </a:rPr>
              <a:t>Write </a:t>
            </a:r>
            <a:r>
              <a:rPr lang="en-US" b="0" i="0" dirty="0">
                <a:effectLst/>
                <a:latin typeface="Helvetica" panose="020B0604020202020204" pitchFamily="34" charset="0"/>
              </a:rPr>
              <a:t>a program to do following</a:t>
            </a:r>
            <a:r>
              <a:rPr lang="en-US" b="0" i="0" dirty="0" smtClean="0">
                <a:effectLst/>
                <a:latin typeface="Helvetica" panose="020B0604020202020204" pitchFamily="34" charset="0"/>
              </a:rPr>
              <a:t>:</a:t>
            </a:r>
          </a:p>
          <a:p>
            <a:pPr marL="285750" indent="-285750">
              <a:buFont typeface="Arial" panose="020B0604020202020204" pitchFamily="34" charset="0"/>
              <a:buChar char="•"/>
            </a:pPr>
            <a:endParaRPr lang="en-US" b="0" i="0" dirty="0">
              <a:effectLst/>
              <a:latin typeface="Helvetica" panose="020B0604020202020204" pitchFamily="34" charset="0"/>
            </a:endParaRPr>
          </a:p>
          <a:p>
            <a:r>
              <a:rPr lang="en-US" b="0" i="0" dirty="0">
                <a:solidFill>
                  <a:srgbClr val="232323"/>
                </a:solidFill>
                <a:effectLst/>
                <a:latin typeface="Open Sans Condensed"/>
              </a:rPr>
              <a:t>-Replace all lowercase </a:t>
            </a:r>
            <a:r>
              <a:rPr lang="en-US" b="0" i="0" dirty="0" smtClean="0">
                <a:solidFill>
                  <a:srgbClr val="232323"/>
                </a:solidFill>
                <a:effectLst/>
                <a:latin typeface="Open Sans Condensed"/>
              </a:rPr>
              <a:t>a </a:t>
            </a:r>
            <a:r>
              <a:rPr lang="en-US" b="0" i="0" dirty="0">
                <a:solidFill>
                  <a:srgbClr val="232323"/>
                </a:solidFill>
                <a:effectLst/>
                <a:latin typeface="Open Sans Condensed"/>
              </a:rPr>
              <a:t>by uppercase A, except if they are preceded with a space</a:t>
            </a:r>
            <a:br>
              <a:rPr lang="en-US" b="0" i="0" dirty="0">
                <a:solidFill>
                  <a:srgbClr val="232323"/>
                </a:solidFill>
                <a:effectLst/>
                <a:latin typeface="Open Sans Condensed"/>
              </a:rPr>
            </a:br>
            <a:r>
              <a:rPr lang="en-US" b="0" i="0" dirty="0">
                <a:solidFill>
                  <a:srgbClr val="232323"/>
                </a:solidFill>
                <a:effectLst/>
                <a:latin typeface="Open Sans Condensed"/>
              </a:rPr>
              <a:t>- Display the initials (first letter and those after a space)</a:t>
            </a:r>
            <a:br>
              <a:rPr lang="en-US" b="0" i="0" dirty="0">
                <a:solidFill>
                  <a:srgbClr val="232323"/>
                </a:solidFill>
                <a:effectLst/>
                <a:latin typeface="Open Sans Condensed"/>
              </a:rPr>
            </a:br>
            <a:endParaRPr lang="en-US" b="0" i="0" dirty="0">
              <a:solidFill>
                <a:srgbClr val="232323"/>
              </a:solidFill>
              <a:effectLst/>
              <a:latin typeface="Open Sans Condensed"/>
            </a:endParaRPr>
          </a:p>
          <a:p>
            <a:pPr marL="285750" indent="-285750">
              <a:buFont typeface="Arial" panose="020B0604020202020204" pitchFamily="34" charset="0"/>
              <a:buChar char="•"/>
            </a:pPr>
            <a:r>
              <a:rPr lang="en-US" dirty="0">
                <a:solidFill>
                  <a:srgbClr val="232323"/>
                </a:solidFill>
                <a:latin typeface="Open Sans Condensed"/>
              </a:rPr>
              <a:t>Count a total number of alphabets, digits and special characters</a:t>
            </a:r>
          </a:p>
          <a:p>
            <a:endParaRPr lang="en-US" dirty="0">
              <a:latin typeface="Helvetica" panose="020B0604020202020204" pitchFamily="34" charset="0"/>
            </a:endParaRPr>
          </a:p>
          <a:p>
            <a:pPr marL="285750" indent="-285750">
              <a:buFont typeface="Arial" panose="020B0604020202020204" pitchFamily="34" charset="0"/>
              <a:buChar char="•"/>
            </a:pPr>
            <a:r>
              <a:rPr lang="en-US" b="0" i="0" dirty="0">
                <a:effectLst/>
                <a:latin typeface="Helvetica" panose="020B0604020202020204" pitchFamily="34" charset="0"/>
              </a:rPr>
              <a:t>Write a program in C# Sharp to find maximum occurring character in a string.</a:t>
            </a:r>
            <a:endParaRPr lang="en-IN" dirty="0"/>
          </a:p>
        </p:txBody>
      </p:sp>
    </p:spTree>
    <p:extLst>
      <p:ext uri="{BB962C8B-B14F-4D97-AF65-F5344CB8AC3E}">
        <p14:creationId xmlns:p14="http://schemas.microsoft.com/office/powerpoint/2010/main" val="183774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084F86-E733-485B-8B0F-3C078E417E9C}"/>
              </a:ext>
            </a:extLst>
          </p:cNvPr>
          <p:cNvSpPr txBox="1"/>
          <p:nvPr/>
        </p:nvSpPr>
        <p:spPr>
          <a:xfrm>
            <a:off x="356135" y="336884"/>
            <a:ext cx="11569566" cy="5262979"/>
          </a:xfrm>
          <a:prstGeom prst="rect">
            <a:avLst/>
          </a:prstGeom>
          <a:noFill/>
        </p:spPr>
        <p:txBody>
          <a:bodyPr wrap="square">
            <a:spAutoFit/>
          </a:bodyPr>
          <a:lstStyle/>
          <a:p>
            <a:r>
              <a:rPr lang="en-US" sz="2400" b="0" i="0" dirty="0">
                <a:solidFill>
                  <a:srgbClr val="273239"/>
                </a:solidFill>
                <a:effectLst/>
                <a:latin typeface="urw-din"/>
              </a:rPr>
              <a:t>A string is represented by class </a:t>
            </a:r>
            <a:r>
              <a:rPr lang="en-US" sz="2400" b="1" i="1" dirty="0" err="1">
                <a:solidFill>
                  <a:srgbClr val="273239"/>
                </a:solidFill>
                <a:effectLst/>
                <a:latin typeface="urw-din"/>
              </a:rPr>
              <a:t>System.String</a:t>
            </a:r>
            <a:r>
              <a:rPr lang="en-US" sz="2400" b="0" i="0" dirty="0">
                <a:solidFill>
                  <a:srgbClr val="273239"/>
                </a:solidFill>
                <a:effectLst/>
                <a:latin typeface="urw-din"/>
              </a:rPr>
              <a:t>. </a:t>
            </a:r>
          </a:p>
          <a:p>
            <a:endParaRPr lang="en-US" sz="2400" dirty="0">
              <a:solidFill>
                <a:srgbClr val="273239"/>
              </a:solidFill>
              <a:latin typeface="urw-din"/>
            </a:endParaRPr>
          </a:p>
          <a:p>
            <a:r>
              <a:rPr lang="en-US" sz="2400" b="0" i="0" dirty="0">
                <a:solidFill>
                  <a:srgbClr val="273239"/>
                </a:solidFill>
                <a:effectLst/>
                <a:latin typeface="urw-din"/>
              </a:rPr>
              <a:t>The </a:t>
            </a:r>
            <a:r>
              <a:rPr lang="en-US" sz="2400" b="0" i="1" dirty="0">
                <a:solidFill>
                  <a:srgbClr val="273239"/>
                </a:solidFill>
                <a:effectLst/>
                <a:latin typeface="urw-din"/>
              </a:rPr>
              <a:t>“</a:t>
            </a:r>
            <a:r>
              <a:rPr lang="en-US" sz="2400" b="1" i="1" dirty="0">
                <a:solidFill>
                  <a:srgbClr val="FF0000"/>
                </a:solidFill>
                <a:effectLst/>
                <a:latin typeface="urw-din"/>
              </a:rPr>
              <a:t>string</a:t>
            </a:r>
            <a:r>
              <a:rPr lang="en-US" sz="2400" b="0" i="1" dirty="0">
                <a:solidFill>
                  <a:srgbClr val="273239"/>
                </a:solidFill>
                <a:effectLst/>
                <a:latin typeface="urw-din"/>
              </a:rPr>
              <a:t>” keyword</a:t>
            </a:r>
            <a:r>
              <a:rPr lang="en-US" sz="2400" b="0" i="0" dirty="0">
                <a:solidFill>
                  <a:srgbClr val="273239"/>
                </a:solidFill>
                <a:effectLst/>
                <a:latin typeface="urw-din"/>
              </a:rPr>
              <a:t> is an alias for </a:t>
            </a:r>
            <a:r>
              <a:rPr lang="en-US" sz="2400" b="1" i="0" dirty="0" err="1">
                <a:solidFill>
                  <a:srgbClr val="FF0000"/>
                </a:solidFill>
                <a:effectLst/>
                <a:latin typeface="urw-din"/>
              </a:rPr>
              <a:t>System.String</a:t>
            </a:r>
            <a:r>
              <a:rPr lang="en-US" sz="2400" b="1" i="0" dirty="0">
                <a:solidFill>
                  <a:srgbClr val="FF0000"/>
                </a:solidFill>
                <a:effectLst/>
                <a:latin typeface="urw-din"/>
              </a:rPr>
              <a:t> class </a:t>
            </a:r>
            <a:r>
              <a:rPr lang="en-US" sz="2400" b="0" i="0" dirty="0">
                <a:solidFill>
                  <a:srgbClr val="273239"/>
                </a:solidFill>
                <a:effectLst/>
                <a:latin typeface="urw-din"/>
              </a:rPr>
              <a:t>and instead of writing </a:t>
            </a:r>
            <a:r>
              <a:rPr lang="en-US" sz="2400" b="0" i="0" dirty="0" err="1">
                <a:solidFill>
                  <a:srgbClr val="273239"/>
                </a:solidFill>
                <a:effectLst/>
                <a:latin typeface="urw-din"/>
              </a:rPr>
              <a:t>System.String</a:t>
            </a:r>
            <a:r>
              <a:rPr lang="en-US" sz="2400" b="0" i="0" dirty="0">
                <a:solidFill>
                  <a:srgbClr val="273239"/>
                </a:solidFill>
                <a:effectLst/>
                <a:latin typeface="urw-din"/>
              </a:rPr>
              <a:t> one can use </a:t>
            </a:r>
            <a:r>
              <a:rPr lang="en-US" sz="2400" b="1" i="1" dirty="0">
                <a:solidFill>
                  <a:srgbClr val="FF0000"/>
                </a:solidFill>
                <a:effectLst/>
                <a:latin typeface="urw-din"/>
              </a:rPr>
              <a:t>String</a:t>
            </a:r>
            <a:r>
              <a:rPr lang="en-US" sz="2400" b="0" i="0" dirty="0">
                <a:solidFill>
                  <a:srgbClr val="273239"/>
                </a:solidFill>
                <a:effectLst/>
                <a:latin typeface="urw-din"/>
              </a:rPr>
              <a:t> which is a shorthand for </a:t>
            </a:r>
            <a:r>
              <a:rPr lang="en-US" sz="2400" b="1" i="1" dirty="0" err="1">
                <a:solidFill>
                  <a:srgbClr val="FF0000"/>
                </a:solidFill>
                <a:effectLst/>
                <a:latin typeface="urw-din"/>
              </a:rPr>
              <a:t>System.String</a:t>
            </a:r>
            <a:r>
              <a:rPr lang="en-US" sz="2400" b="0" i="0" dirty="0">
                <a:solidFill>
                  <a:srgbClr val="FF0000"/>
                </a:solidFill>
                <a:effectLst/>
                <a:latin typeface="urw-din"/>
              </a:rPr>
              <a:t> class. </a:t>
            </a:r>
          </a:p>
          <a:p>
            <a:endParaRPr lang="en-US" sz="2400" dirty="0">
              <a:solidFill>
                <a:srgbClr val="FF0000"/>
              </a:solidFill>
              <a:latin typeface="urw-din"/>
            </a:endParaRPr>
          </a:p>
          <a:p>
            <a:r>
              <a:rPr lang="en-US" sz="2400" b="0" i="0" dirty="0">
                <a:solidFill>
                  <a:srgbClr val="273239"/>
                </a:solidFill>
                <a:effectLst/>
                <a:latin typeface="urw-din"/>
              </a:rPr>
              <a:t>we can say </a:t>
            </a:r>
            <a:r>
              <a:rPr lang="en-US" sz="2400" b="1" i="0" dirty="0">
                <a:solidFill>
                  <a:srgbClr val="7030A0"/>
                </a:solidFill>
                <a:effectLst/>
                <a:latin typeface="urw-din"/>
              </a:rPr>
              <a:t>string</a:t>
            </a:r>
            <a:r>
              <a:rPr lang="en-US" sz="2400" b="0" i="0" dirty="0">
                <a:solidFill>
                  <a:srgbClr val="273239"/>
                </a:solidFill>
                <a:effectLst/>
                <a:latin typeface="urw-din"/>
              </a:rPr>
              <a:t> and </a:t>
            </a:r>
            <a:r>
              <a:rPr lang="en-US" sz="2400" b="1" i="0" dirty="0">
                <a:solidFill>
                  <a:srgbClr val="7030A0"/>
                </a:solidFill>
                <a:effectLst/>
                <a:latin typeface="urw-din"/>
              </a:rPr>
              <a:t>String</a:t>
            </a:r>
            <a:r>
              <a:rPr lang="en-US" sz="2400" b="0" i="0" dirty="0">
                <a:solidFill>
                  <a:srgbClr val="273239"/>
                </a:solidFill>
                <a:effectLst/>
                <a:latin typeface="urw-din"/>
              </a:rPr>
              <a:t> both can be used as an alias of </a:t>
            </a:r>
            <a:r>
              <a:rPr lang="en-US" sz="2400" b="1" i="0" dirty="0" err="1">
                <a:solidFill>
                  <a:srgbClr val="7030A0"/>
                </a:solidFill>
                <a:effectLst/>
                <a:latin typeface="urw-din"/>
              </a:rPr>
              <a:t>System.String</a:t>
            </a:r>
            <a:r>
              <a:rPr lang="en-US" sz="2400" b="1" i="0" dirty="0">
                <a:solidFill>
                  <a:srgbClr val="7030A0"/>
                </a:solidFill>
                <a:effectLst/>
                <a:latin typeface="urw-din"/>
              </a:rPr>
              <a:t> class</a:t>
            </a:r>
            <a:r>
              <a:rPr lang="en-US" sz="2400" b="0" i="0" dirty="0">
                <a:solidFill>
                  <a:srgbClr val="273239"/>
                </a:solidFill>
                <a:effectLst/>
                <a:latin typeface="urw-din"/>
              </a:rPr>
              <a:t>. </a:t>
            </a:r>
          </a:p>
          <a:p>
            <a:endParaRPr lang="en-US" sz="2400" dirty="0">
              <a:solidFill>
                <a:srgbClr val="273239"/>
              </a:solidFill>
              <a:latin typeface="urw-din"/>
            </a:endParaRPr>
          </a:p>
          <a:p>
            <a:endParaRPr lang="en-US" sz="2400" dirty="0">
              <a:solidFill>
                <a:srgbClr val="273239"/>
              </a:solidFill>
              <a:latin typeface="urw-din"/>
            </a:endParaRPr>
          </a:p>
          <a:p>
            <a:endParaRPr lang="en-US" sz="2400" dirty="0">
              <a:solidFill>
                <a:srgbClr val="273239"/>
              </a:solidFill>
              <a:latin typeface="urw-din"/>
            </a:endParaRPr>
          </a:p>
          <a:p>
            <a:r>
              <a:rPr lang="en-US" sz="2400" b="0" i="1" dirty="0">
                <a:solidFill>
                  <a:srgbClr val="273239"/>
                </a:solidFill>
                <a:effectLst/>
                <a:latin typeface="urw-din"/>
              </a:rPr>
              <a:t>string s1 = “</a:t>
            </a:r>
            <a:r>
              <a:rPr lang="en-US" sz="2400" b="0" i="1" dirty="0" err="1">
                <a:solidFill>
                  <a:srgbClr val="273239"/>
                </a:solidFill>
                <a:effectLst/>
                <a:latin typeface="urw-din"/>
              </a:rPr>
              <a:t>GeeksforGeeks</a:t>
            </a:r>
            <a:r>
              <a:rPr lang="en-US" sz="2400" b="0" i="1" dirty="0">
                <a:solidFill>
                  <a:srgbClr val="273239"/>
                </a:solidFill>
                <a:effectLst/>
                <a:latin typeface="urw-din"/>
              </a:rPr>
              <a:t>”; // creating the string using string keyword </a:t>
            </a:r>
          </a:p>
          <a:p>
            <a:r>
              <a:rPr lang="en-US" sz="2400" dirty="0"/>
              <a:t/>
            </a:r>
            <a:br>
              <a:rPr lang="en-US" sz="2400" dirty="0"/>
            </a:br>
            <a:r>
              <a:rPr lang="en-US" sz="2400" b="0" i="1" dirty="0">
                <a:solidFill>
                  <a:srgbClr val="273239"/>
                </a:solidFill>
                <a:effectLst/>
                <a:latin typeface="urw-din"/>
              </a:rPr>
              <a:t>String s2 = “GFG”; // creating the string using String class </a:t>
            </a:r>
          </a:p>
          <a:p>
            <a:r>
              <a:rPr lang="en-US" sz="2400" dirty="0"/>
              <a:t/>
            </a:r>
            <a:br>
              <a:rPr lang="en-US" sz="2400" dirty="0"/>
            </a:br>
            <a:r>
              <a:rPr lang="en-US" sz="2400" b="0" i="1" dirty="0" err="1">
                <a:solidFill>
                  <a:srgbClr val="273239"/>
                </a:solidFill>
                <a:effectLst/>
                <a:latin typeface="urw-din"/>
              </a:rPr>
              <a:t>System.String</a:t>
            </a:r>
            <a:r>
              <a:rPr lang="en-US" sz="2400" b="0" i="1" dirty="0">
                <a:solidFill>
                  <a:srgbClr val="273239"/>
                </a:solidFill>
                <a:effectLst/>
                <a:latin typeface="urw-din"/>
              </a:rPr>
              <a:t> s3 = “Pro Geek”; // creating the string using String class</a:t>
            </a:r>
            <a:endParaRPr lang="en-IN" sz="2400" dirty="0"/>
          </a:p>
        </p:txBody>
      </p:sp>
    </p:spTree>
    <p:extLst>
      <p:ext uri="{BB962C8B-B14F-4D97-AF65-F5344CB8AC3E}">
        <p14:creationId xmlns:p14="http://schemas.microsoft.com/office/powerpoint/2010/main" val="219854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EFC2C2-0B18-4443-ACF0-E9DF4300C830}"/>
              </a:ext>
            </a:extLst>
          </p:cNvPr>
          <p:cNvSpPr txBox="1"/>
          <p:nvPr/>
        </p:nvSpPr>
        <p:spPr>
          <a:xfrm>
            <a:off x="375385" y="250258"/>
            <a:ext cx="11300059" cy="2308324"/>
          </a:xfrm>
          <a:prstGeom prst="rect">
            <a:avLst/>
          </a:prstGeom>
          <a:noFill/>
        </p:spPr>
        <p:txBody>
          <a:bodyPr wrap="square">
            <a:spAutoFit/>
          </a:bodyPr>
          <a:lstStyle/>
          <a:p>
            <a:r>
              <a:rPr lang="en-US" sz="2400" dirty="0">
                <a:solidFill>
                  <a:srgbClr val="273239"/>
                </a:solidFill>
                <a:latin typeface="urw-din"/>
              </a:rPr>
              <a:t>The String class is defined in the </a:t>
            </a:r>
            <a:r>
              <a:rPr lang="en-US" sz="2400" dirty="0">
                <a:solidFill>
                  <a:srgbClr val="273239"/>
                </a:solidFill>
                <a:latin typeface="urw-din"/>
                <a:hlinkClick r:id="rId2">
                  <a:extLst>
                    <a:ext uri="{A12FA001-AC4F-418D-AE19-62706E023703}">
                      <ahyp:hlinkClr xmlns="" xmlns:ahyp="http://schemas.microsoft.com/office/drawing/2018/hyperlinkcolor" val="tx"/>
                    </a:ext>
                  </a:extLst>
                </a:hlinkClick>
              </a:rPr>
              <a:t>.NET</a:t>
            </a:r>
            <a:r>
              <a:rPr lang="en-US" sz="2400" dirty="0">
                <a:solidFill>
                  <a:srgbClr val="273239"/>
                </a:solidFill>
                <a:latin typeface="urw-din"/>
              </a:rPr>
              <a:t> base class library. </a:t>
            </a:r>
          </a:p>
          <a:p>
            <a:endParaRPr lang="en-US" sz="2400" dirty="0">
              <a:solidFill>
                <a:srgbClr val="273239"/>
              </a:solidFill>
              <a:latin typeface="urw-din"/>
            </a:endParaRPr>
          </a:p>
          <a:p>
            <a:r>
              <a:rPr lang="en-US" sz="2400" dirty="0">
                <a:solidFill>
                  <a:srgbClr val="273239"/>
                </a:solidFill>
                <a:latin typeface="urw-din"/>
              </a:rPr>
              <a:t>In other words a String object is a sequential collection of </a:t>
            </a:r>
            <a:r>
              <a:rPr lang="en-US" sz="2400" dirty="0" err="1">
                <a:solidFill>
                  <a:srgbClr val="273239"/>
                </a:solidFill>
                <a:latin typeface="urw-din"/>
              </a:rPr>
              <a:t>System.Char</a:t>
            </a:r>
            <a:r>
              <a:rPr lang="en-US" sz="2400" dirty="0">
                <a:solidFill>
                  <a:srgbClr val="273239"/>
                </a:solidFill>
                <a:latin typeface="urw-din"/>
              </a:rPr>
              <a:t> objects which represents a string. </a:t>
            </a:r>
          </a:p>
          <a:p>
            <a:endParaRPr lang="en-US" sz="2400" dirty="0">
              <a:solidFill>
                <a:srgbClr val="273239"/>
              </a:solidFill>
              <a:latin typeface="urw-din"/>
            </a:endParaRPr>
          </a:p>
          <a:p>
            <a:r>
              <a:rPr lang="en-US" sz="2400" b="0" i="0" dirty="0">
                <a:solidFill>
                  <a:srgbClr val="273239"/>
                </a:solidFill>
                <a:effectLst/>
                <a:latin typeface="urw-din"/>
              </a:rPr>
              <a:t>The maximum size of String object in memory is 2GB or about 1 billion characters. </a:t>
            </a:r>
            <a:endParaRPr lang="en-IN" sz="2400" dirty="0">
              <a:solidFill>
                <a:srgbClr val="273239"/>
              </a:solidFill>
              <a:latin typeface="urw-din"/>
            </a:endParaRPr>
          </a:p>
        </p:txBody>
      </p:sp>
    </p:spTree>
    <p:extLst>
      <p:ext uri="{BB962C8B-B14F-4D97-AF65-F5344CB8AC3E}">
        <p14:creationId xmlns:p14="http://schemas.microsoft.com/office/powerpoint/2010/main" val="197028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5737DD-7D67-4CD5-BA3A-52ED4504171E}"/>
              </a:ext>
            </a:extLst>
          </p:cNvPr>
          <p:cNvSpPr txBox="1"/>
          <p:nvPr/>
        </p:nvSpPr>
        <p:spPr>
          <a:xfrm>
            <a:off x="228601" y="96253"/>
            <a:ext cx="6220326" cy="6186309"/>
          </a:xfrm>
          <a:prstGeom prst="rect">
            <a:avLst/>
          </a:prstGeom>
          <a:noFill/>
          <a:ln>
            <a:solidFill>
              <a:schemeClr val="tx1"/>
            </a:solidFill>
          </a:ln>
        </p:spPr>
        <p:txBody>
          <a:bodyPr wrap="square">
            <a:spAutoFit/>
          </a:bodyPr>
          <a:lstStyle/>
          <a:p>
            <a:r>
              <a:rPr lang="en-IN" dirty="0"/>
              <a:t>using System;</a:t>
            </a:r>
          </a:p>
          <a:p>
            <a:r>
              <a:rPr lang="en-IN" dirty="0"/>
              <a:t>class Geeks {</a:t>
            </a:r>
          </a:p>
          <a:p>
            <a:r>
              <a:rPr lang="en-IN" dirty="0"/>
              <a:t>    static void Main(string[] </a:t>
            </a:r>
            <a:r>
              <a:rPr lang="en-IN" dirty="0" err="1"/>
              <a:t>args</a:t>
            </a:r>
            <a:r>
              <a:rPr lang="en-IN" dirty="0"/>
              <a:t>)</a:t>
            </a:r>
          </a:p>
          <a:p>
            <a:r>
              <a:rPr lang="en-IN" dirty="0"/>
              <a:t>    {</a:t>
            </a:r>
          </a:p>
          <a:p>
            <a:r>
              <a:rPr lang="en-IN" dirty="0"/>
              <a:t>         </a:t>
            </a:r>
            <a:r>
              <a:rPr lang="en-IN" b="1" dirty="0"/>
              <a:t>// declare a string Name using "</a:t>
            </a:r>
            <a:r>
              <a:rPr lang="en-IN" b="1" dirty="0" err="1"/>
              <a:t>System.String</a:t>
            </a:r>
            <a:r>
              <a:rPr lang="en-IN" b="1" dirty="0"/>
              <a:t>" class</a:t>
            </a:r>
          </a:p>
          <a:p>
            <a:r>
              <a:rPr lang="en-IN" dirty="0"/>
              <a:t>        </a:t>
            </a:r>
            <a:r>
              <a:rPr lang="en-IN" dirty="0" err="1"/>
              <a:t>System.String</a:t>
            </a:r>
            <a:r>
              <a:rPr lang="en-IN" dirty="0"/>
              <a:t> Name;</a:t>
            </a:r>
          </a:p>
          <a:p>
            <a:r>
              <a:rPr lang="en-IN" dirty="0"/>
              <a:t>         </a:t>
            </a:r>
          </a:p>
          <a:p>
            <a:r>
              <a:rPr lang="en-IN" dirty="0"/>
              <a:t>        </a:t>
            </a:r>
            <a:r>
              <a:rPr lang="en-IN" b="1" dirty="0"/>
              <a:t>// initialization of String</a:t>
            </a:r>
          </a:p>
          <a:p>
            <a:r>
              <a:rPr lang="en-IN" dirty="0"/>
              <a:t>        Name = "Geek";</a:t>
            </a:r>
          </a:p>
          <a:p>
            <a:r>
              <a:rPr lang="en-IN" dirty="0"/>
              <a:t> </a:t>
            </a:r>
          </a:p>
          <a:p>
            <a:r>
              <a:rPr lang="en-IN" dirty="0"/>
              <a:t>        </a:t>
            </a:r>
            <a:r>
              <a:rPr lang="en-IN" b="1" dirty="0"/>
              <a:t>// declare a string id using an alias(shorthand) </a:t>
            </a:r>
          </a:p>
          <a:p>
            <a:r>
              <a:rPr lang="en-IN" b="1" dirty="0"/>
              <a:t>      //"String" of </a:t>
            </a:r>
            <a:r>
              <a:rPr lang="en-IN" b="1" dirty="0" err="1"/>
              <a:t>System.String</a:t>
            </a:r>
            <a:r>
              <a:rPr lang="en-IN" b="1" dirty="0"/>
              <a:t> class.</a:t>
            </a:r>
            <a:endParaRPr lang="en-IN" dirty="0"/>
          </a:p>
          <a:p>
            <a:r>
              <a:rPr lang="en-IN" dirty="0"/>
              <a:t>        String id;</a:t>
            </a:r>
          </a:p>
          <a:p>
            <a:r>
              <a:rPr lang="en-IN" dirty="0"/>
              <a:t>         </a:t>
            </a:r>
          </a:p>
          <a:p>
            <a:r>
              <a:rPr lang="en-IN" dirty="0"/>
              <a:t>        </a:t>
            </a:r>
            <a:r>
              <a:rPr lang="en-IN" b="1" dirty="0"/>
              <a:t>// initialization of String</a:t>
            </a:r>
          </a:p>
          <a:p>
            <a:r>
              <a:rPr lang="en-IN" dirty="0"/>
              <a:t>        id = "33";</a:t>
            </a:r>
          </a:p>
          <a:p>
            <a:r>
              <a:rPr lang="en-IN" dirty="0"/>
              <a:t> </a:t>
            </a:r>
          </a:p>
          <a:p>
            <a:r>
              <a:rPr lang="en-IN" dirty="0"/>
              <a:t>        </a:t>
            </a:r>
            <a:r>
              <a:rPr lang="en-IN" b="1" dirty="0"/>
              <a:t>// declare a string </a:t>
            </a:r>
            <a:r>
              <a:rPr lang="en-IN" b="1" dirty="0" err="1"/>
              <a:t>mrk</a:t>
            </a:r>
            <a:r>
              <a:rPr lang="en-IN" b="1" dirty="0"/>
              <a:t> using string keyword</a:t>
            </a:r>
          </a:p>
          <a:p>
            <a:r>
              <a:rPr lang="en-IN" dirty="0"/>
              <a:t>        string </a:t>
            </a:r>
            <a:r>
              <a:rPr lang="en-IN" dirty="0" err="1"/>
              <a:t>mrk</a:t>
            </a:r>
            <a:r>
              <a:rPr lang="en-IN" dirty="0"/>
              <a:t>;</a:t>
            </a:r>
          </a:p>
          <a:p>
            <a:r>
              <a:rPr lang="en-IN" dirty="0"/>
              <a:t>         </a:t>
            </a:r>
          </a:p>
          <a:p>
            <a:r>
              <a:rPr lang="en-IN" dirty="0"/>
              <a:t>        </a:t>
            </a:r>
            <a:r>
              <a:rPr lang="en-IN" b="1" dirty="0"/>
              <a:t>// initialization of String</a:t>
            </a:r>
          </a:p>
          <a:p>
            <a:r>
              <a:rPr lang="en-IN" dirty="0"/>
              <a:t>        </a:t>
            </a:r>
            <a:r>
              <a:rPr lang="en-IN" dirty="0" err="1"/>
              <a:t>mrk</a:t>
            </a:r>
            <a:r>
              <a:rPr lang="en-IN" dirty="0"/>
              <a:t> = "97";</a:t>
            </a:r>
          </a:p>
        </p:txBody>
      </p:sp>
      <p:sp>
        <p:nvSpPr>
          <p:cNvPr id="8" name="TextBox 7">
            <a:extLst>
              <a:ext uri="{FF2B5EF4-FFF2-40B4-BE49-F238E27FC236}">
                <a16:creationId xmlns:a16="http://schemas.microsoft.com/office/drawing/2014/main" id="{593DFC45-7149-458F-B296-34DA78FEBCB4}"/>
              </a:ext>
            </a:extLst>
          </p:cNvPr>
          <p:cNvSpPr txBox="1"/>
          <p:nvPr/>
        </p:nvSpPr>
        <p:spPr>
          <a:xfrm>
            <a:off x="6574055" y="173255"/>
            <a:ext cx="5486400" cy="3416320"/>
          </a:xfrm>
          <a:prstGeom prst="rect">
            <a:avLst/>
          </a:prstGeom>
          <a:noFill/>
          <a:ln>
            <a:solidFill>
              <a:schemeClr val="tx1"/>
            </a:solidFill>
          </a:ln>
        </p:spPr>
        <p:txBody>
          <a:bodyPr wrap="square" rtlCol="0">
            <a:spAutoFit/>
          </a:bodyPr>
          <a:lstStyle/>
          <a:p>
            <a:r>
              <a:rPr lang="en-IN" b="1" dirty="0"/>
              <a:t>// Declaration and initialization of the string in a single //line</a:t>
            </a:r>
          </a:p>
          <a:p>
            <a:r>
              <a:rPr lang="en-IN" dirty="0"/>
              <a:t>        string rank = "1";</a:t>
            </a:r>
          </a:p>
          <a:p>
            <a:r>
              <a:rPr lang="en-IN" dirty="0"/>
              <a:t> </a:t>
            </a:r>
          </a:p>
          <a:p>
            <a:r>
              <a:rPr lang="en-IN" b="1" dirty="0"/>
              <a:t>        // Displaying Result</a:t>
            </a:r>
          </a:p>
          <a:p>
            <a:r>
              <a:rPr lang="en-IN" dirty="0"/>
              <a:t>        </a:t>
            </a:r>
            <a:r>
              <a:rPr lang="en-IN" dirty="0" err="1"/>
              <a:t>Console.WriteLine</a:t>
            </a:r>
            <a:r>
              <a:rPr lang="en-IN" dirty="0"/>
              <a:t>("Name: {0}", Name);</a:t>
            </a:r>
          </a:p>
          <a:p>
            <a:r>
              <a:rPr lang="en-IN" dirty="0"/>
              <a:t>        </a:t>
            </a:r>
            <a:r>
              <a:rPr lang="en-IN" dirty="0" err="1"/>
              <a:t>Console.WriteLine</a:t>
            </a:r>
            <a:r>
              <a:rPr lang="en-IN" dirty="0"/>
              <a:t>("Id: {0}", id);</a:t>
            </a:r>
          </a:p>
          <a:p>
            <a:r>
              <a:rPr lang="en-IN" dirty="0"/>
              <a:t>        </a:t>
            </a:r>
            <a:r>
              <a:rPr lang="en-IN" dirty="0" err="1"/>
              <a:t>Console.WriteLine</a:t>
            </a:r>
            <a:r>
              <a:rPr lang="en-IN" dirty="0"/>
              <a:t>("Marks: {0}", </a:t>
            </a:r>
            <a:r>
              <a:rPr lang="en-IN" dirty="0" err="1"/>
              <a:t>mrk</a:t>
            </a:r>
            <a:r>
              <a:rPr lang="en-IN" dirty="0"/>
              <a:t>);</a:t>
            </a:r>
          </a:p>
          <a:p>
            <a:r>
              <a:rPr lang="en-IN" dirty="0"/>
              <a:t>        </a:t>
            </a:r>
            <a:r>
              <a:rPr lang="en-IN" dirty="0" err="1"/>
              <a:t>Console.WriteLine</a:t>
            </a:r>
            <a:r>
              <a:rPr lang="en-IN" dirty="0"/>
              <a:t>("Rank: {0}", rank);</a:t>
            </a:r>
          </a:p>
          <a:p>
            <a:r>
              <a:rPr lang="en-IN" dirty="0"/>
              <a:t>    }</a:t>
            </a:r>
          </a:p>
          <a:p>
            <a:r>
              <a:rPr lang="en-IN" dirty="0"/>
              <a:t>}</a:t>
            </a:r>
          </a:p>
          <a:p>
            <a:endParaRPr lang="en-IN" dirty="0"/>
          </a:p>
        </p:txBody>
      </p:sp>
      <p:sp>
        <p:nvSpPr>
          <p:cNvPr id="13" name="TextBox 12">
            <a:extLst>
              <a:ext uri="{FF2B5EF4-FFF2-40B4-BE49-F238E27FC236}">
                <a16:creationId xmlns:a16="http://schemas.microsoft.com/office/drawing/2014/main" id="{5552CF0C-5B46-4F44-B52D-4B969C3D5B78}"/>
              </a:ext>
            </a:extLst>
          </p:cNvPr>
          <p:cNvSpPr txBox="1"/>
          <p:nvPr/>
        </p:nvSpPr>
        <p:spPr>
          <a:xfrm>
            <a:off x="7293543" y="3992153"/>
            <a:ext cx="4372276" cy="2031325"/>
          </a:xfrm>
          <a:prstGeom prst="rect">
            <a:avLst/>
          </a:prstGeom>
          <a:noFill/>
        </p:spPr>
        <p:txBody>
          <a:bodyPr wrap="square">
            <a:spAutoFit/>
          </a:bodyPr>
          <a:lstStyle/>
          <a:p>
            <a:r>
              <a:rPr lang="en-IN" b="1" dirty="0"/>
              <a:t>OUTPUT:</a:t>
            </a:r>
          </a:p>
          <a:p>
            <a:endParaRPr lang="en-IN" dirty="0"/>
          </a:p>
          <a:p>
            <a:r>
              <a:rPr lang="en-IN" dirty="0"/>
              <a:t>Name: Geek</a:t>
            </a:r>
          </a:p>
          <a:p>
            <a:r>
              <a:rPr lang="en-IN" dirty="0"/>
              <a:t>Id: 33</a:t>
            </a:r>
          </a:p>
          <a:p>
            <a:r>
              <a:rPr lang="en-IN" dirty="0"/>
              <a:t>Marks: 97</a:t>
            </a:r>
          </a:p>
          <a:p>
            <a:r>
              <a:rPr lang="en-IN" dirty="0"/>
              <a:t>Rank: 1</a:t>
            </a:r>
          </a:p>
          <a:p>
            <a:r>
              <a:rPr lang="en-IN" dirty="0"/>
              <a:t> </a:t>
            </a:r>
          </a:p>
        </p:txBody>
      </p:sp>
    </p:spTree>
    <p:extLst>
      <p:ext uri="{BB962C8B-B14F-4D97-AF65-F5344CB8AC3E}">
        <p14:creationId xmlns:p14="http://schemas.microsoft.com/office/powerpoint/2010/main" val="152102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1AC0CF-64B7-49C3-9311-4373A17325CD}"/>
              </a:ext>
            </a:extLst>
          </p:cNvPr>
          <p:cNvSpPr txBox="1"/>
          <p:nvPr/>
        </p:nvSpPr>
        <p:spPr>
          <a:xfrm>
            <a:off x="334478" y="143660"/>
            <a:ext cx="11186962" cy="1200329"/>
          </a:xfrm>
          <a:prstGeom prst="rect">
            <a:avLst/>
          </a:prstGeom>
          <a:noFill/>
        </p:spPr>
        <p:txBody>
          <a:bodyPr wrap="square">
            <a:spAutoFit/>
          </a:bodyPr>
          <a:lstStyle/>
          <a:p>
            <a:r>
              <a:rPr lang="en-US" b="1" i="0" dirty="0">
                <a:solidFill>
                  <a:srgbClr val="273239"/>
                </a:solidFill>
                <a:effectLst/>
                <a:latin typeface="urw-din"/>
              </a:rPr>
              <a:t>String arrays: </a:t>
            </a:r>
            <a:r>
              <a:rPr lang="en-US" b="0" i="0" dirty="0">
                <a:solidFill>
                  <a:srgbClr val="273239"/>
                </a:solidFill>
                <a:effectLst/>
                <a:latin typeface="urw-din"/>
              </a:rPr>
              <a:t>We can also create the array of string and assigns values to it. The string arrays can be created as follows:</a:t>
            </a:r>
          </a:p>
          <a:p>
            <a:endParaRPr lang="en-US" dirty="0">
              <a:solidFill>
                <a:srgbClr val="273239"/>
              </a:solidFill>
              <a:latin typeface="urw-din"/>
            </a:endParaRPr>
          </a:p>
          <a:p>
            <a:r>
              <a:rPr lang="en-IN" b="1" i="0" dirty="0">
                <a:solidFill>
                  <a:srgbClr val="273239"/>
                </a:solidFill>
                <a:effectLst/>
                <a:latin typeface="urw-din"/>
              </a:rPr>
              <a:t>Syntax:</a:t>
            </a:r>
            <a:endParaRPr lang="en-IN" b="0" i="0" dirty="0">
              <a:solidFill>
                <a:srgbClr val="273239"/>
              </a:solidFill>
              <a:effectLst/>
              <a:latin typeface="urw-din"/>
            </a:endParaRPr>
          </a:p>
        </p:txBody>
      </p:sp>
      <p:sp>
        <p:nvSpPr>
          <p:cNvPr id="6" name="TextBox 5">
            <a:extLst>
              <a:ext uri="{FF2B5EF4-FFF2-40B4-BE49-F238E27FC236}">
                <a16:creationId xmlns:a16="http://schemas.microsoft.com/office/drawing/2014/main" id="{17FDFF7E-438A-4781-B657-555A0506AD8B}"/>
              </a:ext>
            </a:extLst>
          </p:cNvPr>
          <p:cNvSpPr txBox="1"/>
          <p:nvPr/>
        </p:nvSpPr>
        <p:spPr>
          <a:xfrm>
            <a:off x="1143001" y="974657"/>
            <a:ext cx="6097604" cy="369332"/>
          </a:xfrm>
          <a:prstGeom prst="rect">
            <a:avLst/>
          </a:prstGeom>
          <a:noFill/>
        </p:spPr>
        <p:txBody>
          <a:bodyPr wrap="square">
            <a:spAutoFit/>
          </a:bodyPr>
          <a:lstStyle/>
          <a:p>
            <a:r>
              <a:rPr lang="en-US" b="1" dirty="0">
                <a:solidFill>
                  <a:srgbClr val="7030A0"/>
                </a:solidFill>
              </a:rPr>
              <a:t>String [] </a:t>
            </a:r>
            <a:r>
              <a:rPr lang="en-US" b="1" dirty="0" err="1">
                <a:solidFill>
                  <a:srgbClr val="7030A0"/>
                </a:solidFill>
              </a:rPr>
              <a:t>array_variable</a:t>
            </a:r>
            <a:r>
              <a:rPr lang="en-US" b="1" dirty="0">
                <a:solidFill>
                  <a:srgbClr val="7030A0"/>
                </a:solidFill>
              </a:rPr>
              <a:t>  =  new  String[</a:t>
            </a:r>
            <a:r>
              <a:rPr lang="en-US" b="1" dirty="0" err="1">
                <a:solidFill>
                  <a:srgbClr val="7030A0"/>
                </a:solidFill>
              </a:rPr>
              <a:t>Length_of_array</a:t>
            </a:r>
            <a:r>
              <a:rPr lang="en-US" b="1" dirty="0">
                <a:solidFill>
                  <a:srgbClr val="7030A0"/>
                </a:solidFill>
              </a:rPr>
              <a:t>]</a:t>
            </a:r>
            <a:endParaRPr lang="en-IN" b="1" dirty="0">
              <a:solidFill>
                <a:srgbClr val="7030A0"/>
              </a:solidFill>
            </a:endParaRPr>
          </a:p>
        </p:txBody>
      </p:sp>
      <p:sp>
        <p:nvSpPr>
          <p:cNvPr id="9" name="TextBox 8">
            <a:extLst>
              <a:ext uri="{FF2B5EF4-FFF2-40B4-BE49-F238E27FC236}">
                <a16:creationId xmlns:a16="http://schemas.microsoft.com/office/drawing/2014/main" id="{101425E9-EB46-4C8F-8CCD-1F5FE4E782C7}"/>
              </a:ext>
            </a:extLst>
          </p:cNvPr>
          <p:cNvSpPr txBox="1"/>
          <p:nvPr/>
        </p:nvSpPr>
        <p:spPr>
          <a:xfrm>
            <a:off x="334478" y="1343989"/>
            <a:ext cx="6906127" cy="5078313"/>
          </a:xfrm>
          <a:prstGeom prst="rect">
            <a:avLst/>
          </a:prstGeom>
          <a:noFill/>
          <a:ln>
            <a:solidFill>
              <a:schemeClr val="tx1"/>
            </a:solidFill>
          </a:ln>
        </p:spPr>
        <p:txBody>
          <a:bodyPr wrap="square">
            <a:spAutoFit/>
          </a:bodyPr>
          <a:lstStyle/>
          <a:p>
            <a:r>
              <a:rPr lang="en-IN" b="1" dirty="0"/>
              <a:t>using System;</a:t>
            </a:r>
          </a:p>
          <a:p>
            <a:r>
              <a:rPr lang="en-IN" b="1" dirty="0"/>
              <a:t>class Geeks {</a:t>
            </a:r>
          </a:p>
          <a:p>
            <a:r>
              <a:rPr lang="en-IN" b="1" dirty="0"/>
              <a:t>static void Main(string[] </a:t>
            </a:r>
            <a:r>
              <a:rPr lang="en-IN" b="1" dirty="0" err="1"/>
              <a:t>args</a:t>
            </a:r>
            <a:r>
              <a:rPr lang="en-IN" b="1" dirty="0"/>
              <a:t>)</a:t>
            </a:r>
          </a:p>
          <a:p>
            <a:r>
              <a:rPr lang="en-IN" b="1" dirty="0"/>
              <a:t>{</a:t>
            </a:r>
          </a:p>
          <a:p>
            <a:r>
              <a:rPr lang="en-IN" b="1" dirty="0"/>
              <a:t>    String[] </a:t>
            </a:r>
            <a:r>
              <a:rPr lang="en-IN" b="1" dirty="0" err="1"/>
              <a:t>str_arr</a:t>
            </a:r>
            <a:r>
              <a:rPr lang="en-IN" b="1" dirty="0"/>
              <a:t> = new String[3];</a:t>
            </a:r>
          </a:p>
          <a:p>
            <a:r>
              <a:rPr lang="en-IN" b="1" dirty="0"/>
              <a:t> </a:t>
            </a:r>
          </a:p>
          <a:p>
            <a:r>
              <a:rPr lang="en-IN" b="1" dirty="0"/>
              <a:t>    // Initialising the array of strings</a:t>
            </a:r>
          </a:p>
          <a:p>
            <a:r>
              <a:rPr lang="en-IN" b="1" dirty="0"/>
              <a:t>    </a:t>
            </a:r>
            <a:r>
              <a:rPr lang="en-IN" b="1" dirty="0" err="1"/>
              <a:t>str_arr</a:t>
            </a:r>
            <a:r>
              <a:rPr lang="en-IN" b="1" dirty="0"/>
              <a:t>[0] = "Geeks";</a:t>
            </a:r>
          </a:p>
          <a:p>
            <a:r>
              <a:rPr lang="en-IN" b="1" dirty="0"/>
              <a:t>    </a:t>
            </a:r>
            <a:r>
              <a:rPr lang="en-IN" b="1" dirty="0" err="1"/>
              <a:t>str_arr</a:t>
            </a:r>
            <a:r>
              <a:rPr lang="en-IN" b="1" dirty="0"/>
              <a:t>[1] = "For";</a:t>
            </a:r>
          </a:p>
          <a:p>
            <a:r>
              <a:rPr lang="en-IN" b="1" dirty="0"/>
              <a:t>    </a:t>
            </a:r>
            <a:r>
              <a:rPr lang="en-IN" b="1" dirty="0" err="1"/>
              <a:t>str_arr</a:t>
            </a:r>
            <a:r>
              <a:rPr lang="en-IN" b="1" dirty="0"/>
              <a:t>[2] = "Geeks";</a:t>
            </a:r>
          </a:p>
          <a:p>
            <a:r>
              <a:rPr lang="en-IN" b="1" dirty="0"/>
              <a:t>     </a:t>
            </a:r>
          </a:p>
          <a:p>
            <a:r>
              <a:rPr lang="en-IN" b="1" dirty="0"/>
              <a:t>    // printing String array</a:t>
            </a:r>
          </a:p>
          <a:p>
            <a:r>
              <a:rPr lang="en-IN" b="1" dirty="0"/>
              <a:t>    for(int </a:t>
            </a:r>
            <a:r>
              <a:rPr lang="en-IN" b="1" dirty="0" err="1"/>
              <a:t>i</a:t>
            </a:r>
            <a:r>
              <a:rPr lang="en-IN" b="1" dirty="0"/>
              <a:t> = 0; </a:t>
            </a:r>
            <a:r>
              <a:rPr lang="en-IN" b="1" dirty="0" err="1"/>
              <a:t>i</a:t>
            </a:r>
            <a:r>
              <a:rPr lang="en-IN" b="1" dirty="0"/>
              <a:t> &lt; 3; </a:t>
            </a:r>
            <a:r>
              <a:rPr lang="en-IN" b="1" dirty="0" err="1"/>
              <a:t>i</a:t>
            </a:r>
            <a:r>
              <a:rPr lang="en-IN" b="1" dirty="0"/>
              <a:t>++)</a:t>
            </a:r>
          </a:p>
          <a:p>
            <a:r>
              <a:rPr lang="en-IN" b="1" dirty="0"/>
              <a:t>    {</a:t>
            </a:r>
          </a:p>
          <a:p>
            <a:r>
              <a:rPr lang="en-IN" b="1" dirty="0"/>
              <a:t>        </a:t>
            </a:r>
            <a:r>
              <a:rPr lang="en-IN" b="1" dirty="0" err="1"/>
              <a:t>Console.WriteLine</a:t>
            </a:r>
            <a:r>
              <a:rPr lang="en-IN" b="1" dirty="0"/>
              <a:t>("value at Index position "+</a:t>
            </a:r>
            <a:r>
              <a:rPr lang="en-IN" b="1" dirty="0" err="1"/>
              <a:t>i</a:t>
            </a:r>
            <a:r>
              <a:rPr lang="en-IN" b="1" dirty="0"/>
              <a:t>+" is "+</a:t>
            </a:r>
            <a:r>
              <a:rPr lang="en-IN" b="1" dirty="0" err="1"/>
              <a:t>str_arr</a:t>
            </a:r>
            <a:r>
              <a:rPr lang="en-IN" b="1" dirty="0"/>
              <a:t>[</a:t>
            </a:r>
            <a:r>
              <a:rPr lang="en-IN" b="1" dirty="0" err="1"/>
              <a:t>i</a:t>
            </a:r>
            <a:r>
              <a:rPr lang="en-IN" b="1" dirty="0"/>
              <a:t>]);</a:t>
            </a:r>
          </a:p>
          <a:p>
            <a:r>
              <a:rPr lang="en-IN" b="1" dirty="0"/>
              <a:t>    }</a:t>
            </a:r>
          </a:p>
          <a:p>
            <a:r>
              <a:rPr lang="en-IN" b="1" dirty="0"/>
              <a:t>}</a:t>
            </a:r>
          </a:p>
          <a:p>
            <a:r>
              <a:rPr lang="en-IN" b="1" dirty="0"/>
              <a:t>}</a:t>
            </a:r>
          </a:p>
        </p:txBody>
      </p:sp>
      <p:sp>
        <p:nvSpPr>
          <p:cNvPr id="12" name="TextBox 11">
            <a:extLst>
              <a:ext uri="{FF2B5EF4-FFF2-40B4-BE49-F238E27FC236}">
                <a16:creationId xmlns:a16="http://schemas.microsoft.com/office/drawing/2014/main" id="{8D21C7C2-874A-46AD-889D-1E03D1115080}"/>
              </a:ext>
            </a:extLst>
          </p:cNvPr>
          <p:cNvSpPr txBox="1"/>
          <p:nvPr/>
        </p:nvSpPr>
        <p:spPr>
          <a:xfrm>
            <a:off x="7807250" y="3284719"/>
            <a:ext cx="4372276" cy="1477328"/>
          </a:xfrm>
          <a:prstGeom prst="rect">
            <a:avLst/>
          </a:prstGeom>
          <a:noFill/>
          <a:ln w="3175">
            <a:solidFill>
              <a:schemeClr val="tx1"/>
            </a:solidFill>
          </a:ln>
        </p:spPr>
        <p:txBody>
          <a:bodyPr wrap="square">
            <a:spAutoFit/>
          </a:bodyPr>
          <a:lstStyle/>
          <a:p>
            <a:r>
              <a:rPr lang="en-US" b="1" dirty="0"/>
              <a:t>OUTPUT:</a:t>
            </a:r>
          </a:p>
          <a:p>
            <a:endParaRPr lang="en-US" dirty="0"/>
          </a:p>
          <a:p>
            <a:r>
              <a:rPr lang="en-US" dirty="0"/>
              <a:t>value at Index position 0 is Geeks</a:t>
            </a:r>
          </a:p>
          <a:p>
            <a:r>
              <a:rPr lang="en-US" dirty="0"/>
              <a:t>value at Index position 1 is For</a:t>
            </a:r>
          </a:p>
          <a:p>
            <a:r>
              <a:rPr lang="en-US" dirty="0"/>
              <a:t>value at Index position 2 is Geeks</a:t>
            </a:r>
            <a:endParaRPr lang="en-IN" dirty="0"/>
          </a:p>
        </p:txBody>
      </p:sp>
    </p:spTree>
    <p:extLst>
      <p:ext uri="{BB962C8B-B14F-4D97-AF65-F5344CB8AC3E}">
        <p14:creationId xmlns:p14="http://schemas.microsoft.com/office/powerpoint/2010/main" val="316105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2A6576-8402-44D5-B4D7-6BA6B0FB0DE8}"/>
              </a:ext>
            </a:extLst>
          </p:cNvPr>
          <p:cNvSpPr txBox="1"/>
          <p:nvPr/>
        </p:nvSpPr>
        <p:spPr>
          <a:xfrm>
            <a:off x="363353" y="166655"/>
            <a:ext cx="11437220" cy="6740307"/>
          </a:xfrm>
          <a:prstGeom prst="rect">
            <a:avLst/>
          </a:prstGeom>
          <a:noFill/>
        </p:spPr>
        <p:txBody>
          <a:bodyPr wrap="square">
            <a:spAutoFit/>
          </a:bodyPr>
          <a:lstStyle/>
          <a:p>
            <a:r>
              <a:rPr lang="en-IN" b="1" i="0" dirty="0">
                <a:solidFill>
                  <a:srgbClr val="273239"/>
                </a:solidFill>
                <a:effectLst/>
                <a:latin typeface="urw-din"/>
              </a:rPr>
              <a:t>Reading String from User-Input:</a:t>
            </a:r>
          </a:p>
          <a:p>
            <a:endParaRPr lang="en-IN" b="1" dirty="0">
              <a:solidFill>
                <a:srgbClr val="273239"/>
              </a:solidFill>
              <a:latin typeface="urw-din"/>
            </a:endParaRPr>
          </a:p>
          <a:p>
            <a:r>
              <a:rPr lang="en-US" b="0" i="0" dirty="0">
                <a:solidFill>
                  <a:srgbClr val="273239"/>
                </a:solidFill>
                <a:effectLst/>
                <a:latin typeface="urw-din"/>
              </a:rPr>
              <a:t>A string can be read out from the user input. </a:t>
            </a:r>
            <a:r>
              <a:rPr lang="en-US" b="0" i="0" dirty="0" err="1">
                <a:solidFill>
                  <a:srgbClr val="273239"/>
                </a:solidFill>
                <a:effectLst/>
                <a:latin typeface="urw-din"/>
              </a:rPr>
              <a:t>ReadLine</a:t>
            </a:r>
            <a:r>
              <a:rPr lang="en-US" b="0" i="0" dirty="0">
                <a:solidFill>
                  <a:srgbClr val="273239"/>
                </a:solidFill>
                <a:effectLst/>
                <a:latin typeface="urw-din"/>
              </a:rPr>
              <a:t>() method of console class is used to read a string from user input.</a:t>
            </a:r>
          </a:p>
          <a:p>
            <a:endParaRPr lang="en-US" dirty="0">
              <a:solidFill>
                <a:srgbClr val="273239"/>
              </a:solidFill>
              <a:latin typeface="urw-din"/>
            </a:endParaRPr>
          </a:p>
          <a:p>
            <a:r>
              <a:rPr lang="en-IN" dirty="0"/>
              <a:t>using System;</a:t>
            </a:r>
          </a:p>
          <a:p>
            <a:r>
              <a:rPr lang="en-IN" dirty="0"/>
              <a:t>class Geeks {</a:t>
            </a:r>
          </a:p>
          <a:p>
            <a:r>
              <a:rPr lang="en-IN" dirty="0"/>
              <a:t>     </a:t>
            </a:r>
          </a:p>
          <a:p>
            <a:r>
              <a:rPr lang="en-IN" dirty="0"/>
              <a:t>    static void Main(string[] </a:t>
            </a:r>
            <a:r>
              <a:rPr lang="en-IN" dirty="0" err="1"/>
              <a:t>args</a:t>
            </a:r>
            <a:r>
              <a:rPr lang="en-IN" dirty="0"/>
              <a:t>)</a:t>
            </a:r>
          </a:p>
          <a:p>
            <a:r>
              <a:rPr lang="en-IN" dirty="0"/>
              <a:t>    {</a:t>
            </a:r>
          </a:p>
          <a:p>
            <a:r>
              <a:rPr lang="en-IN" dirty="0"/>
              <a:t> </a:t>
            </a:r>
          </a:p>
          <a:p>
            <a:r>
              <a:rPr lang="en-IN" dirty="0"/>
              <a:t>        </a:t>
            </a:r>
            <a:r>
              <a:rPr lang="en-IN" dirty="0" err="1"/>
              <a:t>Console.WriteLine</a:t>
            </a:r>
            <a:r>
              <a:rPr lang="en-IN" dirty="0"/>
              <a:t>("Enter the String");</a:t>
            </a:r>
          </a:p>
          <a:p>
            <a:r>
              <a:rPr lang="en-IN" dirty="0"/>
              <a:t>     </a:t>
            </a:r>
          </a:p>
          <a:p>
            <a:r>
              <a:rPr lang="en-IN" dirty="0"/>
              <a:t>        // Declaring a string object </a:t>
            </a:r>
            <a:r>
              <a:rPr lang="en-IN" dirty="0" err="1"/>
              <a:t>read_user</a:t>
            </a:r>
            <a:r>
              <a:rPr lang="en-IN" dirty="0"/>
              <a:t> and taking the user input using </a:t>
            </a:r>
            <a:r>
              <a:rPr lang="en-IN" dirty="0" err="1"/>
              <a:t>ReadLine</a:t>
            </a:r>
            <a:r>
              <a:rPr lang="en-IN" dirty="0"/>
              <a:t>() method</a:t>
            </a:r>
          </a:p>
          <a:p>
            <a:r>
              <a:rPr lang="en-IN" dirty="0"/>
              <a:t>        </a:t>
            </a:r>
          </a:p>
          <a:p>
            <a:r>
              <a:rPr lang="en-IN" dirty="0"/>
              <a:t>        </a:t>
            </a:r>
          </a:p>
          <a:p>
            <a:r>
              <a:rPr lang="en-IN" dirty="0"/>
              <a:t>        String </a:t>
            </a:r>
            <a:r>
              <a:rPr lang="en-IN" dirty="0" err="1"/>
              <a:t>read_user</a:t>
            </a:r>
            <a:r>
              <a:rPr lang="en-IN" dirty="0"/>
              <a:t> = </a:t>
            </a:r>
            <a:r>
              <a:rPr lang="en-IN" dirty="0" err="1"/>
              <a:t>Console.ReadLine</a:t>
            </a:r>
            <a:r>
              <a:rPr lang="en-IN" dirty="0"/>
              <a:t>();</a:t>
            </a:r>
          </a:p>
          <a:p>
            <a:r>
              <a:rPr lang="en-IN" dirty="0"/>
              <a:t>     </a:t>
            </a:r>
          </a:p>
          <a:p>
            <a:r>
              <a:rPr lang="en-IN" dirty="0"/>
              <a:t>        // Displaying the user input</a:t>
            </a:r>
          </a:p>
          <a:p>
            <a:endParaRPr lang="en-IN" dirty="0"/>
          </a:p>
          <a:p>
            <a:r>
              <a:rPr lang="en-IN" dirty="0"/>
              <a:t>        </a:t>
            </a:r>
            <a:r>
              <a:rPr lang="en-IN" dirty="0" err="1"/>
              <a:t>Console.WriteLine</a:t>
            </a:r>
            <a:r>
              <a:rPr lang="en-IN" dirty="0"/>
              <a:t>("User Entered: " + </a:t>
            </a:r>
            <a:r>
              <a:rPr lang="en-IN" dirty="0" err="1"/>
              <a:t>read_user</a:t>
            </a:r>
            <a:r>
              <a:rPr lang="en-IN" dirty="0"/>
              <a:t>);</a:t>
            </a:r>
          </a:p>
          <a:p>
            <a:r>
              <a:rPr lang="en-IN" dirty="0"/>
              <a:t> </a:t>
            </a:r>
          </a:p>
          <a:p>
            <a:r>
              <a:rPr lang="en-IN" dirty="0"/>
              <a:t>    }</a:t>
            </a:r>
          </a:p>
          <a:p>
            <a:r>
              <a:rPr lang="en-IN" dirty="0"/>
              <a:t>   </a:t>
            </a:r>
            <a:r>
              <a:rPr lang="en-IN" dirty="0" smtClean="0"/>
              <a:t>}</a:t>
            </a:r>
            <a:endParaRPr lang="en-IN" dirty="0"/>
          </a:p>
        </p:txBody>
      </p:sp>
    </p:spTree>
    <p:extLst>
      <p:ext uri="{BB962C8B-B14F-4D97-AF65-F5344CB8AC3E}">
        <p14:creationId xmlns:p14="http://schemas.microsoft.com/office/powerpoint/2010/main" val="425533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9477AF-C1D2-4347-AD36-349BE840009E}"/>
              </a:ext>
            </a:extLst>
          </p:cNvPr>
          <p:cNvSpPr txBox="1"/>
          <p:nvPr/>
        </p:nvSpPr>
        <p:spPr>
          <a:xfrm>
            <a:off x="317633" y="96253"/>
            <a:ext cx="11319309" cy="2031325"/>
          </a:xfrm>
          <a:prstGeom prst="rect">
            <a:avLst/>
          </a:prstGeom>
          <a:noFill/>
        </p:spPr>
        <p:txBody>
          <a:bodyPr wrap="square">
            <a:spAutoFit/>
          </a:bodyPr>
          <a:lstStyle/>
          <a:p>
            <a:pPr algn="l" fontAlgn="base"/>
            <a:r>
              <a:rPr lang="en-US" b="1" i="0" dirty="0">
                <a:solidFill>
                  <a:srgbClr val="273239"/>
                </a:solidFill>
                <a:effectLst/>
                <a:latin typeface="urw-din"/>
              </a:rPr>
              <a:t>Different Ways for Creating a String: </a:t>
            </a:r>
            <a:r>
              <a:rPr lang="en-US" b="0" i="0" dirty="0">
                <a:solidFill>
                  <a:srgbClr val="273239"/>
                </a:solidFill>
                <a:effectLst/>
                <a:latin typeface="urw-din"/>
              </a:rPr>
              <a:t> </a:t>
            </a:r>
          </a:p>
          <a:p>
            <a:pPr algn="l" fontAlgn="base"/>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Create a string from a literal</a:t>
            </a:r>
          </a:p>
          <a:p>
            <a:pPr algn="l" fontAlgn="base">
              <a:buFont typeface="Arial" panose="020B0604020202020204" pitchFamily="34" charset="0"/>
              <a:buChar char="•"/>
            </a:pPr>
            <a:r>
              <a:rPr lang="en-US" b="0" i="0" dirty="0">
                <a:solidFill>
                  <a:srgbClr val="273239"/>
                </a:solidFill>
                <a:effectLst/>
                <a:latin typeface="urw-din"/>
              </a:rPr>
              <a:t>Create a string using concatenation</a:t>
            </a:r>
          </a:p>
          <a:p>
            <a:pPr algn="l" fontAlgn="base">
              <a:buFont typeface="Arial" panose="020B0604020202020204" pitchFamily="34" charset="0"/>
              <a:buChar char="•"/>
            </a:pPr>
            <a:r>
              <a:rPr lang="en-US" b="0" i="0" dirty="0">
                <a:solidFill>
                  <a:srgbClr val="273239"/>
                </a:solidFill>
                <a:effectLst/>
                <a:latin typeface="urw-din"/>
              </a:rPr>
              <a:t>Create a string using a constructor</a:t>
            </a:r>
          </a:p>
          <a:p>
            <a:pPr algn="l" fontAlgn="base">
              <a:buFont typeface="Arial" panose="020B0604020202020204" pitchFamily="34" charset="0"/>
              <a:buChar char="•"/>
            </a:pPr>
            <a:r>
              <a:rPr lang="en-US" b="0" i="0" dirty="0">
                <a:solidFill>
                  <a:srgbClr val="273239"/>
                </a:solidFill>
                <a:effectLst/>
                <a:latin typeface="urw-din"/>
              </a:rPr>
              <a:t>Create a string using a property or a method</a:t>
            </a:r>
          </a:p>
          <a:p>
            <a:pPr algn="l" fontAlgn="base">
              <a:buFont typeface="Arial" panose="020B0604020202020204" pitchFamily="34" charset="0"/>
              <a:buChar char="•"/>
            </a:pPr>
            <a:r>
              <a:rPr lang="en-US" b="0" i="0" dirty="0">
                <a:solidFill>
                  <a:srgbClr val="273239"/>
                </a:solidFill>
                <a:effectLst/>
                <a:latin typeface="urw-din"/>
              </a:rPr>
              <a:t>Create a string using formatting</a:t>
            </a:r>
          </a:p>
        </p:txBody>
      </p:sp>
    </p:spTree>
    <p:extLst>
      <p:ext uri="{BB962C8B-B14F-4D97-AF65-F5344CB8AC3E}">
        <p14:creationId xmlns:p14="http://schemas.microsoft.com/office/powerpoint/2010/main" val="425063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608060-26A7-4C54-A698-A49619D8BC87}"/>
              </a:ext>
            </a:extLst>
          </p:cNvPr>
          <p:cNvSpPr txBox="1"/>
          <p:nvPr/>
        </p:nvSpPr>
        <p:spPr>
          <a:xfrm>
            <a:off x="279132" y="161797"/>
            <a:ext cx="11251933" cy="923330"/>
          </a:xfrm>
          <a:prstGeom prst="rect">
            <a:avLst/>
          </a:prstGeom>
          <a:noFill/>
        </p:spPr>
        <p:txBody>
          <a:bodyPr wrap="square">
            <a:spAutoFit/>
          </a:bodyPr>
          <a:lstStyle/>
          <a:p>
            <a:r>
              <a:rPr lang="en-US" b="1" i="0" dirty="0">
                <a:solidFill>
                  <a:srgbClr val="273239"/>
                </a:solidFill>
                <a:effectLst/>
                <a:latin typeface="urw-din"/>
              </a:rPr>
              <a:t>Create a string from a literal:</a:t>
            </a:r>
            <a:r>
              <a:rPr lang="en-US" b="0" i="0" dirty="0">
                <a:solidFill>
                  <a:srgbClr val="273239"/>
                </a:solidFill>
                <a:effectLst/>
                <a:latin typeface="urw-din"/>
              </a:rPr>
              <a:t> It is the most common way to create a string. In this, a user has to define string variable and then assign the value within the double quotes. We can use any type of characters within double quotes except some special character like a backslash (\). </a:t>
            </a:r>
            <a:endParaRPr lang="en-IN" dirty="0"/>
          </a:p>
        </p:txBody>
      </p:sp>
      <p:sp>
        <p:nvSpPr>
          <p:cNvPr id="5" name="TextBox 4">
            <a:extLst>
              <a:ext uri="{FF2B5EF4-FFF2-40B4-BE49-F238E27FC236}">
                <a16:creationId xmlns:a16="http://schemas.microsoft.com/office/drawing/2014/main" id="{2E551750-5B79-4549-BFE4-9E7728DBA2D5}"/>
              </a:ext>
            </a:extLst>
          </p:cNvPr>
          <p:cNvSpPr txBox="1"/>
          <p:nvPr/>
        </p:nvSpPr>
        <p:spPr>
          <a:xfrm>
            <a:off x="866274" y="1085127"/>
            <a:ext cx="6557210" cy="5632311"/>
          </a:xfrm>
          <a:prstGeom prst="rect">
            <a:avLst/>
          </a:prstGeom>
          <a:noFill/>
          <a:ln>
            <a:solidFill>
              <a:schemeClr val="tx1"/>
            </a:solidFill>
          </a:ln>
        </p:spPr>
        <p:txBody>
          <a:bodyPr wrap="square">
            <a:spAutoFit/>
          </a:bodyPr>
          <a:lstStyle/>
          <a:p>
            <a:endParaRPr lang="en-IN" dirty="0"/>
          </a:p>
          <a:p>
            <a:r>
              <a:rPr lang="en-IN" dirty="0"/>
              <a:t>using System;</a:t>
            </a:r>
          </a:p>
          <a:p>
            <a:r>
              <a:rPr lang="en-IN" dirty="0"/>
              <a:t>class Geeks {</a:t>
            </a:r>
          </a:p>
          <a:p>
            <a:r>
              <a:rPr lang="en-IN" dirty="0"/>
              <a:t> </a:t>
            </a:r>
          </a:p>
          <a:p>
            <a:r>
              <a:rPr lang="en-IN" b="1" dirty="0"/>
              <a:t>    // Main Method</a:t>
            </a:r>
          </a:p>
          <a:p>
            <a:r>
              <a:rPr lang="en-IN" dirty="0"/>
              <a:t>    static void Main(string[] </a:t>
            </a:r>
            <a:r>
              <a:rPr lang="en-IN" dirty="0" err="1"/>
              <a:t>args</a:t>
            </a:r>
            <a:r>
              <a:rPr lang="en-IN" dirty="0"/>
              <a:t>)</a:t>
            </a:r>
          </a:p>
          <a:p>
            <a:r>
              <a:rPr lang="en-IN" dirty="0"/>
              <a:t>    {</a:t>
            </a:r>
          </a:p>
          <a:p>
            <a:r>
              <a:rPr lang="en-IN" dirty="0"/>
              <a:t>        string str1 = "</a:t>
            </a:r>
            <a:r>
              <a:rPr lang="en-IN" dirty="0" err="1"/>
              <a:t>GeeksforGeeks</a:t>
            </a:r>
            <a:r>
              <a:rPr lang="en-IN" dirty="0"/>
              <a:t>";</a:t>
            </a:r>
          </a:p>
          <a:p>
            <a:r>
              <a:rPr lang="en-IN" dirty="0"/>
              <a:t>        </a:t>
            </a:r>
            <a:r>
              <a:rPr lang="en-IN" dirty="0" err="1"/>
              <a:t>Console.WriteLine</a:t>
            </a:r>
            <a:r>
              <a:rPr lang="en-IN" dirty="0"/>
              <a:t>(str1);</a:t>
            </a:r>
          </a:p>
          <a:p>
            <a:r>
              <a:rPr lang="en-IN" dirty="0"/>
              <a:t> </a:t>
            </a:r>
          </a:p>
          <a:p>
            <a:r>
              <a:rPr lang="en-IN" dirty="0"/>
              <a:t>        </a:t>
            </a:r>
            <a:r>
              <a:rPr lang="en-IN" b="1" dirty="0"/>
              <a:t>// Give Error Unrecognized escape sequence \H, \G, \p</a:t>
            </a:r>
          </a:p>
          <a:p>
            <a:r>
              <a:rPr lang="en-IN" b="1" dirty="0"/>
              <a:t>        // string str3 = "X:\Home\GFG\Geeks.cs";</a:t>
            </a:r>
          </a:p>
          <a:p>
            <a:r>
              <a:rPr lang="en-IN" b="1" dirty="0"/>
              <a:t>        // </a:t>
            </a:r>
            <a:r>
              <a:rPr lang="en-IN" b="1" dirty="0" err="1"/>
              <a:t>Console.WriteLine</a:t>
            </a:r>
            <a:r>
              <a:rPr lang="en-IN" b="1" dirty="0"/>
              <a:t>(str3);</a:t>
            </a:r>
          </a:p>
          <a:p>
            <a:r>
              <a:rPr lang="en-IN" dirty="0"/>
              <a:t> </a:t>
            </a:r>
          </a:p>
          <a:p>
            <a:r>
              <a:rPr lang="en-IN" b="1" dirty="0"/>
              <a:t>        // using double slash \\</a:t>
            </a:r>
          </a:p>
          <a:p>
            <a:r>
              <a:rPr lang="en-IN" dirty="0"/>
              <a:t>        string str2 = "X:\\Home\\GFG\\program.cs";</a:t>
            </a:r>
          </a:p>
          <a:p>
            <a:r>
              <a:rPr lang="en-IN" dirty="0"/>
              <a:t>        </a:t>
            </a:r>
            <a:r>
              <a:rPr lang="en-IN" dirty="0" err="1"/>
              <a:t>Console.WriteLine</a:t>
            </a:r>
            <a:r>
              <a:rPr lang="en-IN" dirty="0"/>
              <a:t>(str2);</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3AF957A9-40CB-4623-9970-208754066488}"/>
              </a:ext>
            </a:extLst>
          </p:cNvPr>
          <p:cNvSpPr txBox="1"/>
          <p:nvPr/>
        </p:nvSpPr>
        <p:spPr>
          <a:xfrm>
            <a:off x="7736305" y="3002364"/>
            <a:ext cx="3646398" cy="1200329"/>
          </a:xfrm>
          <a:prstGeom prst="rect">
            <a:avLst/>
          </a:prstGeom>
          <a:noFill/>
          <a:ln>
            <a:solidFill>
              <a:schemeClr val="tx1"/>
            </a:solidFill>
          </a:ln>
        </p:spPr>
        <p:txBody>
          <a:bodyPr wrap="square">
            <a:spAutoFit/>
          </a:bodyPr>
          <a:lstStyle/>
          <a:p>
            <a:r>
              <a:rPr lang="en-US" b="1" dirty="0"/>
              <a:t>OUTPUT</a:t>
            </a:r>
          </a:p>
          <a:p>
            <a:endParaRPr lang="en-US" dirty="0"/>
          </a:p>
          <a:p>
            <a:r>
              <a:rPr lang="en-US" dirty="0" err="1"/>
              <a:t>GeeksforGeeks</a:t>
            </a:r>
            <a:endParaRPr lang="en-US" dirty="0"/>
          </a:p>
          <a:p>
            <a:r>
              <a:rPr lang="en-US" dirty="0"/>
              <a:t>X:\Home\GFG\program.cs</a:t>
            </a:r>
            <a:endParaRPr lang="en-IN" dirty="0"/>
          </a:p>
        </p:txBody>
      </p:sp>
    </p:spTree>
    <p:extLst>
      <p:ext uri="{BB962C8B-B14F-4D97-AF65-F5344CB8AC3E}">
        <p14:creationId xmlns:p14="http://schemas.microsoft.com/office/powerpoint/2010/main" val="409076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884487-0666-46DA-B18E-D3899CAFE42F}"/>
              </a:ext>
            </a:extLst>
          </p:cNvPr>
          <p:cNvSpPr txBox="1"/>
          <p:nvPr/>
        </p:nvSpPr>
        <p:spPr>
          <a:xfrm>
            <a:off x="202131" y="202131"/>
            <a:ext cx="11636943" cy="923330"/>
          </a:xfrm>
          <a:prstGeom prst="rect">
            <a:avLst/>
          </a:prstGeom>
          <a:noFill/>
        </p:spPr>
        <p:txBody>
          <a:bodyPr wrap="square">
            <a:spAutoFit/>
          </a:bodyPr>
          <a:lstStyle/>
          <a:p>
            <a:r>
              <a:rPr lang="en-US" b="1" i="0" dirty="0">
                <a:solidFill>
                  <a:srgbClr val="273239"/>
                </a:solidFill>
                <a:effectLst/>
                <a:latin typeface="urw-din"/>
              </a:rPr>
              <a:t>Create a string using concatenation:</a:t>
            </a:r>
            <a:r>
              <a:rPr lang="en-US" b="0" i="0" dirty="0">
                <a:solidFill>
                  <a:srgbClr val="273239"/>
                </a:solidFill>
                <a:effectLst/>
                <a:latin typeface="urw-din"/>
              </a:rPr>
              <a:t> We can create a string by using string concatenation operator “+” in C#. To create a single string from any combination of String instances and string literals, the string concatenation operator (+) is used to combine or merge one or more string.</a:t>
            </a:r>
            <a:endParaRPr lang="en-IN" dirty="0"/>
          </a:p>
        </p:txBody>
      </p:sp>
      <p:sp>
        <p:nvSpPr>
          <p:cNvPr id="5" name="TextBox 4">
            <a:extLst>
              <a:ext uri="{FF2B5EF4-FFF2-40B4-BE49-F238E27FC236}">
                <a16:creationId xmlns:a16="http://schemas.microsoft.com/office/drawing/2014/main" id="{F8A1AE3C-08D3-46FC-9363-154B7934A16C}"/>
              </a:ext>
            </a:extLst>
          </p:cNvPr>
          <p:cNvSpPr txBox="1"/>
          <p:nvPr/>
        </p:nvSpPr>
        <p:spPr>
          <a:xfrm>
            <a:off x="1277754" y="1358008"/>
            <a:ext cx="6097604" cy="4801314"/>
          </a:xfrm>
          <a:prstGeom prst="rect">
            <a:avLst/>
          </a:prstGeom>
          <a:noFill/>
          <a:ln>
            <a:solidFill>
              <a:schemeClr val="tx1"/>
            </a:solidFill>
          </a:ln>
        </p:spPr>
        <p:txBody>
          <a:bodyPr wrap="square">
            <a:spAutoFit/>
          </a:bodyPr>
          <a:lstStyle/>
          <a:p>
            <a:r>
              <a:rPr lang="en-US" dirty="0"/>
              <a:t>using System;</a:t>
            </a:r>
          </a:p>
          <a:p>
            <a:r>
              <a:rPr lang="en-US" dirty="0"/>
              <a:t>class Geeks {</a:t>
            </a:r>
          </a:p>
          <a:p>
            <a:r>
              <a:rPr lang="en-US" dirty="0"/>
              <a:t> </a:t>
            </a:r>
          </a:p>
          <a:p>
            <a:r>
              <a:rPr lang="en-US" dirty="0"/>
              <a:t>    // Main Method</a:t>
            </a:r>
          </a:p>
          <a:p>
            <a:r>
              <a:rPr lang="en-US" dirty="0"/>
              <a:t>    public static void Main()</a:t>
            </a:r>
          </a:p>
          <a:p>
            <a:r>
              <a:rPr lang="en-US" dirty="0"/>
              <a:t>    {</a:t>
            </a:r>
          </a:p>
          <a:p>
            <a:r>
              <a:rPr lang="en-US" dirty="0"/>
              <a:t>        string s1 = "Geek";</a:t>
            </a:r>
          </a:p>
          <a:p>
            <a:r>
              <a:rPr lang="en-US" dirty="0"/>
              <a:t>        string s2 = "s";</a:t>
            </a:r>
          </a:p>
          <a:p>
            <a:r>
              <a:rPr lang="en-US" dirty="0"/>
              <a:t>        string s3 = "For";</a:t>
            </a:r>
          </a:p>
          <a:p>
            <a:r>
              <a:rPr lang="en-US" dirty="0"/>
              <a:t>        string s4 = "Geek";</a:t>
            </a:r>
          </a:p>
          <a:p>
            <a:r>
              <a:rPr lang="en-US" dirty="0"/>
              <a:t> </a:t>
            </a:r>
          </a:p>
          <a:p>
            <a:r>
              <a:rPr lang="en-US" dirty="0"/>
              <a:t>        // using concatenation operator</a:t>
            </a:r>
          </a:p>
          <a:p>
            <a:r>
              <a:rPr lang="en-US" dirty="0"/>
              <a:t>        string str = s1 + s2 + s3 + s4 + "s";</a:t>
            </a:r>
          </a:p>
          <a:p>
            <a:r>
              <a:rPr lang="en-US" dirty="0"/>
              <a:t> </a:t>
            </a:r>
          </a:p>
          <a:p>
            <a:r>
              <a:rPr lang="en-US" dirty="0"/>
              <a:t>        </a:t>
            </a:r>
            <a:r>
              <a:rPr lang="en-US" dirty="0" err="1"/>
              <a:t>Console.WriteLine</a:t>
            </a:r>
            <a:r>
              <a:rPr lang="en-US" dirty="0"/>
              <a:t>(str);</a:t>
            </a:r>
          </a:p>
          <a:p>
            <a:r>
              <a:rPr lang="en-US" dirty="0"/>
              <a:t>    }</a:t>
            </a:r>
          </a:p>
          <a:p>
            <a:r>
              <a:rPr lang="en-US" dirty="0"/>
              <a:t>}</a:t>
            </a:r>
            <a:endParaRPr lang="en-IN" dirty="0"/>
          </a:p>
        </p:txBody>
      </p:sp>
    </p:spTree>
    <p:extLst>
      <p:ext uri="{BB962C8B-B14F-4D97-AF65-F5344CB8AC3E}">
        <p14:creationId xmlns:p14="http://schemas.microsoft.com/office/powerpoint/2010/main" val="419254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B0CED9C56DD5459CFF6AA3FB6AE8EE" ma:contentTypeVersion="0" ma:contentTypeDescription="Create a new document." ma:contentTypeScope="" ma:versionID="9bfc85c5c6bdb2d3141b413ddf15d6bf">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0CDBA1-C031-4DE9-B783-C8409A8FE1E0}"/>
</file>

<file path=customXml/itemProps2.xml><?xml version="1.0" encoding="utf-8"?>
<ds:datastoreItem xmlns:ds="http://schemas.openxmlformats.org/officeDocument/2006/customXml" ds:itemID="{1D4A985D-3A6E-42D6-A8B2-A20C51F7DF62}"/>
</file>

<file path=customXml/itemProps3.xml><?xml version="1.0" encoding="utf-8"?>
<ds:datastoreItem xmlns:ds="http://schemas.openxmlformats.org/officeDocument/2006/customXml" ds:itemID="{BB338011-ABBD-4B5F-9FCE-86F7D74F1F25}"/>
</file>

<file path=docProps/app.xml><?xml version="1.0" encoding="utf-8"?>
<Properties xmlns="http://schemas.openxmlformats.org/officeDocument/2006/extended-properties" xmlns:vt="http://schemas.openxmlformats.org/officeDocument/2006/docPropsVTypes">
  <TotalTime>136</TotalTime>
  <Words>877</Words>
  <Application>Microsoft Office PowerPoint</Application>
  <PresentationFormat>Widescreen</PresentationFormat>
  <Paragraphs>263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Helvetica</vt:lpstr>
      <vt:lpstr>Open Sans Condensed</vt:lpstr>
      <vt:lpstr>urw-din</vt:lpstr>
      <vt:lpstr>Office Theme</vt:lpstr>
      <vt:lpstr>String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Udani</dc:creator>
  <cp:lastModifiedBy>SBMP Student</cp:lastModifiedBy>
  <cp:revision>14</cp:revision>
  <dcterms:created xsi:type="dcterms:W3CDTF">2022-03-27T10:20:21Z</dcterms:created>
  <dcterms:modified xsi:type="dcterms:W3CDTF">2022-04-06T08:40:47Z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0x010100FDB0CED9C56DD5459CFF6AA3FB6AE8EE</vt:lpwstr>
  </property>
</Properties>
</file>