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B47-2C96-42C7-804F-A1514B36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AAFDB-4CCE-404A-98BA-707246AA5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129E-335C-4E14-9867-B8CA164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57B3-2A87-4F58-822F-65AEFAA4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3FA7-7146-47B2-BFEC-FAA645DF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0302-4060-4626-B5ED-AFE26851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3D6E-0C75-40F4-9849-23D57682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A75A-8292-4CBF-80AC-FD439A0A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D544-6072-4825-87C0-F5D6AFBB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6B92-61D7-4C76-848F-24C6FD66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5ADE1-55D8-4880-9B0F-56E814692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B5A9-22C4-4EBE-BBEB-55CDB44DC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0533-9D9D-47D3-BF64-17BAEB2F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081C-4689-40D8-8777-D23EC5B4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7CE5-D329-4D81-BDD7-0138A1FB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CF31-AC29-4E21-947F-7FCE4E6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1173-3881-42FE-95C7-02AB58BA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1B0A-7B31-47FE-B21C-F8C98B5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555A-FF05-405F-AC9C-FE0EBFC9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679D-6FE5-42C2-8358-E94EEEA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4DE-890C-4EB5-807D-E01AF19D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6467-F1E1-412C-BC7C-9422D0FD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3A0A-6BFC-4AE5-BDE2-4BCA6F71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32D3-54A8-46C4-8A12-0ADFFECC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D00E-B163-4B4D-9833-8B750B8E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3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CC-DF4B-4813-96BF-D755ADE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4B1C-519D-4AEC-AA7B-603BEA43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572A-C70F-4BF5-B8DD-4CEDF092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441E-15CB-4ED3-A27E-41B8815B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8D1B-74B1-48E7-856B-57A3576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34D2-0605-4F44-ADE3-CF19D58E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0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F9B6-9180-4507-B257-6D628E9D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75A8-5F29-47E1-B5F1-F9A82E18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7F705-A90A-4A02-874E-C56B6709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A476E-2AB1-403A-A0DB-6A7A4D02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7EC0F-2029-48D0-9341-4966C0D2C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862C4-0DDE-47F5-9B22-BD2B98EC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E2D3-8419-46E3-8AF4-CF89EF30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9C9A-DF4B-479E-990A-A5008875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6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4FC0-F1F5-425A-AAFC-99A1CEB9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5C2E1-E24C-462A-9D4E-5D8BB30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13C9D-D084-426B-B973-D566974B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FB83-6FA7-453C-99A5-70A53C9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CE0A7-D742-46CF-BB1C-9C9D99E5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7BD61-F7E3-4ED6-9FF8-D7F57FE3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14825-8A77-4283-A7BF-585BA511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758-71E5-4E48-97BC-65CEA7C1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4C0E-A1B4-4CAA-9292-B3F1BF38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6A0AC-1353-459C-999F-8ED576F6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BEB0-8C78-4D34-9E79-E4ABE4EF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DD33-53A2-4181-9555-1C0C72C0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0A65-BBFB-4509-8C51-A55AC232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8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E44B-479D-4474-B873-9AAAF842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04B-E92F-4B0E-88E5-19DE1188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3B6CF-4E7C-4AA0-ACE0-A01F851E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93EA4-1077-4BC9-8F8B-5BBB4D8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42CFF-EB84-4AF8-9364-964E2052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3A4A-6284-4D7C-9FD4-A319C3C8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4ACC4-EE7F-44A6-A4A4-EB740059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56A1-DA2B-4351-A5C2-B651A4C6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BF3E-B046-4CBD-9187-E2B70599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EECC-97BC-4553-9598-DFFADB2DEB0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6067-A3EF-442C-B019-2407E9979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88FC-02C3-40E4-892A-7271CC0F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D6DA-4A77-45CE-AC1E-C6DF825C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463C-17C4-42B6-AC5C-EE9BB3BC6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 and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7644-512D-430F-AB86-F50AA4D35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5C551-93E6-4D32-BEEA-860D5D36579F}"/>
              </a:ext>
            </a:extLst>
          </p:cNvPr>
          <p:cNvSpPr txBox="1"/>
          <p:nvPr/>
        </p:nvSpPr>
        <p:spPr>
          <a:xfrm>
            <a:off x="394636" y="240633"/>
            <a:ext cx="113674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Collection classes are specialized classes for data storage and retrieval.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classes provide support for stacks, queues, lists, and hash tables.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collection classes implement the same interfaces.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Collection classes serve various purposes, such as allocating memory dynamically to elements and accessing a list of items on the basis of an index etc. These classes create collections of objects of the Object class, which is the base class for all data types in C#.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b="0" i="0" dirty="0">
                <a:effectLst/>
                <a:latin typeface="Arial" panose="020B0604020202020204" pitchFamily="34" charset="0"/>
              </a:rPr>
              <a:t>Various Collection Classes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1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1F082-D437-4D8D-BFBC-E84F7F5E336C}"/>
              </a:ext>
            </a:extLst>
          </p:cNvPr>
          <p:cNvSpPr txBox="1"/>
          <p:nvPr/>
        </p:nvSpPr>
        <p:spPr>
          <a:xfrm>
            <a:off x="353729" y="243657"/>
            <a:ext cx="114949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1.C# - Stack Class:</a:t>
            </a:r>
          </a:p>
          <a:p>
            <a:endParaRPr lang="en-IN" dirty="0">
              <a:solidFill>
                <a:srgbClr val="797979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represents a last-in, first out collection of object. It is used when you need a last-in, first-out access of items. When you add an item in the list, it is called pushing the item and when you remove it, it is called popping the item.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Methods and Properties of the Stack Class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79797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94CA0-E977-407B-9659-FDEE299F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405062"/>
            <a:ext cx="8715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7AE01B-4302-40AF-A06B-68099E60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61033"/>
              </p:ext>
            </p:extLst>
          </p:nvPr>
        </p:nvGraphicFramePr>
        <p:xfrm>
          <a:off x="991401" y="404261"/>
          <a:ext cx="9779268" cy="5916406"/>
        </p:xfrm>
        <a:graphic>
          <a:graphicData uri="http://schemas.openxmlformats.org/drawingml/2006/table">
            <a:tbl>
              <a:tblPr/>
              <a:tblGrid>
                <a:gridCol w="712271">
                  <a:extLst>
                    <a:ext uri="{9D8B030D-6E8A-4147-A177-3AD203B41FA5}">
                      <a16:colId xmlns:a16="http://schemas.microsoft.com/office/drawing/2014/main" val="3870323708"/>
                    </a:ext>
                  </a:extLst>
                </a:gridCol>
                <a:gridCol w="9066997">
                  <a:extLst>
                    <a:ext uri="{9D8B030D-6E8A-4147-A177-3AD203B41FA5}">
                      <a16:colId xmlns:a16="http://schemas.microsoft.com/office/drawing/2014/main" val="1076842355"/>
                    </a:ext>
                  </a:extLst>
                </a:gridCol>
              </a:tblGrid>
              <a:tr h="3203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err="1">
                          <a:effectLst/>
                        </a:rPr>
                        <a:t>Sr.No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Method &amp; Description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006695"/>
                  </a:ext>
                </a:extLst>
              </a:tr>
              <a:tr h="72857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Stack.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93450"/>
                  </a:ext>
                </a:extLst>
              </a:tr>
              <a:tr h="113676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Contains(object obj);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an element is in the Stack.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22854"/>
                  </a:ext>
                </a:extLst>
              </a:tr>
              <a:tr h="100070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Peek();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object at the top of the Stack without removing it.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384601"/>
                  </a:ext>
                </a:extLst>
              </a:tr>
              <a:tr h="86463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Pop();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and returns the object at the top of the Stack.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43960"/>
                  </a:ext>
                </a:extLst>
              </a:tr>
              <a:tr h="100070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Push(object obj);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Inserts an object at the top of the Stack.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14352"/>
                  </a:ext>
                </a:extLst>
              </a:tr>
              <a:tr h="86463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object[]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ToArray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Copies the Stack to a new array.</a:t>
                      </a:r>
                    </a:p>
                  </a:txBody>
                  <a:tcPr marL="18919" marR="18919" marT="18919" marB="1891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6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A5EC3-3E60-4D51-B328-164BFB18D1BB}"/>
              </a:ext>
            </a:extLst>
          </p:cNvPr>
          <p:cNvSpPr txBox="1"/>
          <p:nvPr/>
        </p:nvSpPr>
        <p:spPr>
          <a:xfrm>
            <a:off x="488481" y="15703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53C94-86BA-4B0B-9EEA-6403E946805E}"/>
              </a:ext>
            </a:extLst>
          </p:cNvPr>
          <p:cNvSpPr txBox="1"/>
          <p:nvPr/>
        </p:nvSpPr>
        <p:spPr>
          <a:xfrm>
            <a:off x="346509" y="526362"/>
            <a:ext cx="1010652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r>
              <a:rPr lang="en-IN" dirty="0"/>
              <a:t>using </a:t>
            </a:r>
            <a:r>
              <a:rPr lang="en-IN" dirty="0" err="1"/>
              <a:t>System.Collections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namespace </a:t>
            </a:r>
            <a:r>
              <a:rPr lang="en-IN" dirty="0" err="1"/>
              <a:t>CollectionsApplication</a:t>
            </a:r>
            <a:r>
              <a:rPr lang="en-IN" dirty="0"/>
              <a:t> {</a:t>
            </a:r>
          </a:p>
          <a:p>
            <a:r>
              <a:rPr lang="en-IN" dirty="0"/>
              <a:t>   class Program {</a:t>
            </a:r>
          </a:p>
          <a:p>
            <a:r>
              <a:rPr lang="en-IN" dirty="0"/>
              <a:t>     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 Stack </a:t>
            </a:r>
            <a:r>
              <a:rPr lang="en-IN" dirty="0" err="1"/>
              <a:t>st</a:t>
            </a:r>
            <a:r>
              <a:rPr lang="en-IN" dirty="0"/>
              <a:t> = new Stack();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st.Push</a:t>
            </a:r>
            <a:r>
              <a:rPr lang="en-IN" dirty="0"/>
              <a:t>('A');</a:t>
            </a:r>
          </a:p>
          <a:p>
            <a:r>
              <a:rPr lang="en-IN" dirty="0"/>
              <a:t>         </a:t>
            </a:r>
            <a:r>
              <a:rPr lang="en-IN" dirty="0" err="1"/>
              <a:t>st.Push</a:t>
            </a:r>
            <a:r>
              <a:rPr lang="en-IN" dirty="0"/>
              <a:t>('M');</a:t>
            </a:r>
          </a:p>
          <a:p>
            <a:r>
              <a:rPr lang="en-IN" dirty="0"/>
              <a:t>         </a:t>
            </a:r>
            <a:r>
              <a:rPr lang="en-IN" dirty="0" err="1"/>
              <a:t>st.Push</a:t>
            </a:r>
            <a:r>
              <a:rPr lang="en-IN" dirty="0"/>
              <a:t>('G');</a:t>
            </a:r>
          </a:p>
          <a:p>
            <a:r>
              <a:rPr lang="en-IN" dirty="0"/>
              <a:t>         </a:t>
            </a:r>
            <a:r>
              <a:rPr lang="en-IN" dirty="0" err="1"/>
              <a:t>st.Push</a:t>
            </a:r>
            <a:r>
              <a:rPr lang="en-IN" dirty="0"/>
              <a:t>('W');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("Current stack: ");</a:t>
            </a:r>
          </a:p>
          <a:p>
            <a:r>
              <a:rPr lang="en-IN" dirty="0"/>
              <a:t>         foreach (char c in </a:t>
            </a:r>
            <a:r>
              <a:rPr lang="en-IN" dirty="0" err="1"/>
              <a:t>st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</a:t>
            </a:r>
            <a:r>
              <a:rPr lang="en-IN" dirty="0"/>
              <a:t>(c + " 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C36A-F3B9-48A2-A49D-F6C9FC5F4928}"/>
              </a:ext>
            </a:extLst>
          </p:cNvPr>
          <p:cNvSpPr txBox="1"/>
          <p:nvPr/>
        </p:nvSpPr>
        <p:spPr>
          <a:xfrm>
            <a:off x="8614611" y="5361272"/>
            <a:ext cx="13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6262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D767D-4386-44C6-9A66-EA39E8402552}"/>
              </a:ext>
            </a:extLst>
          </p:cNvPr>
          <p:cNvSpPr txBox="1"/>
          <p:nvPr/>
        </p:nvSpPr>
        <p:spPr>
          <a:xfrm>
            <a:off x="664144" y="61253"/>
            <a:ext cx="7421078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st.Push</a:t>
            </a:r>
            <a:r>
              <a:rPr lang="en-IN" dirty="0"/>
              <a:t>('V');</a:t>
            </a:r>
          </a:p>
          <a:p>
            <a:r>
              <a:rPr lang="en-IN" dirty="0"/>
              <a:t>         </a:t>
            </a:r>
            <a:r>
              <a:rPr lang="en-IN" dirty="0" err="1"/>
              <a:t>st.Push</a:t>
            </a:r>
            <a:r>
              <a:rPr lang="en-IN" dirty="0"/>
              <a:t>('H');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("The next </a:t>
            </a:r>
            <a:r>
              <a:rPr lang="en-IN" dirty="0" err="1"/>
              <a:t>poppable</a:t>
            </a:r>
            <a:r>
              <a:rPr lang="en-IN" dirty="0"/>
              <a:t> value in stack: {0}", </a:t>
            </a:r>
            <a:r>
              <a:rPr lang="en-IN" dirty="0" err="1"/>
              <a:t>st.Peek</a:t>
            </a:r>
            <a:r>
              <a:rPr lang="en-IN" dirty="0"/>
              <a:t>());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("Current stack: 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foreach (char c in </a:t>
            </a:r>
            <a:r>
              <a:rPr lang="en-IN" dirty="0" err="1"/>
              <a:t>st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</a:t>
            </a:r>
            <a:r>
              <a:rPr lang="en-IN" dirty="0"/>
              <a:t>(c + " 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("Removing values ");</a:t>
            </a:r>
          </a:p>
          <a:p>
            <a:r>
              <a:rPr lang="en-IN" dirty="0"/>
              <a:t>         </a:t>
            </a:r>
            <a:r>
              <a:rPr lang="en-IN" dirty="0" err="1"/>
              <a:t>st.Pop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st.Pop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st.Pop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("Current stack: ");</a:t>
            </a:r>
          </a:p>
          <a:p>
            <a:r>
              <a:rPr lang="en-IN" dirty="0"/>
              <a:t>         foreach (char c in </a:t>
            </a:r>
            <a:r>
              <a:rPr lang="en-IN" dirty="0" err="1"/>
              <a:t>st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</a:t>
            </a:r>
            <a:r>
              <a:rPr lang="en-IN" dirty="0"/>
              <a:t>(c + " 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5529C-2A19-41D7-9FD2-65BD9EDA3CD4}"/>
              </a:ext>
            </a:extLst>
          </p:cNvPr>
          <p:cNvSpPr txBox="1"/>
          <p:nvPr/>
        </p:nvSpPr>
        <p:spPr>
          <a:xfrm>
            <a:off x="8710863" y="3429000"/>
            <a:ext cx="28779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Current stack: </a:t>
            </a:r>
          </a:p>
          <a:p>
            <a:r>
              <a:rPr lang="en-US"/>
              <a:t>W G M A</a:t>
            </a:r>
          </a:p>
          <a:p>
            <a:r>
              <a:rPr lang="en-US"/>
              <a:t>The next poppable value in stack: H</a:t>
            </a:r>
          </a:p>
          <a:p>
            <a:r>
              <a:rPr lang="en-US"/>
              <a:t>Current stack: </a:t>
            </a:r>
          </a:p>
          <a:p>
            <a:r>
              <a:rPr lang="en-US"/>
              <a:t>H V W G M A</a:t>
            </a:r>
          </a:p>
          <a:p>
            <a:r>
              <a:rPr lang="en-US"/>
              <a:t>Removing values</a:t>
            </a:r>
          </a:p>
          <a:p>
            <a:r>
              <a:rPr lang="en-US"/>
              <a:t>Current stack: </a:t>
            </a:r>
          </a:p>
          <a:p>
            <a:r>
              <a:rPr lang="en-US"/>
              <a:t>G M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1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912DF-AD50-48E2-BAE7-81E086E4E867}"/>
              </a:ext>
            </a:extLst>
          </p:cNvPr>
          <p:cNvSpPr txBox="1"/>
          <p:nvPr/>
        </p:nvSpPr>
        <p:spPr>
          <a:xfrm>
            <a:off x="344102" y="195531"/>
            <a:ext cx="113890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C# - Queue Class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represents a first-in, first out collection of object. It is used when you need a first-in, first-out access of items. When you add an item in the list, it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enqueue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when you remove an item, it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deque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Methods and Properties</a:t>
            </a:r>
          </a:p>
          <a:p>
            <a:endParaRPr lang="en-IN" b="0" i="0" dirty="0">
              <a:solidFill>
                <a:srgbClr val="797979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D3332-8372-4413-AF01-30FE7B4A6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6136"/>
              </p:ext>
            </p:extLst>
          </p:nvPr>
        </p:nvGraphicFramePr>
        <p:xfrm>
          <a:off x="1299411" y="2939574"/>
          <a:ext cx="9634888" cy="1026160"/>
        </p:xfrm>
        <a:graphic>
          <a:graphicData uri="http://schemas.openxmlformats.org/drawingml/2006/table">
            <a:tbl>
              <a:tblPr/>
              <a:tblGrid>
                <a:gridCol w="743754">
                  <a:extLst>
                    <a:ext uri="{9D8B030D-6E8A-4147-A177-3AD203B41FA5}">
                      <a16:colId xmlns:a16="http://schemas.microsoft.com/office/drawing/2014/main" val="3011834137"/>
                    </a:ext>
                  </a:extLst>
                </a:gridCol>
                <a:gridCol w="8891134">
                  <a:extLst>
                    <a:ext uri="{9D8B030D-6E8A-4147-A177-3AD203B41FA5}">
                      <a16:colId xmlns:a16="http://schemas.microsoft.com/office/drawing/2014/main" val="753718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Sr.No.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Property &amp; 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56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elements contained in the Queue.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2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0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EA70A8-06CF-4AF4-A254-D006FF49E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97824"/>
              </p:ext>
            </p:extLst>
          </p:nvPr>
        </p:nvGraphicFramePr>
        <p:xfrm>
          <a:off x="760395" y="490888"/>
          <a:ext cx="10799546" cy="5730602"/>
        </p:xfrm>
        <a:graphic>
          <a:graphicData uri="http://schemas.openxmlformats.org/drawingml/2006/table">
            <a:tbl>
              <a:tblPr/>
              <a:tblGrid>
                <a:gridCol w="1328287">
                  <a:extLst>
                    <a:ext uri="{9D8B030D-6E8A-4147-A177-3AD203B41FA5}">
                      <a16:colId xmlns:a16="http://schemas.microsoft.com/office/drawing/2014/main" val="3332525309"/>
                    </a:ext>
                  </a:extLst>
                </a:gridCol>
                <a:gridCol w="9471259">
                  <a:extLst>
                    <a:ext uri="{9D8B030D-6E8A-4147-A177-3AD203B41FA5}">
                      <a16:colId xmlns:a16="http://schemas.microsoft.com/office/drawing/2014/main" val="883684495"/>
                    </a:ext>
                  </a:extLst>
                </a:gridCol>
              </a:tblGrid>
              <a:tr h="295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Sr.No.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Method &amp; Description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30412"/>
                  </a:ext>
                </a:extLst>
              </a:tr>
              <a:tr h="66976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Queue.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903748"/>
                  </a:ext>
                </a:extLst>
              </a:tr>
              <a:tr h="104391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Contains(object obj);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an element is in the Queue.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66807"/>
                  </a:ext>
                </a:extLst>
              </a:tr>
              <a:tr h="91919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Dequeue();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and returns the object at the beginning of the Queue.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5893"/>
                  </a:ext>
                </a:extLst>
              </a:tr>
              <a:tr h="91919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Enqueue(object obj);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object to the end of the Queue.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56571"/>
                  </a:ext>
                </a:extLst>
              </a:tr>
              <a:tr h="794479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object[] ToArray();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Copies the Queue to a new array.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62990"/>
                  </a:ext>
                </a:extLst>
              </a:tr>
              <a:tr h="104391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TrimToSize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capacity to the actual number of elements in the Queue.</a:t>
                      </a:r>
                    </a:p>
                  </a:txBody>
                  <a:tcPr marL="17674" marR="17674" marT="17674" marB="1767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83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8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20343-56AC-46B9-ABFA-3FDC097E40AB}"/>
              </a:ext>
            </a:extLst>
          </p:cNvPr>
          <p:cNvSpPr txBox="1"/>
          <p:nvPr/>
        </p:nvSpPr>
        <p:spPr>
          <a:xfrm>
            <a:off x="151597" y="7040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CEBB9-F578-40BB-A721-103800036F35}"/>
              </a:ext>
            </a:extLst>
          </p:cNvPr>
          <p:cNvSpPr txBox="1"/>
          <p:nvPr/>
        </p:nvSpPr>
        <p:spPr>
          <a:xfrm>
            <a:off x="719489" y="440930"/>
            <a:ext cx="7529362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r>
              <a:rPr lang="en-IN" dirty="0"/>
              <a:t>using </a:t>
            </a:r>
            <a:r>
              <a:rPr lang="en-IN" dirty="0" err="1"/>
              <a:t>System.Collections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namespace </a:t>
            </a:r>
            <a:r>
              <a:rPr lang="en-IN" dirty="0" err="1"/>
              <a:t>CollectionsApplication</a:t>
            </a:r>
            <a:r>
              <a:rPr lang="en-IN" dirty="0"/>
              <a:t> {</a:t>
            </a:r>
          </a:p>
          <a:p>
            <a:r>
              <a:rPr lang="en-IN" dirty="0"/>
              <a:t>   class Program {</a:t>
            </a:r>
          </a:p>
          <a:p>
            <a:r>
              <a:rPr lang="en-IN" dirty="0"/>
              <a:t>     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 Queue q = new Queue();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('A');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('M');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('G');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('W');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("Current queue: ");</a:t>
            </a:r>
          </a:p>
          <a:p>
            <a:r>
              <a:rPr lang="en-IN" dirty="0"/>
              <a:t>         foreach (char c in q) </a:t>
            </a:r>
            <a:r>
              <a:rPr lang="en-IN" dirty="0" err="1"/>
              <a:t>Console.Write</a:t>
            </a:r>
            <a:r>
              <a:rPr lang="en-IN" dirty="0"/>
              <a:t>(c + " 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('V');</a:t>
            </a:r>
          </a:p>
          <a:p>
            <a:r>
              <a:rPr lang="en-IN" dirty="0"/>
              <a:t>         </a:t>
            </a:r>
            <a:r>
              <a:rPr lang="en-IN" dirty="0" err="1"/>
              <a:t>q.Enqueue</a:t>
            </a:r>
            <a:r>
              <a:rPr lang="en-IN" dirty="0"/>
              <a:t>('H');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("Current queue: ");</a:t>
            </a:r>
          </a:p>
          <a:p>
            <a:r>
              <a:rPr lang="en-IN" dirty="0"/>
              <a:t>         foreach (char c in q) </a:t>
            </a:r>
            <a:r>
              <a:rPr lang="en-IN" dirty="0" err="1"/>
              <a:t>Console.Write</a:t>
            </a:r>
            <a:r>
              <a:rPr lang="en-IN" dirty="0"/>
              <a:t>(c + " 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0F19D-7E33-46FE-8F7D-9B99C2EF9725}"/>
              </a:ext>
            </a:extLst>
          </p:cNvPr>
          <p:cNvSpPr txBox="1"/>
          <p:nvPr/>
        </p:nvSpPr>
        <p:spPr>
          <a:xfrm>
            <a:off x="9740766" y="616979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159326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11535-99F2-43D5-8811-EEE3C2DB60A0}"/>
              </a:ext>
            </a:extLst>
          </p:cNvPr>
          <p:cNvSpPr txBox="1"/>
          <p:nvPr/>
        </p:nvSpPr>
        <p:spPr>
          <a:xfrm>
            <a:off x="796490" y="662333"/>
            <a:ext cx="609760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("Removing some values ");</a:t>
            </a:r>
          </a:p>
          <a:p>
            <a:r>
              <a:rPr lang="en-IN" dirty="0"/>
              <a:t>         char </a:t>
            </a:r>
            <a:r>
              <a:rPr lang="en-IN" dirty="0" err="1"/>
              <a:t>ch</a:t>
            </a:r>
            <a:r>
              <a:rPr lang="en-IN" dirty="0"/>
              <a:t> = (char)</a:t>
            </a:r>
            <a:r>
              <a:rPr lang="en-IN" dirty="0" err="1"/>
              <a:t>q.Dequeue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("The removed value: {0}", 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r>
              <a:rPr lang="en-IN" dirty="0"/>
              <a:t>         </a:t>
            </a:r>
            <a:r>
              <a:rPr lang="en-IN" dirty="0" err="1"/>
              <a:t>ch</a:t>
            </a:r>
            <a:r>
              <a:rPr lang="en-IN" dirty="0"/>
              <a:t> = (char)</a:t>
            </a:r>
            <a:r>
              <a:rPr lang="en-IN" dirty="0" err="1"/>
              <a:t>q.Dequeue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("The removed value: {0}", 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31369-EDF0-4814-952E-EA2947BBA51A}"/>
              </a:ext>
            </a:extLst>
          </p:cNvPr>
          <p:cNvSpPr txBox="1"/>
          <p:nvPr/>
        </p:nvSpPr>
        <p:spPr>
          <a:xfrm>
            <a:off x="765208" y="4542927"/>
            <a:ext cx="60976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Current queue: </a:t>
            </a:r>
          </a:p>
          <a:p>
            <a:r>
              <a:rPr lang="en-US" dirty="0"/>
              <a:t>A M G W </a:t>
            </a:r>
          </a:p>
          <a:p>
            <a:r>
              <a:rPr lang="en-US" dirty="0"/>
              <a:t>Current queue: </a:t>
            </a:r>
          </a:p>
          <a:p>
            <a:r>
              <a:rPr lang="en-US" dirty="0"/>
              <a:t>A M G W V H </a:t>
            </a:r>
          </a:p>
          <a:p>
            <a:r>
              <a:rPr lang="en-US" dirty="0"/>
              <a:t>Removing values</a:t>
            </a:r>
          </a:p>
          <a:p>
            <a:r>
              <a:rPr lang="en-US" dirty="0"/>
              <a:t>The removed value: A</a:t>
            </a:r>
          </a:p>
          <a:p>
            <a:r>
              <a:rPr lang="en-US" dirty="0"/>
              <a:t>The removed value: 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1EF22-15B8-4EE1-9F51-F16D32171361}"/>
              </a:ext>
            </a:extLst>
          </p:cNvPr>
          <p:cNvSpPr txBox="1"/>
          <p:nvPr/>
        </p:nvSpPr>
        <p:spPr>
          <a:xfrm>
            <a:off x="259882" y="3878981"/>
            <a:ext cx="242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1885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EFA07-4B93-483F-97B5-DF78D1AAAA34}"/>
              </a:ext>
            </a:extLst>
          </p:cNvPr>
          <p:cNvSpPr txBox="1"/>
          <p:nvPr/>
        </p:nvSpPr>
        <p:spPr>
          <a:xfrm>
            <a:off x="150344" y="0"/>
            <a:ext cx="119197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C# - </a:t>
            </a:r>
            <a:r>
              <a:rPr lang="en-IN" b="1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Class: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represents an ordered collection of an object that can be indexed individually. It is basically an alternative to an array. However, unlike array you can add and remove items from a list at a specified position using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the array resizes itself automatically. It also allows dynamic memory allocation, adding, searching and sorting items in the list.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Methods and Properties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ArrayList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Class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62462-6529-459D-B465-774C6FF9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92" y="2031325"/>
            <a:ext cx="7854215" cy="46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937B3-D073-401F-9025-CF112E700707}"/>
              </a:ext>
            </a:extLst>
          </p:cNvPr>
          <p:cNvSpPr txBox="1"/>
          <p:nvPr/>
        </p:nvSpPr>
        <p:spPr>
          <a:xfrm>
            <a:off x="154005" y="154005"/>
            <a:ext cx="117235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C# - Structures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C#, a structure is a value type data type. It helps you to make a single variable hold related data of various data types.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 is used for creating a 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B357-ABA2-4B43-A3A2-46894AAC8CA4}"/>
              </a:ext>
            </a:extLst>
          </p:cNvPr>
          <p:cNvSpPr txBox="1"/>
          <p:nvPr/>
        </p:nvSpPr>
        <p:spPr>
          <a:xfrm>
            <a:off x="154004" y="1754820"/>
            <a:ext cx="117235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Features of C# Structures: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Structures can have methods, fields, indexers, properties, operator methods, and events.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Structures can have defined constructors, but not destructors. However, you cannot define a default constructor for a structure. The default constructor is automatically defined and cannot be changed.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Unlike classes, structures cannot inherit other structures or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Structures cannot be used as a base for other structures or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structure can implement one or more interfaces.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 members cannot be specified as abstract, virtual, or protected.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create a struct object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operator, it gets created and the appropriate constructor is called. Unlike classes, structs can be instantiated without using the New operator.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New operator is not used, the fields remain unassigned and the object cannot be used until all the fields are initialized.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69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98B32-E1FA-496B-A14D-86113975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461962"/>
            <a:ext cx="88868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B7C72-6F78-469A-820D-67B9844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495300"/>
            <a:ext cx="990439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2C008-E057-4C0E-AFAA-7F24613A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1" y="261018"/>
            <a:ext cx="10395284" cy="57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E34C6-B08F-43A3-8088-57A0BFCA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5" y="731520"/>
            <a:ext cx="9712700" cy="4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E29787-3702-4B5E-B755-6C4040240B37}"/>
              </a:ext>
            </a:extLst>
          </p:cNvPr>
          <p:cNvSpPr txBox="1"/>
          <p:nvPr/>
        </p:nvSpPr>
        <p:spPr>
          <a:xfrm>
            <a:off x="315229" y="17628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A9A6C-E713-49C5-9E44-8B556797C1FC}"/>
              </a:ext>
            </a:extLst>
          </p:cNvPr>
          <p:cNvSpPr txBox="1"/>
          <p:nvPr/>
        </p:nvSpPr>
        <p:spPr>
          <a:xfrm>
            <a:off x="1065996" y="751344"/>
            <a:ext cx="8386012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using System;</a:t>
            </a:r>
          </a:p>
          <a:p>
            <a:r>
              <a:rPr lang="en-IN" sz="2000" dirty="0"/>
              <a:t>using </a:t>
            </a:r>
            <a:r>
              <a:rPr lang="en-IN" sz="2000" dirty="0" err="1"/>
              <a:t>System.Collections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namespace </a:t>
            </a:r>
            <a:r>
              <a:rPr lang="en-IN" sz="2000" dirty="0" err="1"/>
              <a:t>CollectionApplication</a:t>
            </a:r>
            <a:r>
              <a:rPr lang="en-IN" sz="2000" dirty="0"/>
              <a:t> {</a:t>
            </a:r>
          </a:p>
          <a:p>
            <a:r>
              <a:rPr lang="en-IN" sz="2000" dirty="0"/>
              <a:t>   class Program {</a:t>
            </a:r>
          </a:p>
          <a:p>
            <a:r>
              <a:rPr lang="en-IN" sz="2000" dirty="0"/>
              <a:t>     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ArrayList</a:t>
            </a:r>
            <a:r>
              <a:rPr lang="en-IN" sz="2000" dirty="0"/>
              <a:t> al = new </a:t>
            </a:r>
            <a:r>
              <a:rPr lang="en-IN" sz="2000" dirty="0" err="1"/>
              <a:t>ArrayList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Console.WriteLine</a:t>
            </a:r>
            <a:r>
              <a:rPr lang="en-IN" sz="2000" dirty="0"/>
              <a:t>("Adding some numbers:");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(45);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(78);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(33);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(56);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(12);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(23);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al.Add</a:t>
            </a:r>
            <a:r>
              <a:rPr lang="en-IN" sz="2000" dirty="0"/>
              <a:t>(9);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Console.WriteLine</a:t>
            </a:r>
            <a:r>
              <a:rPr lang="en-IN" sz="2000" dirty="0"/>
              <a:t>("Capacity: {0} ", </a:t>
            </a:r>
            <a:r>
              <a:rPr lang="en-IN" sz="2000" dirty="0" err="1"/>
              <a:t>al.Capacity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 </a:t>
            </a:r>
            <a:r>
              <a:rPr lang="en-IN" sz="2000" dirty="0" err="1"/>
              <a:t>Console.WriteLine</a:t>
            </a:r>
            <a:r>
              <a:rPr lang="en-IN" sz="2000" dirty="0"/>
              <a:t>("Count: {0}", </a:t>
            </a:r>
            <a:r>
              <a:rPr lang="en-IN" sz="2000" dirty="0" err="1"/>
              <a:t>al.Count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16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8CD9-9C5A-41F9-9C25-C645D9980670}"/>
              </a:ext>
            </a:extLst>
          </p:cNvPr>
          <p:cNvSpPr txBox="1"/>
          <p:nvPr/>
        </p:nvSpPr>
        <p:spPr>
          <a:xfrm>
            <a:off x="806116" y="668736"/>
            <a:ext cx="609760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Console.Write</a:t>
            </a:r>
            <a:r>
              <a:rPr lang="en-IN" dirty="0"/>
              <a:t>("Content: ");</a:t>
            </a:r>
          </a:p>
          <a:p>
            <a:r>
              <a:rPr lang="en-IN" dirty="0"/>
              <a:t>         foreach (int </a:t>
            </a:r>
            <a:r>
              <a:rPr lang="en-IN" dirty="0" err="1"/>
              <a:t>i</a:t>
            </a:r>
            <a:r>
              <a:rPr lang="en-IN" dirty="0"/>
              <a:t> in al)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+ " 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</a:t>
            </a:r>
            <a:r>
              <a:rPr lang="en-IN" dirty="0"/>
              <a:t>("Sorted Content: ");</a:t>
            </a:r>
          </a:p>
          <a:p>
            <a:r>
              <a:rPr lang="en-IN" dirty="0"/>
              <a:t>         </a:t>
            </a:r>
            <a:r>
              <a:rPr lang="en-IN" dirty="0" err="1"/>
              <a:t>al.Sort</a:t>
            </a:r>
            <a:r>
              <a:rPr lang="en-IN" dirty="0"/>
              <a:t>();</a:t>
            </a:r>
          </a:p>
          <a:p>
            <a:r>
              <a:rPr lang="en-IN" dirty="0"/>
              <a:t>         foreach (int </a:t>
            </a:r>
            <a:r>
              <a:rPr lang="en-IN" dirty="0" err="1"/>
              <a:t>i</a:t>
            </a:r>
            <a:r>
              <a:rPr lang="en-IN" dirty="0"/>
              <a:t> in al)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+ " 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 </a:t>
            </a:r>
            <a:r>
              <a:rPr lang="en-IN" dirty="0" err="1"/>
              <a:t>Console.WriteLine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09EAF-28A3-4CF1-A9AA-4D046231F481}"/>
              </a:ext>
            </a:extLst>
          </p:cNvPr>
          <p:cNvSpPr txBox="1"/>
          <p:nvPr/>
        </p:nvSpPr>
        <p:spPr>
          <a:xfrm>
            <a:off x="7437922" y="2846746"/>
            <a:ext cx="40450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endParaRPr lang="en-US" dirty="0"/>
          </a:p>
          <a:p>
            <a:r>
              <a:rPr lang="en-US" dirty="0"/>
              <a:t>Adding some numbers:</a:t>
            </a:r>
          </a:p>
          <a:p>
            <a:r>
              <a:rPr lang="en-US" dirty="0"/>
              <a:t>Capacity: 8</a:t>
            </a:r>
          </a:p>
          <a:p>
            <a:r>
              <a:rPr lang="en-US" dirty="0"/>
              <a:t>Count: 7</a:t>
            </a:r>
          </a:p>
          <a:p>
            <a:r>
              <a:rPr lang="en-US" dirty="0"/>
              <a:t>Content: 45 78 33 56 12 23 9</a:t>
            </a:r>
          </a:p>
          <a:p>
            <a:r>
              <a:rPr lang="en-US" dirty="0"/>
              <a:t>Content: 9 12 23 33 45 56 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33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9C4D69-C895-4CEA-8278-F758E9A25C85}"/>
              </a:ext>
            </a:extLst>
          </p:cNvPr>
          <p:cNvSpPr txBox="1"/>
          <p:nvPr/>
        </p:nvSpPr>
        <p:spPr>
          <a:xfrm>
            <a:off x="173255" y="185906"/>
            <a:ext cx="11800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C# - </a:t>
            </a:r>
            <a:r>
              <a:rPr lang="en-IN" b="1" dirty="0" err="1">
                <a:solidFill>
                  <a:srgbClr val="000000"/>
                </a:solidFill>
                <a:latin typeface="Arial" panose="020B0604020202020204" pitchFamily="34" charset="0"/>
              </a:rPr>
              <a:t>SortedList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Class: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SortedList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represents a collection of key-and-value pairs that are sorted by the keys and are accessible by key and by index.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sorted list is a combination of an array and a hash table. It contains a list of items that can be accessed using a key or an index. If you access items using an index, it is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if you access items using a key, it is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Hashtable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collection of items is always sorted by the key value.</a:t>
            </a:r>
          </a:p>
          <a:p>
            <a:endParaRPr lang="en-IN" b="0" i="0" dirty="0">
              <a:solidFill>
                <a:srgbClr val="79797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2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1C505-F88A-4E2F-B325-A4C8BBD6123F}"/>
              </a:ext>
            </a:extLst>
          </p:cNvPr>
          <p:cNvSpPr txBox="1"/>
          <p:nvPr/>
        </p:nvSpPr>
        <p:spPr>
          <a:xfrm>
            <a:off x="344103" y="16665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Methods and Properties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SortedList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96FA2-2B5E-4D7A-A1C0-23DE7686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6268"/>
              </p:ext>
            </p:extLst>
          </p:nvPr>
        </p:nvGraphicFramePr>
        <p:xfrm>
          <a:off x="793046" y="606392"/>
          <a:ext cx="10574390" cy="5882614"/>
        </p:xfrm>
        <a:graphic>
          <a:graphicData uri="http://schemas.openxmlformats.org/drawingml/2006/table">
            <a:tbl>
              <a:tblPr/>
              <a:tblGrid>
                <a:gridCol w="1151257">
                  <a:extLst>
                    <a:ext uri="{9D8B030D-6E8A-4147-A177-3AD203B41FA5}">
                      <a16:colId xmlns:a16="http://schemas.microsoft.com/office/drawing/2014/main" val="313645151"/>
                    </a:ext>
                  </a:extLst>
                </a:gridCol>
                <a:gridCol w="9423133">
                  <a:extLst>
                    <a:ext uri="{9D8B030D-6E8A-4147-A177-3AD203B41FA5}">
                      <a16:colId xmlns:a16="http://schemas.microsoft.com/office/drawing/2014/main" val="393374515"/>
                    </a:ext>
                  </a:extLst>
                </a:gridCol>
              </a:tblGrid>
              <a:tr h="4951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>
                          <a:effectLst/>
                        </a:rPr>
                        <a:t>Sr.No</a:t>
                      </a:r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Property &amp; Description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71770"/>
                  </a:ext>
                </a:extLst>
              </a:tr>
              <a:tr h="61255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or sets the capacity of the SortedList.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69783"/>
                  </a:ext>
                </a:extLst>
              </a:tr>
              <a:tr h="75271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elements contained in the SortedList.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480453"/>
                  </a:ext>
                </a:extLst>
              </a:tr>
              <a:tr h="89287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IsFixedSize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SortedList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has a fixed size.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42693"/>
                  </a:ext>
                </a:extLst>
              </a:tr>
              <a:tr h="89287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IsReadOnly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SortedList is read-only.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588122"/>
                  </a:ext>
                </a:extLst>
              </a:tr>
              <a:tr h="89287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and sets the value associated with a specific key in the SortedList.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173635"/>
                  </a:ext>
                </a:extLst>
              </a:tr>
              <a:tr h="47239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308440"/>
                  </a:ext>
                </a:extLst>
              </a:tr>
              <a:tr h="47239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SortedList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1226" marR="21226" marT="21226" marB="2122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37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8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B9E867-C72D-499A-8777-BD0ABF40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7602"/>
              </p:ext>
            </p:extLst>
          </p:nvPr>
        </p:nvGraphicFramePr>
        <p:xfrm>
          <a:off x="202129" y="0"/>
          <a:ext cx="11040178" cy="6976128"/>
        </p:xfrm>
        <a:graphic>
          <a:graphicData uri="http://schemas.openxmlformats.org/drawingml/2006/table">
            <a:tbl>
              <a:tblPr/>
              <a:tblGrid>
                <a:gridCol w="1145407">
                  <a:extLst>
                    <a:ext uri="{9D8B030D-6E8A-4147-A177-3AD203B41FA5}">
                      <a16:colId xmlns:a16="http://schemas.microsoft.com/office/drawing/2014/main" val="1575604593"/>
                    </a:ext>
                  </a:extLst>
                </a:gridCol>
                <a:gridCol w="9894771">
                  <a:extLst>
                    <a:ext uri="{9D8B030D-6E8A-4147-A177-3AD203B41FA5}">
                      <a16:colId xmlns:a16="http://schemas.microsoft.com/office/drawing/2014/main" val="2252012866"/>
                    </a:ext>
                  </a:extLst>
                </a:gridCol>
              </a:tblGrid>
              <a:tr h="1465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Sr.No.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Method &amp; Description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17317"/>
                  </a:ext>
                </a:extLst>
              </a:tr>
              <a:tr h="57928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58774"/>
                  </a:ext>
                </a:extLst>
              </a:tr>
              <a:tr h="33199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42105"/>
                  </a:ext>
                </a:extLst>
              </a:tr>
              <a:tr h="57928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ContainsKey(object key);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key.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03078"/>
                  </a:ext>
                </a:extLst>
              </a:tr>
              <a:tr h="57928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ContainsValue(object value);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value.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454820"/>
                  </a:ext>
                </a:extLst>
              </a:tr>
              <a:tr h="51746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GetByIndex(int index);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 at the specified index of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599965"/>
                  </a:ext>
                </a:extLst>
              </a:tr>
              <a:tr h="51746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GetKey(int index);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 at the specified index of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265870"/>
                  </a:ext>
                </a:extLst>
              </a:tr>
              <a:tr h="33199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IList GetKeyList();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33954"/>
                  </a:ext>
                </a:extLst>
              </a:tr>
              <a:tr h="33199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IList GetValueList();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92227"/>
                  </a:ext>
                </a:extLst>
              </a:tr>
              <a:tr h="45564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IndexOfKey(object key);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specified key in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13215"/>
                  </a:ext>
                </a:extLst>
              </a:tr>
              <a:tr h="57928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IndexOfValue(object value);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first occurrence of the specified value in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81684"/>
                  </a:ext>
                </a:extLst>
              </a:tr>
              <a:tr h="57928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key);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with the specified key from the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07807"/>
                  </a:ext>
                </a:extLst>
              </a:tr>
              <a:tr h="51746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RemoveAt(int index);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at the specified index of SortedList.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94811"/>
                  </a:ext>
                </a:extLst>
              </a:tr>
              <a:tr h="51746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13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TrimToSize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capacity to the actual number of elements in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SortedList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589" marR="7589" marT="7589" marB="758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68109-39D6-42EB-A51B-3DA08E1EF376}"/>
              </a:ext>
            </a:extLst>
          </p:cNvPr>
          <p:cNvSpPr txBox="1"/>
          <p:nvPr/>
        </p:nvSpPr>
        <p:spPr>
          <a:xfrm>
            <a:off x="199724" y="2165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0BB5A-5CB7-48A8-9C04-54764E8B8434}"/>
              </a:ext>
            </a:extLst>
          </p:cNvPr>
          <p:cNvSpPr txBox="1"/>
          <p:nvPr/>
        </p:nvSpPr>
        <p:spPr>
          <a:xfrm>
            <a:off x="1056373" y="335845"/>
            <a:ext cx="765449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r>
              <a:rPr lang="en-IN" dirty="0"/>
              <a:t>using </a:t>
            </a:r>
            <a:r>
              <a:rPr lang="en-IN" dirty="0" err="1"/>
              <a:t>System.Collections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namespace </a:t>
            </a:r>
            <a:r>
              <a:rPr lang="en-IN" dirty="0" err="1"/>
              <a:t>CollectionsApplication</a:t>
            </a:r>
            <a:r>
              <a:rPr lang="en-IN" dirty="0"/>
              <a:t> {</a:t>
            </a:r>
          </a:p>
          <a:p>
            <a:r>
              <a:rPr lang="en-IN" dirty="0"/>
              <a:t>   class Program {</a:t>
            </a:r>
          </a:p>
          <a:p>
            <a:r>
              <a:rPr lang="en-IN" dirty="0"/>
              <a:t>     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 </a:t>
            </a:r>
            <a:r>
              <a:rPr lang="en-IN" dirty="0" err="1"/>
              <a:t>SortedList</a:t>
            </a:r>
            <a:r>
              <a:rPr lang="en-IN" dirty="0"/>
              <a:t> </a:t>
            </a:r>
            <a:r>
              <a:rPr lang="en-IN" dirty="0" err="1"/>
              <a:t>sl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("001", "Zara Ali");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("002", "</a:t>
            </a:r>
            <a:r>
              <a:rPr lang="en-IN" dirty="0" err="1"/>
              <a:t>Abida</a:t>
            </a:r>
            <a:r>
              <a:rPr lang="en-IN" dirty="0"/>
              <a:t> Rehman");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("003", "Joe </a:t>
            </a:r>
            <a:r>
              <a:rPr lang="en-IN" dirty="0" err="1"/>
              <a:t>Holzner</a:t>
            </a:r>
            <a:r>
              <a:rPr lang="en-IN" dirty="0"/>
              <a:t>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("004", "Mausam Benazir Nur");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("005", "M. </a:t>
            </a:r>
            <a:r>
              <a:rPr lang="en-IN" dirty="0" err="1"/>
              <a:t>Amlan</a:t>
            </a:r>
            <a:r>
              <a:rPr lang="en-IN" dirty="0"/>
              <a:t>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("006", "M. </a:t>
            </a:r>
            <a:r>
              <a:rPr lang="en-IN" dirty="0" err="1"/>
              <a:t>Arif</a:t>
            </a:r>
            <a:r>
              <a:rPr lang="en-IN" dirty="0"/>
              <a:t>");</a:t>
            </a:r>
          </a:p>
          <a:p>
            <a:r>
              <a:rPr lang="en-IN" dirty="0"/>
              <a:t>         </a:t>
            </a:r>
            <a:r>
              <a:rPr lang="en-IN" dirty="0" err="1"/>
              <a:t>sl.Add</a:t>
            </a:r>
            <a:r>
              <a:rPr lang="en-IN" dirty="0"/>
              <a:t>("007", "</a:t>
            </a:r>
            <a:r>
              <a:rPr lang="en-IN" dirty="0" err="1"/>
              <a:t>Ritesh</a:t>
            </a:r>
            <a:r>
              <a:rPr lang="en-IN" dirty="0"/>
              <a:t> </a:t>
            </a:r>
            <a:r>
              <a:rPr lang="en-IN" dirty="0" err="1"/>
              <a:t>Saikia</a:t>
            </a:r>
            <a:r>
              <a:rPr lang="en-IN" dirty="0"/>
              <a:t>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if (</a:t>
            </a:r>
            <a:r>
              <a:rPr lang="en-IN" dirty="0" err="1"/>
              <a:t>sl.ContainsValue</a:t>
            </a:r>
            <a:r>
              <a:rPr lang="en-IN" dirty="0"/>
              <a:t>("</a:t>
            </a:r>
            <a:r>
              <a:rPr lang="en-IN" dirty="0" err="1"/>
              <a:t>Nuha</a:t>
            </a:r>
            <a:r>
              <a:rPr lang="en-IN" dirty="0"/>
              <a:t> Ali"))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("This student name is already in the list");</a:t>
            </a:r>
          </a:p>
          <a:p>
            <a:r>
              <a:rPr lang="en-IN" dirty="0"/>
              <a:t> 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sl.Add</a:t>
            </a:r>
            <a:r>
              <a:rPr lang="en-IN" dirty="0"/>
              <a:t>("008", "</a:t>
            </a:r>
            <a:r>
              <a:rPr lang="en-IN" dirty="0" err="1"/>
              <a:t>Nuha</a:t>
            </a:r>
            <a:r>
              <a:rPr lang="en-IN" dirty="0"/>
              <a:t> Ali");</a:t>
            </a:r>
          </a:p>
          <a:p>
            <a:r>
              <a:rPr lang="en-IN" dirty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5171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E6083-D36D-42C3-9700-6E7B89CFE8CC}"/>
              </a:ext>
            </a:extLst>
          </p:cNvPr>
          <p:cNvSpPr txBox="1"/>
          <p:nvPr/>
        </p:nvSpPr>
        <p:spPr>
          <a:xfrm>
            <a:off x="388219" y="173256"/>
            <a:ext cx="11415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Structures are used to represent a record. Suppose you want to keep track of your books in a library. You might want to track the following attributes about each book.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Title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Author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Subject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Book ID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Defining a Structure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define a structure, you must use the struct statement. The struct statement defines a new data type, with more than one member for your program. 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Books {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public string title;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public string author;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public string subject;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public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book_id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00734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9A957-C310-4FA6-8157-25F65F6D0EAD}"/>
              </a:ext>
            </a:extLst>
          </p:cNvPr>
          <p:cNvSpPr txBox="1"/>
          <p:nvPr/>
        </p:nvSpPr>
        <p:spPr>
          <a:xfrm>
            <a:off x="796491" y="392826"/>
            <a:ext cx="609760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get a collection of the keys. </a:t>
            </a:r>
          </a:p>
          <a:p>
            <a:r>
              <a:rPr lang="en-US" dirty="0"/>
              <a:t>         </a:t>
            </a:r>
            <a:r>
              <a:rPr lang="en-US" dirty="0" err="1"/>
              <a:t>ICollection</a:t>
            </a:r>
            <a:r>
              <a:rPr lang="en-US" dirty="0"/>
              <a:t> key = </a:t>
            </a:r>
            <a:r>
              <a:rPr lang="en-US" dirty="0" err="1"/>
              <a:t>sl.Keys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foreach (string k in key)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(k + ": " + </a:t>
            </a:r>
            <a:r>
              <a:rPr lang="en-US" dirty="0" err="1"/>
              <a:t>sl</a:t>
            </a:r>
            <a:r>
              <a:rPr lang="en-US" dirty="0"/>
              <a:t>[k]);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9D824-32ED-4C6E-8620-AB8D555ADEEE}"/>
              </a:ext>
            </a:extLst>
          </p:cNvPr>
          <p:cNvSpPr txBox="1"/>
          <p:nvPr/>
        </p:nvSpPr>
        <p:spPr>
          <a:xfrm>
            <a:off x="558265" y="3429000"/>
            <a:ext cx="62395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OUTPUT</a:t>
            </a:r>
          </a:p>
          <a:p>
            <a:endParaRPr lang="en-IN" b="1" dirty="0"/>
          </a:p>
          <a:p>
            <a:r>
              <a:rPr lang="en-IN" dirty="0"/>
              <a:t>001: Zara Ali</a:t>
            </a:r>
          </a:p>
          <a:p>
            <a:r>
              <a:rPr lang="en-IN" dirty="0"/>
              <a:t>002: </a:t>
            </a:r>
            <a:r>
              <a:rPr lang="en-IN" dirty="0" err="1"/>
              <a:t>Abida</a:t>
            </a:r>
            <a:r>
              <a:rPr lang="en-IN" dirty="0"/>
              <a:t> Rehman</a:t>
            </a:r>
          </a:p>
          <a:p>
            <a:r>
              <a:rPr lang="en-IN" dirty="0"/>
              <a:t>003: Joe </a:t>
            </a:r>
            <a:r>
              <a:rPr lang="en-IN" dirty="0" err="1"/>
              <a:t>Holzner</a:t>
            </a:r>
            <a:endParaRPr lang="en-IN" dirty="0"/>
          </a:p>
          <a:p>
            <a:r>
              <a:rPr lang="en-IN" dirty="0"/>
              <a:t>004: Mausam </a:t>
            </a:r>
            <a:r>
              <a:rPr lang="en-IN" dirty="0" err="1"/>
              <a:t>Banazir</a:t>
            </a:r>
            <a:r>
              <a:rPr lang="en-IN" dirty="0"/>
              <a:t> Nur</a:t>
            </a:r>
          </a:p>
          <a:p>
            <a:r>
              <a:rPr lang="en-IN" dirty="0"/>
              <a:t>005: M. </a:t>
            </a:r>
            <a:r>
              <a:rPr lang="en-IN" dirty="0" err="1"/>
              <a:t>Amlan</a:t>
            </a:r>
            <a:r>
              <a:rPr lang="en-IN" dirty="0"/>
              <a:t> </a:t>
            </a:r>
          </a:p>
          <a:p>
            <a:r>
              <a:rPr lang="en-IN" dirty="0"/>
              <a:t>006: M. </a:t>
            </a:r>
            <a:r>
              <a:rPr lang="en-IN" dirty="0" err="1"/>
              <a:t>Arif</a:t>
            </a:r>
            <a:endParaRPr lang="en-IN" dirty="0"/>
          </a:p>
          <a:p>
            <a:r>
              <a:rPr lang="en-IN" dirty="0"/>
              <a:t>007: </a:t>
            </a:r>
            <a:r>
              <a:rPr lang="en-IN" dirty="0" err="1"/>
              <a:t>Ritesh</a:t>
            </a:r>
            <a:r>
              <a:rPr lang="en-IN" dirty="0"/>
              <a:t> </a:t>
            </a:r>
            <a:r>
              <a:rPr lang="en-IN" dirty="0" err="1"/>
              <a:t>Saikia</a:t>
            </a:r>
            <a:endParaRPr lang="en-IN" dirty="0"/>
          </a:p>
          <a:p>
            <a:r>
              <a:rPr lang="en-IN" dirty="0"/>
              <a:t>008: </a:t>
            </a:r>
            <a:r>
              <a:rPr lang="en-IN" dirty="0" err="1"/>
              <a:t>Nuha</a:t>
            </a:r>
            <a:r>
              <a:rPr lang="en-IN" dirty="0"/>
              <a:t> Ali</a:t>
            </a:r>
          </a:p>
        </p:txBody>
      </p:sp>
    </p:spTree>
    <p:extLst>
      <p:ext uri="{BB962C8B-B14F-4D97-AF65-F5344CB8AC3E}">
        <p14:creationId xmlns:p14="http://schemas.microsoft.com/office/powerpoint/2010/main" val="178208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F3F37-23C1-4508-AC63-BE672BB66A68}"/>
              </a:ext>
            </a:extLst>
          </p:cNvPr>
          <p:cNvSpPr txBox="1"/>
          <p:nvPr/>
        </p:nvSpPr>
        <p:spPr>
          <a:xfrm>
            <a:off x="240632" y="259882"/>
            <a:ext cx="6256421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endParaRPr lang="en-IN" dirty="0"/>
          </a:p>
          <a:p>
            <a:r>
              <a:rPr lang="en-IN" dirty="0"/>
              <a:t>using System;</a:t>
            </a:r>
          </a:p>
          <a:p>
            <a:endParaRPr lang="en-IN" dirty="0"/>
          </a:p>
          <a:p>
            <a:r>
              <a:rPr lang="en-IN" dirty="0"/>
              <a:t>struct Books {</a:t>
            </a:r>
          </a:p>
          <a:p>
            <a:r>
              <a:rPr lang="en-IN" dirty="0"/>
              <a:t>   public string title;</a:t>
            </a:r>
          </a:p>
          <a:p>
            <a:r>
              <a:rPr lang="en-IN" dirty="0"/>
              <a:t>   public string author;</a:t>
            </a:r>
          </a:p>
          <a:p>
            <a:r>
              <a:rPr lang="en-IN" dirty="0"/>
              <a:t>   public string subject;</a:t>
            </a:r>
          </a:p>
          <a:p>
            <a:r>
              <a:rPr lang="en-IN" dirty="0"/>
              <a:t>   public int </a:t>
            </a:r>
            <a:r>
              <a:rPr lang="en-IN" dirty="0" err="1"/>
              <a:t>book_id</a:t>
            </a:r>
            <a:r>
              <a:rPr lang="en-IN" dirty="0"/>
              <a:t>;</a:t>
            </a:r>
          </a:p>
          <a:p>
            <a:r>
              <a:rPr lang="en-IN" dirty="0"/>
              <a:t>};  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testStructure</a:t>
            </a:r>
            <a:r>
              <a:rPr lang="en-IN" dirty="0"/>
              <a:t> {</a:t>
            </a:r>
          </a:p>
          <a:p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Books Book1;   /* Declare Book1 of type Book */</a:t>
            </a:r>
          </a:p>
          <a:p>
            <a:r>
              <a:rPr lang="en-IN" dirty="0"/>
              <a:t>      Books Book2;   /* Declare Book2 of type Book */</a:t>
            </a:r>
          </a:p>
          <a:p>
            <a:endParaRPr lang="en-IN" dirty="0"/>
          </a:p>
          <a:p>
            <a:r>
              <a:rPr lang="en-IN" dirty="0"/>
              <a:t>      /* book 1 specification */</a:t>
            </a:r>
          </a:p>
          <a:p>
            <a:r>
              <a:rPr lang="en-IN" dirty="0"/>
              <a:t>      Book1.title = "C Programming";</a:t>
            </a:r>
          </a:p>
          <a:p>
            <a:r>
              <a:rPr lang="en-IN" dirty="0"/>
              <a:t>      Book1.author = "</a:t>
            </a:r>
            <a:r>
              <a:rPr lang="en-IN" dirty="0" err="1"/>
              <a:t>Nuha</a:t>
            </a:r>
            <a:r>
              <a:rPr lang="en-IN" dirty="0"/>
              <a:t> Ali"; </a:t>
            </a:r>
          </a:p>
          <a:p>
            <a:r>
              <a:rPr lang="en-IN" dirty="0"/>
              <a:t>      Book1.subject = "C Programming Tutorial";</a:t>
            </a:r>
          </a:p>
          <a:p>
            <a:r>
              <a:rPr lang="en-IN" dirty="0"/>
              <a:t>      Book1.book_id = 6495407;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C6BAF-8FB4-407D-B8DA-C1C7CEDE8D48}"/>
              </a:ext>
            </a:extLst>
          </p:cNvPr>
          <p:cNvSpPr txBox="1"/>
          <p:nvPr/>
        </p:nvSpPr>
        <p:spPr>
          <a:xfrm>
            <a:off x="8797491" y="5852160"/>
            <a:ext cx="22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1520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5F9D-87F6-4DFA-A1D6-B4D9AF582EAE}"/>
              </a:ext>
            </a:extLst>
          </p:cNvPr>
          <p:cNvSpPr txBox="1"/>
          <p:nvPr/>
        </p:nvSpPr>
        <p:spPr>
          <a:xfrm>
            <a:off x="336885" y="211756"/>
            <a:ext cx="6275672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/* book 2 specification */</a:t>
            </a:r>
          </a:p>
          <a:p>
            <a:r>
              <a:rPr lang="en-IN" dirty="0"/>
              <a:t>      Book2.title = "Telecom Billing";</a:t>
            </a:r>
          </a:p>
          <a:p>
            <a:r>
              <a:rPr lang="en-IN" dirty="0"/>
              <a:t>      Book2.author = "Zara Ali";</a:t>
            </a:r>
          </a:p>
          <a:p>
            <a:r>
              <a:rPr lang="en-IN" dirty="0"/>
              <a:t>      Book2.subject =  "Telecom Billing Tutorial";</a:t>
            </a:r>
          </a:p>
          <a:p>
            <a:r>
              <a:rPr lang="en-IN" dirty="0"/>
              <a:t>      Book2.book_id = 6495700;</a:t>
            </a:r>
          </a:p>
          <a:p>
            <a:endParaRPr lang="en-IN" dirty="0"/>
          </a:p>
          <a:p>
            <a:r>
              <a:rPr lang="en-IN" dirty="0"/>
              <a:t>      /* print Book1 info */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 "Book 1 title : {0}", Book1.title);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1 author : {0}", Book1.author);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1 subject : {0}", Book1.subject);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1 </a:t>
            </a:r>
            <a:r>
              <a:rPr lang="en-IN" dirty="0" err="1"/>
              <a:t>book_id</a:t>
            </a:r>
            <a:r>
              <a:rPr lang="en-IN" dirty="0"/>
              <a:t> :{0}", Book1.book_id);</a:t>
            </a:r>
          </a:p>
          <a:p>
            <a:endParaRPr lang="en-IN" dirty="0"/>
          </a:p>
          <a:p>
            <a:r>
              <a:rPr lang="en-IN" dirty="0"/>
              <a:t>      /* print Book2 info */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2 title : {0}", Book2.title);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2 author : {0}", Book2.author);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2 subject : {0}", Book2.subject);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("Book 2 </a:t>
            </a:r>
            <a:r>
              <a:rPr lang="en-IN" dirty="0" err="1"/>
              <a:t>book_id</a:t>
            </a:r>
            <a:r>
              <a:rPr lang="en-IN" dirty="0"/>
              <a:t> : {0}", Book2.book_id);       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F13D5-3EF4-4C92-ADBF-4655C1B62869}"/>
              </a:ext>
            </a:extLst>
          </p:cNvPr>
          <p:cNvSpPr txBox="1"/>
          <p:nvPr/>
        </p:nvSpPr>
        <p:spPr>
          <a:xfrm>
            <a:off x="7113070" y="2387066"/>
            <a:ext cx="449499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OUTPUT</a:t>
            </a:r>
          </a:p>
          <a:p>
            <a:endParaRPr lang="en-IN" dirty="0"/>
          </a:p>
          <a:p>
            <a:r>
              <a:rPr lang="en-IN" dirty="0"/>
              <a:t>Book 1 title : C Programming</a:t>
            </a:r>
          </a:p>
          <a:p>
            <a:r>
              <a:rPr lang="en-IN" dirty="0"/>
              <a:t>Book 1 author : </a:t>
            </a:r>
            <a:r>
              <a:rPr lang="en-IN" dirty="0" err="1"/>
              <a:t>Nuha</a:t>
            </a:r>
            <a:r>
              <a:rPr lang="en-IN" dirty="0"/>
              <a:t> Ali</a:t>
            </a:r>
          </a:p>
          <a:p>
            <a:r>
              <a:rPr lang="en-IN" dirty="0"/>
              <a:t>Book 1 subject : C Programming Tutorial</a:t>
            </a:r>
          </a:p>
          <a:p>
            <a:r>
              <a:rPr lang="en-IN" dirty="0"/>
              <a:t>Book 1 </a:t>
            </a:r>
            <a:r>
              <a:rPr lang="en-IN" dirty="0" err="1"/>
              <a:t>book_id</a:t>
            </a:r>
            <a:r>
              <a:rPr lang="en-IN" dirty="0"/>
              <a:t> : 6495407</a:t>
            </a:r>
          </a:p>
          <a:p>
            <a:r>
              <a:rPr lang="en-IN" dirty="0"/>
              <a:t>Book 2 title : Telecom Billing</a:t>
            </a:r>
          </a:p>
          <a:p>
            <a:r>
              <a:rPr lang="en-IN" dirty="0"/>
              <a:t>Book 2 author : Zara Ali</a:t>
            </a:r>
          </a:p>
          <a:p>
            <a:r>
              <a:rPr lang="en-IN" dirty="0"/>
              <a:t>Book 2 subject : Telecom Billing Tutorial</a:t>
            </a:r>
          </a:p>
          <a:p>
            <a:r>
              <a:rPr lang="en-IN" dirty="0"/>
              <a:t>Book 2 </a:t>
            </a:r>
            <a:r>
              <a:rPr lang="en-IN" dirty="0" err="1"/>
              <a:t>book_id</a:t>
            </a:r>
            <a:r>
              <a:rPr lang="en-IN" dirty="0"/>
              <a:t> : 6495700</a:t>
            </a:r>
          </a:p>
        </p:txBody>
      </p:sp>
    </p:spTree>
    <p:extLst>
      <p:ext uri="{BB962C8B-B14F-4D97-AF65-F5344CB8AC3E}">
        <p14:creationId xmlns:p14="http://schemas.microsoft.com/office/powerpoint/2010/main" val="42168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4B6B8F-2483-47C7-8F37-CBACC821C021}"/>
              </a:ext>
            </a:extLst>
          </p:cNvPr>
          <p:cNvSpPr txBox="1"/>
          <p:nvPr/>
        </p:nvSpPr>
        <p:spPr>
          <a:xfrm>
            <a:off x="276725" y="70403"/>
            <a:ext cx="11648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Class versus Structure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Classes and Structures have the following basic differences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classes are reference types and structs are value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structures do not support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structures cannot have default constructor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D5AAE-C25E-4A22-82D2-328AC98082B6}"/>
              </a:ext>
            </a:extLst>
          </p:cNvPr>
          <p:cNvSpPr txBox="1"/>
          <p:nvPr/>
        </p:nvSpPr>
        <p:spPr>
          <a:xfrm>
            <a:off x="209349" y="125128"/>
            <a:ext cx="108019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Class versus Structure</a:t>
            </a:r>
          </a:p>
          <a:p>
            <a:endParaRPr lang="en-IN" dirty="0"/>
          </a:p>
          <a:p>
            <a:r>
              <a:rPr lang="en-IN" dirty="0"/>
              <a:t>using System;</a:t>
            </a:r>
          </a:p>
          <a:p>
            <a:endParaRPr lang="en-IN" dirty="0"/>
          </a:p>
          <a:p>
            <a:r>
              <a:rPr lang="en-IN" dirty="0"/>
              <a:t>struct Books {</a:t>
            </a:r>
          </a:p>
          <a:p>
            <a:r>
              <a:rPr lang="en-IN" dirty="0"/>
              <a:t>   private string title;</a:t>
            </a:r>
          </a:p>
          <a:p>
            <a:r>
              <a:rPr lang="en-IN" dirty="0"/>
              <a:t>   private string author;</a:t>
            </a:r>
          </a:p>
          <a:p>
            <a:r>
              <a:rPr lang="en-IN" dirty="0"/>
              <a:t>   private string subject;</a:t>
            </a:r>
          </a:p>
          <a:p>
            <a:r>
              <a:rPr lang="en-IN" dirty="0"/>
              <a:t>   private int </a:t>
            </a:r>
            <a:r>
              <a:rPr lang="en-IN" dirty="0" err="1"/>
              <a:t>book_id</a:t>
            </a:r>
            <a:r>
              <a:rPr lang="en-IN" dirty="0"/>
              <a:t>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public void </a:t>
            </a:r>
            <a:r>
              <a:rPr lang="en-IN" dirty="0" err="1"/>
              <a:t>getValues</a:t>
            </a:r>
            <a:r>
              <a:rPr lang="en-IN" dirty="0"/>
              <a:t>(string t, string a, string s, int id) {</a:t>
            </a:r>
          </a:p>
          <a:p>
            <a:r>
              <a:rPr lang="en-IN" dirty="0"/>
              <a:t>      title = t;</a:t>
            </a:r>
          </a:p>
          <a:p>
            <a:r>
              <a:rPr lang="en-IN" dirty="0"/>
              <a:t>      author = a;</a:t>
            </a:r>
          </a:p>
          <a:p>
            <a:r>
              <a:rPr lang="en-IN" dirty="0"/>
              <a:t>      subject = s;</a:t>
            </a:r>
          </a:p>
          <a:p>
            <a:r>
              <a:rPr lang="en-IN" dirty="0"/>
              <a:t>      </a:t>
            </a:r>
            <a:r>
              <a:rPr lang="en-IN" dirty="0" err="1"/>
              <a:t>book_id</a:t>
            </a:r>
            <a:r>
              <a:rPr lang="en-IN" dirty="0"/>
              <a:t> = id;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public void display() {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("Title : {0}", title);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("Author : {0}", author);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("Subject : {0}", subject);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("</a:t>
            </a:r>
            <a:r>
              <a:rPr lang="en-IN" dirty="0" err="1"/>
              <a:t>Book_id</a:t>
            </a:r>
            <a:r>
              <a:rPr lang="en-IN" dirty="0"/>
              <a:t> :{0}", </a:t>
            </a:r>
            <a:r>
              <a:rPr lang="en-IN" dirty="0" err="1"/>
              <a:t>book_id</a:t>
            </a:r>
            <a:r>
              <a:rPr lang="en-IN" dirty="0"/>
              <a:t>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};  </a:t>
            </a:r>
          </a:p>
        </p:txBody>
      </p:sp>
    </p:spTree>
    <p:extLst>
      <p:ext uri="{BB962C8B-B14F-4D97-AF65-F5344CB8AC3E}">
        <p14:creationId xmlns:p14="http://schemas.microsoft.com/office/powerpoint/2010/main" val="19465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3F72D-2F96-4DCA-9368-62E09A2F85FD}"/>
              </a:ext>
            </a:extLst>
          </p:cNvPr>
          <p:cNvSpPr txBox="1"/>
          <p:nvPr/>
        </p:nvSpPr>
        <p:spPr>
          <a:xfrm>
            <a:off x="519764" y="197346"/>
            <a:ext cx="1085729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testStructure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Books Book1 = new Books();   /* Declare Book1 of type Book */</a:t>
            </a:r>
          </a:p>
          <a:p>
            <a:r>
              <a:rPr lang="en-IN" dirty="0"/>
              <a:t>      Books Book2 = new Books();   /* Declare Book2 of type Book */</a:t>
            </a:r>
          </a:p>
          <a:p>
            <a:endParaRPr lang="en-IN" dirty="0"/>
          </a:p>
          <a:p>
            <a:r>
              <a:rPr lang="en-IN" dirty="0"/>
              <a:t>      /* book 1 specification */</a:t>
            </a:r>
          </a:p>
          <a:p>
            <a:r>
              <a:rPr lang="en-IN" dirty="0"/>
              <a:t>      Book1.getValues("C Programming",</a:t>
            </a:r>
          </a:p>
          <a:p>
            <a:r>
              <a:rPr lang="en-IN" dirty="0"/>
              <a:t>      "</a:t>
            </a:r>
            <a:r>
              <a:rPr lang="en-IN" dirty="0" err="1"/>
              <a:t>Nuha</a:t>
            </a:r>
            <a:r>
              <a:rPr lang="en-IN" dirty="0"/>
              <a:t> Ali", "C Programming Tutorial",6495407);</a:t>
            </a:r>
          </a:p>
          <a:p>
            <a:endParaRPr lang="en-IN" dirty="0"/>
          </a:p>
          <a:p>
            <a:r>
              <a:rPr lang="en-IN" dirty="0"/>
              <a:t>      /* book 2 specification */</a:t>
            </a:r>
          </a:p>
          <a:p>
            <a:r>
              <a:rPr lang="en-IN" dirty="0"/>
              <a:t>      Book2.getValues("Telecom Billing",</a:t>
            </a:r>
          </a:p>
          <a:p>
            <a:r>
              <a:rPr lang="en-IN" dirty="0"/>
              <a:t>      "Zara Ali", "Telecom Billing Tutorial", 6495700);</a:t>
            </a:r>
          </a:p>
          <a:p>
            <a:endParaRPr lang="en-IN" dirty="0"/>
          </a:p>
          <a:p>
            <a:r>
              <a:rPr lang="en-IN" dirty="0"/>
              <a:t>      /* print Book1 info */</a:t>
            </a:r>
          </a:p>
          <a:p>
            <a:r>
              <a:rPr lang="en-IN" dirty="0"/>
              <a:t>      Book1.display();</a:t>
            </a:r>
          </a:p>
          <a:p>
            <a:endParaRPr lang="en-IN" dirty="0"/>
          </a:p>
          <a:p>
            <a:r>
              <a:rPr lang="en-IN" dirty="0"/>
              <a:t>      /* print Book2 info */</a:t>
            </a:r>
          </a:p>
          <a:p>
            <a:r>
              <a:rPr lang="en-IN" dirty="0"/>
              <a:t>      Book2.display(); 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79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1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0CED9C56DD5459CFF6AA3FB6AE8EE" ma:contentTypeVersion="2" ma:contentTypeDescription="Create a new document." ma:contentTypeScope="" ma:versionID="f6b4ea882faff0041ddfb5a20821a6fe">
  <xsd:schema xmlns:xsd="http://www.w3.org/2001/XMLSchema" xmlns:xs="http://www.w3.org/2001/XMLSchema" xmlns:p="http://schemas.microsoft.com/office/2006/metadata/properties" xmlns:ns2="50f527b4-7aca-4fff-9a25-c3b6fe013513" targetNamespace="http://schemas.microsoft.com/office/2006/metadata/properties" ma:root="true" ma:fieldsID="d9f290f9e8a0f1c9e84d73dbc4effa81" ns2:_="">
    <xsd:import namespace="50f527b4-7aca-4fff-9a25-c3b6fe013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527b4-7aca-4fff-9a25-c3b6fe0135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25BD8-3CDD-4FA5-9823-B1737E97369A}"/>
</file>

<file path=customXml/itemProps2.xml><?xml version="1.0" encoding="utf-8"?>
<ds:datastoreItem xmlns:ds="http://schemas.openxmlformats.org/officeDocument/2006/customXml" ds:itemID="{9B89162A-75CC-45D4-90D4-55A612E8DEAC}"/>
</file>

<file path=customXml/itemProps3.xml><?xml version="1.0" encoding="utf-8"?>
<ds:datastoreItem xmlns:ds="http://schemas.openxmlformats.org/officeDocument/2006/customXml" ds:itemID="{BE25E2A1-560C-4FE9-90E2-0B4464C04C7B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2904</Words>
  <Application>Microsoft Office PowerPoint</Application>
  <PresentationFormat>Widescreen</PresentationFormat>
  <Paragraphs>451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Structure and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Udani</dc:creator>
  <cp:lastModifiedBy>Neha Udani</cp:lastModifiedBy>
  <cp:revision>2</cp:revision>
  <dcterms:created xsi:type="dcterms:W3CDTF">2022-04-06T17:58:44Z</dcterms:created>
  <dcterms:modified xsi:type="dcterms:W3CDTF">2022-04-06T18:32:37Z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0x010100FDB0CED9C56DD5459CFF6AA3FB6AE8EE</vt:lpwstr>
  </property>
</Properties>
</file>