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3A14-05C5-4330-8B4C-B0E01C5DD15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8E15-0038-498E-9F0F-B13B6A2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344" y="2951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212121"/>
                </a:solidFill>
                <a:latin typeface="Roboto"/>
              </a:rPr>
              <a:t>Virtual Directory and </a:t>
            </a:r>
            <a:r>
              <a:rPr lang="en-US" b="1" i="0" u="sng" dirty="0" err="1" smtClean="0">
                <a:solidFill>
                  <a:srgbClr val="212121"/>
                </a:solidFill>
                <a:effectLst/>
                <a:latin typeface="Roboto"/>
              </a:rPr>
              <a:t>Web.Config</a:t>
            </a:r>
            <a:r>
              <a:rPr lang="en-US" b="1" i="0" u="sng" dirty="0" smtClean="0">
                <a:solidFill>
                  <a:srgbClr val="212121"/>
                </a:solidFill>
                <a:effectLst/>
                <a:latin typeface="Roboto"/>
              </a:rPr>
              <a:t> File,</a:t>
            </a:r>
            <a:r>
              <a:rPr lang="en-US" b="1" i="0" u="sng" dirty="0" smtClean="0">
                <a:solidFill>
                  <a:srgbClr val="000000"/>
                </a:solidFill>
                <a:effectLst/>
                <a:latin typeface="Heebo"/>
              </a:rPr>
              <a:t> The Page Directive</a:t>
            </a:r>
            <a:br>
              <a:rPr lang="en-US" b="1" i="0" u="sng" dirty="0" smtClean="0">
                <a:solidFill>
                  <a:srgbClr val="000000"/>
                </a:solidFill>
                <a:effectLst/>
                <a:latin typeface="Heebo"/>
              </a:rPr>
            </a:br>
            <a:r>
              <a:rPr lang="en-US" b="1" i="0" u="sng" dirty="0" smtClean="0">
                <a:solidFill>
                  <a:srgbClr val="212121"/>
                </a:solidFill>
                <a:effectLst/>
                <a:latin typeface="Roboto"/>
              </a:rPr>
              <a:t/>
            </a:r>
            <a:br>
              <a:rPr lang="en-US" b="1" i="0" u="sng" dirty="0" smtClean="0">
                <a:solidFill>
                  <a:srgbClr val="212121"/>
                </a:solidFill>
                <a:effectLst/>
                <a:latin typeface="Robo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7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553" y="133272"/>
            <a:ext cx="271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What is Virtual Directory</a:t>
            </a:r>
            <a:endParaRPr lang="en-US" b="1" i="0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31" y="756745"/>
            <a:ext cx="11119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virtual directory is a directory name that you specify in IIS and map to physical directory on a local server's hard drive or a directory on another server (remote server). You can use Internet Information Services Manager to create a virtual directory for an ASP.NET Web application that is hosted in IIS.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553" y="1934216"/>
            <a:ext cx="112784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virtual directory name becomes part of the application's URL. It is a friendly name, or alias because an alias is usually shorter than the real path of the physical directory and it is more convenient for users to type. A virtual directory receives queries and directs them to the appropriate backend identity repositories. </a:t>
            </a:r>
            <a:r>
              <a:rPr lang="en-US" dirty="0"/>
              <a:t>It integrates identity data from multiple heterogeneous data stores and presents it as though it were coming from one source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Steps to </a:t>
            </a:r>
            <a:r>
              <a:rPr lang="en-US" dirty="0"/>
              <a:t>create Virtual Directory</a:t>
            </a:r>
            <a:endParaRPr lang="en-US" dirty="0" smtClean="0"/>
          </a:p>
          <a:p>
            <a:r>
              <a:rPr lang="en-US" dirty="0"/>
              <a:t>1. In IIS Manager, expand the local computer and the Web site to which you want to add a virtual directory.</a:t>
            </a:r>
          </a:p>
          <a:p>
            <a:r>
              <a:rPr lang="en-US" dirty="0"/>
              <a:t>2. Right-click the site or folder in which you want to create the virtual directory, click New, and then click Virtual Directory.</a:t>
            </a:r>
          </a:p>
          <a:p>
            <a:r>
              <a:rPr lang="en-US" dirty="0"/>
              <a:t>3. In the Add Virtual Directory dialog box, at a minimum enter information in the Alias and Physical path and then click OK.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Internet Information Server uses configuration from </a:t>
            </a:r>
            <a:r>
              <a:rPr lang="en-US" dirty="0" err="1"/>
              <a:t>Web.config</a:t>
            </a:r>
            <a:r>
              <a:rPr lang="en-US" dirty="0"/>
              <a:t> files in the physical directory to which the virtual directory is mapped, as well as in any child directories in that physical directory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23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10" y="206844"/>
            <a:ext cx="1924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dirty="0" err="1" smtClean="0">
                <a:solidFill>
                  <a:srgbClr val="212121"/>
                </a:solidFill>
                <a:effectLst/>
                <a:latin typeface="Roboto"/>
              </a:rPr>
              <a:t>Web.Config</a:t>
            </a:r>
            <a:r>
              <a:rPr lang="en-US" b="1" i="0" u="sng" dirty="0" smtClean="0">
                <a:solidFill>
                  <a:srgbClr val="212121"/>
                </a:solidFill>
                <a:effectLst/>
                <a:latin typeface="Roboto"/>
              </a:rPr>
              <a:t> File</a:t>
            </a:r>
            <a:endParaRPr lang="en-US" b="1" i="0" u="sng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965" y="576176"/>
            <a:ext cx="111830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configuration file (</a:t>
            </a:r>
            <a:r>
              <a:rPr lang="en-US" dirty="0" err="1"/>
              <a:t>web.config</a:t>
            </a:r>
            <a:r>
              <a:rPr lang="en-US" dirty="0"/>
              <a:t>) is used to manage various settings that define a website. The settings are stored in XML files that are separate from your application code. In this way you can configure settings independently from your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a website contains a single </a:t>
            </a:r>
            <a:r>
              <a:rPr lang="en-US" dirty="0" err="1"/>
              <a:t>Web.config</a:t>
            </a:r>
            <a:r>
              <a:rPr lang="en-US" dirty="0"/>
              <a:t> file stored inside the application root directory. However there can be many configuration files that manage settings at various levels within an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open sans"/>
            </a:endParaRPr>
          </a:p>
          <a:p>
            <a:r>
              <a:rPr lang="en-US" b="1" u="sng" dirty="0"/>
              <a:t>Usage of configuration file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Configuration system is used to describe the properties and behaviors of various aspects of ASP.NET applications.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</a:t>
            </a:r>
            <a:r>
              <a:rPr lang="en-US" dirty="0"/>
              <a:t>files help you to manage the many settings related to your website. Each file is an XML file (with the extension .</a:t>
            </a:r>
            <a:r>
              <a:rPr lang="en-US" dirty="0" err="1"/>
              <a:t>config</a:t>
            </a:r>
            <a:r>
              <a:rPr lang="en-US" dirty="0"/>
              <a:t>) that contains a set of configuration elements. Configuration information is stored in XML-based text files.</a:t>
            </a:r>
          </a:p>
          <a:p>
            <a:endParaRPr lang="en-US" dirty="0">
              <a:solidFill>
                <a:srgbClr val="212121"/>
              </a:solidFill>
              <a:latin typeface="open sans"/>
            </a:endParaRPr>
          </a:p>
          <a:p>
            <a:r>
              <a:rPr lang="en-US" b="1" u="sng" dirty="0"/>
              <a:t>Benefits of XML-based Configuration files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Configuration system is extensible and application specific information can be stored and retrieved easily. It is human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not restart the web server when the settings are changed in configuration file. ASP.NET automatically detects the changes and applies them to the running ASP.NET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any standard text editor or XML parser to create and edit ASP.NET configuration files.</a:t>
            </a:r>
          </a:p>
          <a:p>
            <a:endParaRPr lang="en-US" dirty="0" smtClean="0">
              <a:solidFill>
                <a:srgbClr val="21212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665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31" y="325822"/>
            <a:ext cx="11634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2121"/>
                </a:solidFill>
                <a:effectLst/>
                <a:latin typeface="Roboto"/>
              </a:rPr>
              <a:t>What </a:t>
            </a:r>
            <a:r>
              <a:rPr lang="en-US" b="0" i="0" dirty="0" err="1" smtClean="0">
                <a:solidFill>
                  <a:srgbClr val="212121"/>
                </a:solidFill>
                <a:effectLst/>
                <a:latin typeface="Roboto"/>
              </a:rPr>
              <a:t>Web.config</a:t>
            </a:r>
            <a:r>
              <a:rPr lang="en-US" b="0" i="0" dirty="0" smtClean="0">
                <a:solidFill>
                  <a:srgbClr val="212121"/>
                </a:solidFill>
                <a:effectLst/>
                <a:latin typeface="Roboto"/>
              </a:rPr>
              <a:t> file contains?</a:t>
            </a:r>
          </a:p>
          <a:p>
            <a:r>
              <a:rPr lang="en-US" b="0" i="0" dirty="0" smtClean="0">
                <a:solidFill>
                  <a:srgbClr val="212121"/>
                </a:solidFill>
                <a:effectLst/>
                <a:latin typeface="open sans"/>
              </a:rPr>
              <a:t> </a:t>
            </a:r>
          </a:p>
          <a:p>
            <a:r>
              <a:rPr lang="en-US" dirty="0"/>
              <a:t>There are number of important settings that can be stored in the configuration file. Some of the most frequently used configurations, stored conveniently inside </a:t>
            </a:r>
            <a:r>
              <a:rPr lang="en-US" dirty="0" err="1"/>
              <a:t>Web.config</a:t>
            </a:r>
            <a:r>
              <a:rPr lang="en-US" dirty="0"/>
              <a:t> file are: </a:t>
            </a:r>
            <a:endParaRPr lang="en-US" dirty="0" smtClean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Caching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Session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18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476" y="337884"/>
            <a:ext cx="11330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sng" dirty="0" smtClean="0">
                <a:solidFill>
                  <a:srgbClr val="000000"/>
                </a:solidFill>
                <a:effectLst/>
                <a:latin typeface="Heebo"/>
              </a:rPr>
              <a:t>The Page Directive</a:t>
            </a:r>
          </a:p>
          <a:p>
            <a:endParaRPr lang="en-US" b="1" i="0" u="sng" dirty="0" smtClean="0">
              <a:solidFill>
                <a:srgbClr val="000000"/>
              </a:solidFill>
              <a:effectLst/>
              <a:latin typeface="Heebo"/>
            </a:endParaRP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The Page directive defines the attributes specific to the page file for the page parser and the compiler.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Nunito"/>
            </a:endParaRP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Nunito"/>
              </a:rPr>
              <a:t>The basic syntax of Page directive is: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131" y="1874259"/>
            <a:ext cx="11256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&lt;%@ Page Language="C#"  </a:t>
            </a:r>
            <a:r>
              <a:rPr lang="en-US" dirty="0" err="1" smtClean="0"/>
              <a:t>AutoEventWireup</a:t>
            </a:r>
            <a:r>
              <a:rPr lang="en-US" dirty="0" smtClean="0"/>
              <a:t>="true" </a:t>
            </a:r>
            <a:r>
              <a:rPr lang="en-US" dirty="0" err="1" smtClean="0"/>
              <a:t>CodeFile</a:t>
            </a:r>
            <a:r>
              <a:rPr lang="en-US" dirty="0" smtClean="0"/>
              <a:t>="</a:t>
            </a:r>
            <a:r>
              <a:rPr lang="en-US" dirty="0" err="1" smtClean="0"/>
              <a:t>Default.aspx.cs</a:t>
            </a:r>
            <a:r>
              <a:rPr lang="en-US" dirty="0" smtClean="0"/>
              <a:t>"  Inherits="_Default"  Trace="true" %&gt;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324" y="2435037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dirty="0" smtClean="0">
                <a:solidFill>
                  <a:srgbClr val="000000"/>
                </a:solidFill>
                <a:effectLst/>
                <a:latin typeface="Nunito"/>
              </a:rPr>
              <a:t>The attributes of the Page directive are:</a:t>
            </a:r>
            <a:endParaRPr lang="en-US" b="1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84788"/>
              </p:ext>
            </p:extLst>
          </p:nvPr>
        </p:nvGraphicFramePr>
        <p:xfrm>
          <a:off x="483476" y="2863416"/>
          <a:ext cx="10699530" cy="3642650"/>
        </p:xfrm>
        <a:graphic>
          <a:graphicData uri="http://schemas.openxmlformats.org/drawingml/2006/table">
            <a:tbl>
              <a:tblPr/>
              <a:tblGrid>
                <a:gridCol w="1376854">
                  <a:extLst>
                    <a:ext uri="{9D8B030D-6E8A-4147-A177-3AD203B41FA5}">
                      <a16:colId xmlns:a16="http://schemas.microsoft.com/office/drawing/2014/main" val="2973734862"/>
                    </a:ext>
                  </a:extLst>
                </a:gridCol>
                <a:gridCol w="9322676">
                  <a:extLst>
                    <a:ext uri="{9D8B030D-6E8A-4147-A177-3AD203B41FA5}">
                      <a16:colId xmlns:a16="http://schemas.microsoft.com/office/drawing/2014/main" val="297946133"/>
                    </a:ext>
                  </a:extLst>
                </a:gridCol>
              </a:tblGrid>
              <a:tr h="231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Attributes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40777"/>
                  </a:ext>
                </a:extLst>
              </a:tr>
              <a:tr h="5294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AutoEventWireup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Boolean value that enables or disables page events that are being automatically bound to methods; for example, Page_Load.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12028"/>
                  </a:ext>
                </a:extLst>
              </a:tr>
              <a:tr h="38053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Buffer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Boolean value that enables or disables HTTP response buffering.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850483"/>
                  </a:ext>
                </a:extLst>
              </a:tr>
              <a:tr h="23163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ClassName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class name for the page.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62846"/>
                  </a:ext>
                </a:extLst>
              </a:tr>
              <a:tr h="38053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ClientTarget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browser for which the server controls should render content.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750416"/>
                  </a:ext>
                </a:extLst>
              </a:tr>
              <a:tr h="23163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CodeFile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name of the code behind file.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77300"/>
                  </a:ext>
                </a:extLst>
              </a:tr>
              <a:tr h="38053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Debug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Boolean value that enables or disables compilation with debug symbols.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010178"/>
                  </a:ext>
                </a:extLst>
              </a:tr>
              <a:tr h="38053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text description of the page, ignored by the parser.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56788"/>
                  </a:ext>
                </a:extLst>
              </a:tr>
              <a:tr h="38053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EnableSessionState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enables, disables, or makes session state read-only.</a:t>
                      </a:r>
                    </a:p>
                  </a:txBody>
                  <a:tcPr marL="41363" marR="41363" marT="41363" marB="41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0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1150"/>
              </p:ext>
            </p:extLst>
          </p:nvPr>
        </p:nvGraphicFramePr>
        <p:xfrm>
          <a:off x="525516" y="654529"/>
          <a:ext cx="10983312" cy="4476409"/>
        </p:xfrm>
        <a:graphic>
          <a:graphicData uri="http://schemas.openxmlformats.org/drawingml/2006/table">
            <a:tbl>
              <a:tblPr/>
              <a:tblGrid>
                <a:gridCol w="1566043">
                  <a:extLst>
                    <a:ext uri="{9D8B030D-6E8A-4147-A177-3AD203B41FA5}">
                      <a16:colId xmlns:a16="http://schemas.microsoft.com/office/drawing/2014/main" val="2013763047"/>
                    </a:ext>
                  </a:extLst>
                </a:gridCol>
                <a:gridCol w="9417269">
                  <a:extLst>
                    <a:ext uri="{9D8B030D-6E8A-4147-A177-3AD203B41FA5}">
                      <a16:colId xmlns:a16="http://schemas.microsoft.com/office/drawing/2014/main" val="293447775"/>
                    </a:ext>
                  </a:extLst>
                </a:gridCol>
              </a:tblGrid>
              <a:tr h="644643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EnableViewState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Boolean value that enables or disables view state across page requests.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76159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ErrorPage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for redirection if an unhandled page exception occurs.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64841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Inherits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code behind or other class.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37635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programming language for code.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17926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name of the code behind class.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07146"/>
                  </a:ext>
                </a:extLst>
              </a:tr>
              <a:tr h="282031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enables or disables tracing.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633746"/>
                  </a:ext>
                </a:extLst>
              </a:tr>
              <a:tr h="644643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TraceMode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indicates how trace messages are displayed, and sorted by time or category.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56064"/>
                  </a:ext>
                </a:extLst>
              </a:tr>
              <a:tr h="463337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indicates if transactions are supported.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46256"/>
                  </a:ext>
                </a:extLst>
              </a:tr>
              <a:tr h="644643"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ValidateRequest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Boolean value that indicates whether all input data is validated against a hardcoded list of values.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7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79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0CED9C56DD5459CFF6AA3FB6AE8EE" ma:contentTypeVersion="2" ma:contentTypeDescription="Create a new document." ma:contentTypeScope="" ma:versionID="f6b4ea882faff0041ddfb5a20821a6fe">
  <xsd:schema xmlns:xsd="http://www.w3.org/2001/XMLSchema" xmlns:xs="http://www.w3.org/2001/XMLSchema" xmlns:p="http://schemas.microsoft.com/office/2006/metadata/properties" xmlns:ns2="50f527b4-7aca-4fff-9a25-c3b6fe013513" targetNamespace="http://schemas.microsoft.com/office/2006/metadata/properties" ma:root="true" ma:fieldsID="d9f290f9e8a0f1c9e84d73dbc4effa81" ns2:_="">
    <xsd:import namespace="50f527b4-7aca-4fff-9a25-c3b6fe013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527b4-7aca-4fff-9a25-c3b6fe0135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94A0E5-2548-4E1F-A054-1972CDFD7DE3}"/>
</file>

<file path=customXml/itemProps2.xml><?xml version="1.0" encoding="utf-8"?>
<ds:datastoreItem xmlns:ds="http://schemas.openxmlformats.org/officeDocument/2006/customXml" ds:itemID="{7C280B5C-72CB-45D5-83A2-9D421C4ACEE8}"/>
</file>

<file path=customXml/itemProps3.xml><?xml version="1.0" encoding="utf-8"?>
<ds:datastoreItem xmlns:ds="http://schemas.openxmlformats.org/officeDocument/2006/customXml" ds:itemID="{B9CB7B7D-79BA-477A-A004-574D636FDD4C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Heebo</vt:lpstr>
      <vt:lpstr>Nunito</vt:lpstr>
      <vt:lpstr>open sans</vt:lpstr>
      <vt:lpstr>Roboto</vt:lpstr>
      <vt:lpstr>Times New Roman</vt:lpstr>
      <vt:lpstr>Office Theme</vt:lpstr>
      <vt:lpstr>Virtual Directory and Web.Config File, The Page Directive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More</dc:creator>
  <cp:lastModifiedBy>Neha More</cp:lastModifiedBy>
  <cp:revision>5</cp:revision>
  <dcterms:created xsi:type="dcterms:W3CDTF">2022-05-21T09:50:24Z</dcterms:created>
  <dcterms:modified xsi:type="dcterms:W3CDTF">2022-05-21T09:57:09Z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0x010100FDB0CED9C56DD5459CFF6AA3FB6AE8EE</vt:lpwstr>
  </property>
</Properties>
</file>