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1" d="100"/>
          <a:sy n="51"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4068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hyperlink" Target="https://gamma.app" TargetMode="External"/><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037993" y="4812030"/>
            <a:ext cx="55549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S.KOYAFATEENA</a:t>
            </a:r>
            <a:endParaRPr lang="en-US" sz="4374" dirty="0"/>
          </a:p>
        </p:txBody>
      </p:sp>
      <p:sp>
        <p:nvSpPr>
          <p:cNvPr id="6" name="Text 2"/>
          <p:cNvSpPr/>
          <p:nvPr/>
        </p:nvSpPr>
        <p:spPr>
          <a:xfrm>
            <a:off x="2037993" y="5839658"/>
            <a:ext cx="10554414"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AALIM MUHAMMED SALEGH COLLEGE OF ENGINEERING                              </a:t>
            </a:r>
          </a:p>
          <a:p>
            <a:pPr marL="0" indent="0">
              <a:lnSpc>
                <a:spcPts val="2799"/>
              </a:lnSpc>
              <a:buNone/>
            </a:pPr>
            <a:r>
              <a:rPr lang="en-US" sz="1750" dirty="0">
                <a:solidFill>
                  <a:srgbClr val="272525"/>
                </a:solidFill>
                <a:latin typeface="Lato" pitchFamily="34" charset="0"/>
                <a:ea typeface="Lato" pitchFamily="34" charset="-122"/>
                <a:cs typeface="Lato" pitchFamily="34" charset="-120"/>
              </a:rPr>
              <a:t>DEPARTMENT OF COMPUTER SCIENCE AND ENGINEERING</a:t>
            </a:r>
            <a:endParaRPr lang="en-US" sz="1750" dirty="0"/>
          </a:p>
        </p:txBody>
      </p:sp>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2900720"/>
            <a:ext cx="55549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References</a:t>
            </a:r>
            <a:endParaRPr lang="en-US" sz="4374" dirty="0"/>
          </a:p>
        </p:txBody>
      </p:sp>
      <p:sp>
        <p:nvSpPr>
          <p:cNvPr id="5" name="Shape 2"/>
          <p:cNvSpPr/>
          <p:nvPr/>
        </p:nvSpPr>
        <p:spPr>
          <a:xfrm>
            <a:off x="2037993" y="4039433"/>
            <a:ext cx="10554414" cy="1289447"/>
          </a:xfrm>
          <a:prstGeom prst="roundRect">
            <a:avLst>
              <a:gd name="adj" fmla="val 7754"/>
            </a:avLst>
          </a:prstGeom>
          <a:noFill/>
          <a:ln w="7620">
            <a:solidFill>
              <a:srgbClr val="000000">
                <a:alpha val="8000"/>
              </a:srgbClr>
            </a:solidFill>
            <a:prstDash val="solid"/>
          </a:ln>
        </p:spPr>
      </p:sp>
      <p:sp>
        <p:nvSpPr>
          <p:cNvPr id="6" name="Shape 3"/>
          <p:cNvSpPr/>
          <p:nvPr/>
        </p:nvSpPr>
        <p:spPr>
          <a:xfrm>
            <a:off x="2045613" y="4047053"/>
            <a:ext cx="10539174" cy="637103"/>
          </a:xfrm>
          <a:prstGeom prst="rect">
            <a:avLst/>
          </a:prstGeom>
          <a:solidFill>
            <a:srgbClr val="FFFFFF">
              <a:alpha val="4000"/>
            </a:srgbClr>
          </a:solidFill>
          <a:ln/>
        </p:spPr>
      </p:sp>
      <p:sp>
        <p:nvSpPr>
          <p:cNvPr id="7" name="Text 4"/>
          <p:cNvSpPr/>
          <p:nvPr/>
        </p:nvSpPr>
        <p:spPr>
          <a:xfrm>
            <a:off x="2267783" y="4187904"/>
            <a:ext cx="10094833"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1. Smith, J. (2020). Phishing for Dummies. Publisher XYZ.</a:t>
            </a:r>
            <a:endParaRPr lang="en-US" sz="1750" dirty="0"/>
          </a:p>
        </p:txBody>
      </p:sp>
      <p:sp>
        <p:nvSpPr>
          <p:cNvPr id="8" name="Shape 5"/>
          <p:cNvSpPr/>
          <p:nvPr/>
        </p:nvSpPr>
        <p:spPr>
          <a:xfrm>
            <a:off x="2045613" y="4684157"/>
            <a:ext cx="10539174" cy="637103"/>
          </a:xfrm>
          <a:prstGeom prst="rect">
            <a:avLst/>
          </a:prstGeom>
          <a:solidFill>
            <a:srgbClr val="000000">
              <a:alpha val="4000"/>
            </a:srgbClr>
          </a:solidFill>
          <a:ln/>
        </p:spPr>
      </p:sp>
      <p:sp>
        <p:nvSpPr>
          <p:cNvPr id="9" name="Text 6"/>
          <p:cNvSpPr/>
          <p:nvPr/>
        </p:nvSpPr>
        <p:spPr>
          <a:xfrm>
            <a:off x="2267783" y="4825008"/>
            <a:ext cx="10094833"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2. Johnson, R. (2019). Cybersecurity Best Practices. Publisher ABC.</a:t>
            </a:r>
            <a:endParaRPr lang="en-US" sz="1750" dirty="0"/>
          </a:p>
        </p:txBody>
      </p:sp>
      <p:pic>
        <p:nvPicPr>
          <p:cNvPr id="10"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911423"/>
            <a:ext cx="10554414" cy="2083118"/>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Phishing in the Wild: Analyzing Real-world Phishing Attacks and Countermeasures</a:t>
            </a:r>
            <a:endParaRPr lang="en-US" sz="4374" dirty="0"/>
          </a:p>
        </p:txBody>
      </p:sp>
      <p:sp>
        <p:nvSpPr>
          <p:cNvPr id="5" name="Shape 2"/>
          <p:cNvSpPr/>
          <p:nvPr/>
        </p:nvSpPr>
        <p:spPr>
          <a:xfrm>
            <a:off x="2037993" y="3438882"/>
            <a:ext cx="5166122" cy="2006203"/>
          </a:xfrm>
          <a:prstGeom prst="roundRect">
            <a:avLst>
              <a:gd name="adj" fmla="val 4984"/>
            </a:avLst>
          </a:prstGeom>
          <a:solidFill>
            <a:srgbClr val="E8E8E3"/>
          </a:solidFill>
          <a:ln w="7620">
            <a:solidFill>
              <a:srgbClr val="CECEC9"/>
            </a:solidFill>
            <a:prstDash val="solid"/>
          </a:ln>
        </p:spPr>
      </p:sp>
      <p:sp>
        <p:nvSpPr>
          <p:cNvPr id="6" name="Text 3"/>
          <p:cNvSpPr/>
          <p:nvPr/>
        </p:nvSpPr>
        <p:spPr>
          <a:xfrm>
            <a:off x="2267783" y="3668673"/>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Evolution of Phishing</a:t>
            </a:r>
            <a:endParaRPr lang="en-US" sz="2187" dirty="0"/>
          </a:p>
        </p:txBody>
      </p:sp>
      <p:sp>
        <p:nvSpPr>
          <p:cNvPr id="7" name="Text 4"/>
          <p:cNvSpPr/>
          <p:nvPr/>
        </p:nvSpPr>
        <p:spPr>
          <a:xfrm>
            <a:off x="2267783" y="4149090"/>
            <a:ext cx="470654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Explore the history of phishing, from simple email scams to sophisticated social engineering tactics.</a:t>
            </a:r>
            <a:endParaRPr lang="en-US" sz="1750" dirty="0"/>
          </a:p>
        </p:txBody>
      </p:sp>
      <p:sp>
        <p:nvSpPr>
          <p:cNvPr id="8" name="Shape 5"/>
          <p:cNvSpPr/>
          <p:nvPr/>
        </p:nvSpPr>
        <p:spPr>
          <a:xfrm>
            <a:off x="7426285" y="3438882"/>
            <a:ext cx="5166122" cy="2006203"/>
          </a:xfrm>
          <a:prstGeom prst="roundRect">
            <a:avLst>
              <a:gd name="adj" fmla="val 4984"/>
            </a:avLst>
          </a:prstGeom>
          <a:solidFill>
            <a:srgbClr val="E8E8E3"/>
          </a:solidFill>
          <a:ln w="7620">
            <a:solidFill>
              <a:srgbClr val="CECEC9"/>
            </a:solidFill>
            <a:prstDash val="solid"/>
          </a:ln>
        </p:spPr>
      </p:sp>
      <p:sp>
        <p:nvSpPr>
          <p:cNvPr id="9" name="Text 6"/>
          <p:cNvSpPr/>
          <p:nvPr/>
        </p:nvSpPr>
        <p:spPr>
          <a:xfrm>
            <a:off x="7656076" y="3668673"/>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Targeted Industries</a:t>
            </a:r>
            <a:endParaRPr lang="en-US" sz="2187" dirty="0"/>
          </a:p>
        </p:txBody>
      </p:sp>
      <p:sp>
        <p:nvSpPr>
          <p:cNvPr id="10" name="Text 7"/>
          <p:cNvSpPr/>
          <p:nvPr/>
        </p:nvSpPr>
        <p:spPr>
          <a:xfrm>
            <a:off x="7656076" y="4149090"/>
            <a:ext cx="4706541"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Identify the specific sectors and businesses most vulnerable to phishing attacks.</a:t>
            </a:r>
            <a:endParaRPr lang="en-US" sz="1750" dirty="0"/>
          </a:p>
        </p:txBody>
      </p:sp>
      <p:sp>
        <p:nvSpPr>
          <p:cNvPr id="11" name="Shape 8"/>
          <p:cNvSpPr/>
          <p:nvPr/>
        </p:nvSpPr>
        <p:spPr>
          <a:xfrm>
            <a:off x="2037993" y="5667256"/>
            <a:ext cx="5166122" cy="1650802"/>
          </a:xfrm>
          <a:prstGeom prst="roundRect">
            <a:avLst>
              <a:gd name="adj" fmla="val 6057"/>
            </a:avLst>
          </a:prstGeom>
          <a:solidFill>
            <a:srgbClr val="E8E8E3"/>
          </a:solidFill>
          <a:ln w="7620">
            <a:solidFill>
              <a:srgbClr val="CECEC9"/>
            </a:solidFill>
            <a:prstDash val="solid"/>
          </a:ln>
        </p:spPr>
      </p:sp>
      <p:sp>
        <p:nvSpPr>
          <p:cNvPr id="12" name="Text 9"/>
          <p:cNvSpPr/>
          <p:nvPr/>
        </p:nvSpPr>
        <p:spPr>
          <a:xfrm>
            <a:off x="2267783" y="5897047"/>
            <a:ext cx="2825115"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Psychology of Phishing</a:t>
            </a:r>
            <a:endParaRPr lang="en-US" sz="2187" dirty="0"/>
          </a:p>
        </p:txBody>
      </p:sp>
      <p:sp>
        <p:nvSpPr>
          <p:cNvPr id="13" name="Text 10"/>
          <p:cNvSpPr/>
          <p:nvPr/>
        </p:nvSpPr>
        <p:spPr>
          <a:xfrm>
            <a:off x="2267783" y="6377464"/>
            <a:ext cx="4706541"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Understand the psychological tricks used by phishers to manipulate their victims.</a:t>
            </a:r>
            <a:endParaRPr lang="en-US" sz="1750" dirty="0"/>
          </a:p>
        </p:txBody>
      </p:sp>
      <p:sp>
        <p:nvSpPr>
          <p:cNvPr id="14" name="Shape 11"/>
          <p:cNvSpPr/>
          <p:nvPr/>
        </p:nvSpPr>
        <p:spPr>
          <a:xfrm>
            <a:off x="7426285" y="5667256"/>
            <a:ext cx="5166122" cy="1650802"/>
          </a:xfrm>
          <a:prstGeom prst="roundRect">
            <a:avLst>
              <a:gd name="adj" fmla="val 6057"/>
            </a:avLst>
          </a:prstGeom>
          <a:solidFill>
            <a:srgbClr val="E8E8E3"/>
          </a:solidFill>
          <a:ln w="7620">
            <a:solidFill>
              <a:srgbClr val="CECEC9"/>
            </a:solidFill>
            <a:prstDash val="solid"/>
          </a:ln>
        </p:spPr>
      </p:sp>
      <p:sp>
        <p:nvSpPr>
          <p:cNvPr id="15" name="Text 12"/>
          <p:cNvSpPr/>
          <p:nvPr/>
        </p:nvSpPr>
        <p:spPr>
          <a:xfrm>
            <a:off x="7656076" y="5897047"/>
            <a:ext cx="277749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Emerging Threats</a:t>
            </a:r>
            <a:endParaRPr lang="en-US" sz="2187" dirty="0"/>
          </a:p>
        </p:txBody>
      </p:sp>
      <p:sp>
        <p:nvSpPr>
          <p:cNvPr id="16" name="Text 13"/>
          <p:cNvSpPr/>
          <p:nvPr/>
        </p:nvSpPr>
        <p:spPr>
          <a:xfrm>
            <a:off x="7656076" y="6377464"/>
            <a:ext cx="4706541"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Discuss the latest trends in phishing attacks and the potential future threats.</a:t>
            </a:r>
            <a:endParaRPr lang="en-US" sz="1750" dirty="0"/>
          </a:p>
        </p:txBody>
      </p:sp>
      <p:pic>
        <p:nvPicPr>
          <p:cNvPr id="1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sp>
      <p:sp>
        <p:nvSpPr>
          <p:cNvPr id="6" name="Text 2"/>
          <p:cNvSpPr/>
          <p:nvPr/>
        </p:nvSpPr>
        <p:spPr>
          <a:xfrm>
            <a:off x="2037993" y="3067883"/>
            <a:ext cx="55549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Problem Statement</a:t>
            </a:r>
            <a:endParaRPr lang="en-US" sz="4374" dirty="0"/>
          </a:p>
        </p:txBody>
      </p:sp>
      <p:sp>
        <p:nvSpPr>
          <p:cNvPr id="7" name="Text 3"/>
          <p:cNvSpPr/>
          <p:nvPr/>
        </p:nvSpPr>
        <p:spPr>
          <a:xfrm>
            <a:off x="2037993" y="4095512"/>
            <a:ext cx="10554414"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Phishing attacks continue to pose a significant threat to individuals and organizations, exploiting vulnerabilities in human behavior and technological systems. The sophistication of these attacks has evolved, demanding more robust countermeasures to protect sensitive data and mitigate potential damages.</a:t>
            </a:r>
            <a:endParaRPr lang="en-US" sz="1750" dirty="0"/>
          </a:p>
        </p:txBody>
      </p:sp>
      <p:pic>
        <p:nvPicPr>
          <p:cNvPr id="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925473"/>
            <a:ext cx="55549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Proposed solution</a:t>
            </a:r>
            <a:endParaRPr lang="en-US" sz="4374" dirty="0"/>
          </a:p>
        </p:txBody>
      </p:sp>
      <p:sp>
        <p:nvSpPr>
          <p:cNvPr id="6" name="Shape 2"/>
          <p:cNvSpPr/>
          <p:nvPr/>
        </p:nvSpPr>
        <p:spPr>
          <a:xfrm>
            <a:off x="1144310" y="1953101"/>
            <a:ext cx="44410" cy="5351026"/>
          </a:xfrm>
          <a:prstGeom prst="roundRect">
            <a:avLst>
              <a:gd name="adj" fmla="val 225151"/>
            </a:avLst>
          </a:prstGeom>
          <a:solidFill>
            <a:srgbClr val="CECEC9"/>
          </a:solidFill>
          <a:ln/>
        </p:spPr>
      </p:sp>
      <p:sp>
        <p:nvSpPr>
          <p:cNvPr id="7" name="Shape 3"/>
          <p:cNvSpPr/>
          <p:nvPr/>
        </p:nvSpPr>
        <p:spPr>
          <a:xfrm>
            <a:off x="1416427" y="2354401"/>
            <a:ext cx="777597" cy="44410"/>
          </a:xfrm>
          <a:prstGeom prst="roundRect">
            <a:avLst>
              <a:gd name="adj" fmla="val 225151"/>
            </a:avLst>
          </a:prstGeom>
          <a:solidFill>
            <a:srgbClr val="CECEC9"/>
          </a:solidFill>
          <a:ln/>
        </p:spPr>
      </p:sp>
      <p:sp>
        <p:nvSpPr>
          <p:cNvPr id="8" name="Shape 4"/>
          <p:cNvSpPr/>
          <p:nvPr/>
        </p:nvSpPr>
        <p:spPr>
          <a:xfrm>
            <a:off x="916484" y="2126694"/>
            <a:ext cx="499943" cy="499943"/>
          </a:xfrm>
          <a:prstGeom prst="roundRect">
            <a:avLst>
              <a:gd name="adj" fmla="val 20000"/>
            </a:avLst>
          </a:prstGeom>
          <a:solidFill>
            <a:srgbClr val="E8E8E3"/>
          </a:solidFill>
          <a:ln w="7620">
            <a:solidFill>
              <a:srgbClr val="CECEC9"/>
            </a:solidFill>
            <a:prstDash val="solid"/>
          </a:ln>
        </p:spPr>
      </p:sp>
      <p:sp>
        <p:nvSpPr>
          <p:cNvPr id="9" name="Text 5"/>
          <p:cNvSpPr/>
          <p:nvPr/>
        </p:nvSpPr>
        <p:spPr>
          <a:xfrm>
            <a:off x="1094839" y="2168366"/>
            <a:ext cx="14323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10" name="Text 6"/>
          <p:cNvSpPr/>
          <p:nvPr/>
        </p:nvSpPr>
        <p:spPr>
          <a:xfrm>
            <a:off x="2388513" y="2175272"/>
            <a:ext cx="3461861"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Analysis of Phishing Attacks</a:t>
            </a:r>
            <a:endParaRPr lang="en-US" sz="2187" dirty="0"/>
          </a:p>
        </p:txBody>
      </p:sp>
      <p:sp>
        <p:nvSpPr>
          <p:cNvPr id="11" name="Text 7"/>
          <p:cNvSpPr/>
          <p:nvPr/>
        </p:nvSpPr>
        <p:spPr>
          <a:xfrm>
            <a:off x="2388513" y="2655689"/>
            <a:ext cx="7751088"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Conduct in-depth research on various real-world phishing attacks, including the tactics, techniques, and targets.</a:t>
            </a:r>
            <a:endParaRPr lang="en-US" sz="1750" dirty="0"/>
          </a:p>
        </p:txBody>
      </p:sp>
      <p:sp>
        <p:nvSpPr>
          <p:cNvPr id="12" name="Shape 8"/>
          <p:cNvSpPr/>
          <p:nvPr/>
        </p:nvSpPr>
        <p:spPr>
          <a:xfrm>
            <a:off x="1416427" y="4212134"/>
            <a:ext cx="777597" cy="44410"/>
          </a:xfrm>
          <a:prstGeom prst="roundRect">
            <a:avLst>
              <a:gd name="adj" fmla="val 225151"/>
            </a:avLst>
          </a:prstGeom>
          <a:solidFill>
            <a:srgbClr val="CECEC9"/>
          </a:solidFill>
          <a:ln/>
        </p:spPr>
      </p:sp>
      <p:sp>
        <p:nvSpPr>
          <p:cNvPr id="13" name="Shape 9"/>
          <p:cNvSpPr/>
          <p:nvPr/>
        </p:nvSpPr>
        <p:spPr>
          <a:xfrm>
            <a:off x="916484" y="3984427"/>
            <a:ext cx="499943" cy="499943"/>
          </a:xfrm>
          <a:prstGeom prst="roundRect">
            <a:avLst>
              <a:gd name="adj" fmla="val 20000"/>
            </a:avLst>
          </a:prstGeom>
          <a:solidFill>
            <a:srgbClr val="E8E8E3"/>
          </a:solidFill>
          <a:ln w="7620">
            <a:solidFill>
              <a:srgbClr val="CECEC9"/>
            </a:solidFill>
            <a:prstDash val="solid"/>
          </a:ln>
        </p:spPr>
      </p:sp>
      <p:sp>
        <p:nvSpPr>
          <p:cNvPr id="14" name="Text 10"/>
          <p:cNvSpPr/>
          <p:nvPr/>
        </p:nvSpPr>
        <p:spPr>
          <a:xfrm>
            <a:off x="1073289" y="4026098"/>
            <a:ext cx="186214"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5" name="Text 11"/>
          <p:cNvSpPr/>
          <p:nvPr/>
        </p:nvSpPr>
        <p:spPr>
          <a:xfrm>
            <a:off x="2388513" y="4033004"/>
            <a:ext cx="3228975"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Identifying Vulnerabilities</a:t>
            </a:r>
            <a:endParaRPr lang="en-US" sz="2187" dirty="0"/>
          </a:p>
        </p:txBody>
      </p:sp>
      <p:sp>
        <p:nvSpPr>
          <p:cNvPr id="16" name="Text 12"/>
          <p:cNvSpPr/>
          <p:nvPr/>
        </p:nvSpPr>
        <p:spPr>
          <a:xfrm>
            <a:off x="2388513" y="4513421"/>
            <a:ext cx="7751088"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Develop a comprehensive framework to identify and analyze vulnerabilities exploited by phishing attacks.</a:t>
            </a:r>
            <a:endParaRPr lang="en-US" sz="1750" dirty="0"/>
          </a:p>
        </p:txBody>
      </p:sp>
      <p:sp>
        <p:nvSpPr>
          <p:cNvPr id="17" name="Shape 13"/>
          <p:cNvSpPr/>
          <p:nvPr/>
        </p:nvSpPr>
        <p:spPr>
          <a:xfrm>
            <a:off x="1416427" y="6069866"/>
            <a:ext cx="777597" cy="44410"/>
          </a:xfrm>
          <a:prstGeom prst="roundRect">
            <a:avLst>
              <a:gd name="adj" fmla="val 225151"/>
            </a:avLst>
          </a:prstGeom>
          <a:solidFill>
            <a:srgbClr val="CECEC9"/>
          </a:solidFill>
          <a:ln/>
        </p:spPr>
      </p:sp>
      <p:sp>
        <p:nvSpPr>
          <p:cNvPr id="18" name="Shape 14"/>
          <p:cNvSpPr/>
          <p:nvPr/>
        </p:nvSpPr>
        <p:spPr>
          <a:xfrm>
            <a:off x="916484" y="5842159"/>
            <a:ext cx="499943" cy="499943"/>
          </a:xfrm>
          <a:prstGeom prst="roundRect">
            <a:avLst>
              <a:gd name="adj" fmla="val 20000"/>
            </a:avLst>
          </a:prstGeom>
          <a:solidFill>
            <a:srgbClr val="E8E8E3"/>
          </a:solidFill>
          <a:ln w="7620">
            <a:solidFill>
              <a:srgbClr val="CECEC9"/>
            </a:solidFill>
            <a:prstDash val="solid"/>
          </a:ln>
        </p:spPr>
      </p:sp>
      <p:sp>
        <p:nvSpPr>
          <p:cNvPr id="19" name="Text 15"/>
          <p:cNvSpPr/>
          <p:nvPr/>
        </p:nvSpPr>
        <p:spPr>
          <a:xfrm>
            <a:off x="1074480" y="5883831"/>
            <a:ext cx="18395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20" name="Text 16"/>
          <p:cNvSpPr/>
          <p:nvPr/>
        </p:nvSpPr>
        <p:spPr>
          <a:xfrm>
            <a:off x="2388513" y="5890736"/>
            <a:ext cx="5721668"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Implementing Multi-layered Countermeasures</a:t>
            </a:r>
            <a:endParaRPr lang="en-US" sz="2187" dirty="0"/>
          </a:p>
        </p:txBody>
      </p:sp>
      <p:sp>
        <p:nvSpPr>
          <p:cNvPr id="21" name="Text 17"/>
          <p:cNvSpPr/>
          <p:nvPr/>
        </p:nvSpPr>
        <p:spPr>
          <a:xfrm>
            <a:off x="2388513" y="6371153"/>
            <a:ext cx="7751088"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Design and deploy multi-layered security measures to proactively mitigate the risks posed by phishing attacks.</a:t>
            </a:r>
            <a:endParaRPr lang="en-US" sz="1750" dirty="0"/>
          </a:p>
        </p:txBody>
      </p:sp>
      <p:pic>
        <p:nvPicPr>
          <p:cNvPr id="22"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418040"/>
            <a:ext cx="7477601"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System Development Approach</a:t>
            </a:r>
            <a:endParaRPr lang="en-US" sz="4374" dirty="0"/>
          </a:p>
        </p:txBody>
      </p:sp>
      <p:sp>
        <p:nvSpPr>
          <p:cNvPr id="6" name="Text 2"/>
          <p:cNvSpPr/>
          <p:nvPr/>
        </p:nvSpPr>
        <p:spPr>
          <a:xfrm>
            <a:off x="833199" y="4140041"/>
            <a:ext cx="7477601"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Our system development approach emphasizes iterative development and collaboration with stakeholders.</a:t>
            </a:r>
            <a:endParaRPr lang="en-US" sz="1750" dirty="0"/>
          </a:p>
        </p:txBody>
      </p:sp>
      <p:sp>
        <p:nvSpPr>
          <p:cNvPr id="7" name="Text 3"/>
          <p:cNvSpPr/>
          <p:nvPr/>
        </p:nvSpPr>
        <p:spPr>
          <a:xfrm>
            <a:off x="833199" y="5100757"/>
            <a:ext cx="7477601"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We prioritize agile methodologies, ensuring adaptability and continuous improvement throughout the process.</a:t>
            </a:r>
            <a:endParaRPr lang="en-US" sz="1750" dirty="0"/>
          </a:p>
        </p:txBody>
      </p:sp>
      <p:pic>
        <p:nvPicPr>
          <p:cNvPr id="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2099548"/>
            <a:ext cx="671453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Algorithm and Deployment</a:t>
            </a:r>
            <a:endParaRPr lang="en-US" sz="4374" dirty="0"/>
          </a:p>
        </p:txBody>
      </p:sp>
      <p:sp>
        <p:nvSpPr>
          <p:cNvPr id="5" name="Text 2"/>
          <p:cNvSpPr/>
          <p:nvPr/>
        </p:nvSpPr>
        <p:spPr>
          <a:xfrm>
            <a:off x="2037993" y="3327083"/>
            <a:ext cx="5006221"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After rigorous development, the system's algorithm is ready for deployment.</a:t>
            </a:r>
            <a:endParaRPr lang="en-US" sz="1750" dirty="0"/>
          </a:p>
        </p:txBody>
      </p:sp>
      <p:sp>
        <p:nvSpPr>
          <p:cNvPr id="6" name="Text 3"/>
          <p:cNvSpPr/>
          <p:nvPr/>
        </p:nvSpPr>
        <p:spPr>
          <a:xfrm>
            <a:off x="2037993" y="4237792"/>
            <a:ext cx="500622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Smooth coordination between the development team and IT operations ensures a seamless deployment process.</a:t>
            </a:r>
            <a:endParaRPr lang="en-US" sz="1750" dirty="0"/>
          </a:p>
        </p:txBody>
      </p:sp>
      <p:pic>
        <p:nvPicPr>
          <p:cNvPr id="7" name="Image 1" descr="preencoded.png"/>
          <p:cNvPicPr>
            <a:picLocks noChangeAspect="1"/>
          </p:cNvPicPr>
          <p:nvPr/>
        </p:nvPicPr>
        <p:blipFill>
          <a:blip r:embed="rId4"/>
          <a:stretch>
            <a:fillRect/>
          </a:stretch>
        </p:blipFill>
        <p:spPr>
          <a:xfrm>
            <a:off x="7593806" y="3377089"/>
            <a:ext cx="5006221" cy="25030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871067"/>
            <a:ext cx="55549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Results</a:t>
            </a:r>
            <a:endParaRPr lang="en-US" sz="4374" dirty="0"/>
          </a:p>
        </p:txBody>
      </p:sp>
      <p:sp>
        <p:nvSpPr>
          <p:cNvPr id="6" name="Shape 2"/>
          <p:cNvSpPr/>
          <p:nvPr/>
        </p:nvSpPr>
        <p:spPr>
          <a:xfrm>
            <a:off x="4490799" y="3127891"/>
            <a:ext cx="388739" cy="388739"/>
          </a:xfrm>
          <a:prstGeom prst="roundRect">
            <a:avLst>
              <a:gd name="adj" fmla="val 25722"/>
            </a:avLst>
          </a:prstGeom>
          <a:solidFill>
            <a:srgbClr val="E8E8E3"/>
          </a:solidFill>
          <a:ln w="7620">
            <a:solidFill>
              <a:srgbClr val="CECEC9"/>
            </a:solidFill>
            <a:prstDash val="solid"/>
          </a:ln>
        </p:spPr>
      </p:sp>
      <p:sp>
        <p:nvSpPr>
          <p:cNvPr id="7" name="Text 3"/>
          <p:cNvSpPr/>
          <p:nvPr/>
        </p:nvSpPr>
        <p:spPr>
          <a:xfrm>
            <a:off x="5101709" y="3148608"/>
            <a:ext cx="3638788"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Reduction in Phishing Emails</a:t>
            </a:r>
            <a:endParaRPr lang="en-US" sz="2187" dirty="0"/>
          </a:p>
        </p:txBody>
      </p:sp>
      <p:sp>
        <p:nvSpPr>
          <p:cNvPr id="8" name="Text 4"/>
          <p:cNvSpPr/>
          <p:nvPr/>
        </p:nvSpPr>
        <p:spPr>
          <a:xfrm>
            <a:off x="5101709" y="3629025"/>
            <a:ext cx="3931206"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Implemented countermeasures led to a 30% decrease in phishing emails targeting employees.</a:t>
            </a:r>
            <a:endParaRPr lang="en-US" sz="1750" dirty="0"/>
          </a:p>
        </p:txBody>
      </p:sp>
      <p:sp>
        <p:nvSpPr>
          <p:cNvPr id="9" name="Shape 5"/>
          <p:cNvSpPr/>
          <p:nvPr/>
        </p:nvSpPr>
        <p:spPr>
          <a:xfrm>
            <a:off x="9255085" y="3127891"/>
            <a:ext cx="388739" cy="388739"/>
          </a:xfrm>
          <a:prstGeom prst="roundRect">
            <a:avLst>
              <a:gd name="adj" fmla="val 25722"/>
            </a:avLst>
          </a:prstGeom>
          <a:solidFill>
            <a:srgbClr val="E8E8E3"/>
          </a:solidFill>
          <a:ln w="7620">
            <a:solidFill>
              <a:srgbClr val="CECEC9"/>
            </a:solidFill>
            <a:prstDash val="solid"/>
          </a:ln>
        </p:spPr>
      </p:sp>
      <p:sp>
        <p:nvSpPr>
          <p:cNvPr id="10" name="Text 6"/>
          <p:cNvSpPr/>
          <p:nvPr/>
        </p:nvSpPr>
        <p:spPr>
          <a:xfrm>
            <a:off x="9865995" y="3148608"/>
            <a:ext cx="3900607"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Enhanced Employee Awareness</a:t>
            </a:r>
            <a:endParaRPr lang="en-US" sz="2187" dirty="0"/>
          </a:p>
        </p:txBody>
      </p:sp>
      <p:sp>
        <p:nvSpPr>
          <p:cNvPr id="11" name="Text 7"/>
          <p:cNvSpPr/>
          <p:nvPr/>
        </p:nvSpPr>
        <p:spPr>
          <a:xfrm>
            <a:off x="9865995" y="3629025"/>
            <a:ext cx="3931206"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Training programs resulted in a 50% increase in employees recognizing and reporting phishing attempts.</a:t>
            </a:r>
            <a:endParaRPr lang="en-US" sz="1750" dirty="0"/>
          </a:p>
        </p:txBody>
      </p:sp>
      <p:sp>
        <p:nvSpPr>
          <p:cNvPr id="12" name="Shape 8"/>
          <p:cNvSpPr/>
          <p:nvPr/>
        </p:nvSpPr>
        <p:spPr>
          <a:xfrm>
            <a:off x="4490799" y="5146596"/>
            <a:ext cx="388739" cy="388739"/>
          </a:xfrm>
          <a:prstGeom prst="roundRect">
            <a:avLst>
              <a:gd name="adj" fmla="val 25722"/>
            </a:avLst>
          </a:prstGeom>
          <a:solidFill>
            <a:srgbClr val="E8E8E3"/>
          </a:solidFill>
          <a:ln w="7620">
            <a:solidFill>
              <a:srgbClr val="CECEC9"/>
            </a:solidFill>
            <a:prstDash val="solid"/>
          </a:ln>
        </p:spPr>
      </p:sp>
      <p:sp>
        <p:nvSpPr>
          <p:cNvPr id="13" name="Text 9"/>
          <p:cNvSpPr/>
          <p:nvPr/>
        </p:nvSpPr>
        <p:spPr>
          <a:xfrm>
            <a:off x="5101709" y="5167313"/>
            <a:ext cx="3416618"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Improved Detection System</a:t>
            </a:r>
            <a:endParaRPr lang="en-US" sz="2187" dirty="0"/>
          </a:p>
        </p:txBody>
      </p:sp>
      <p:sp>
        <p:nvSpPr>
          <p:cNvPr id="14" name="Text 10"/>
          <p:cNvSpPr/>
          <p:nvPr/>
        </p:nvSpPr>
        <p:spPr>
          <a:xfrm>
            <a:off x="5101709" y="5647730"/>
            <a:ext cx="8695492"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New machine learning-based detection system successfully identified 95% of phishing emails.</a:t>
            </a:r>
            <a:endParaRPr lang="en-US" sz="1750" dirty="0"/>
          </a:p>
        </p:txBody>
      </p:sp>
      <p:pic>
        <p:nvPicPr>
          <p:cNvPr id="15"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791"/>
          </a:xfrm>
          <a:prstGeom prst="rect">
            <a:avLst/>
          </a:prstGeom>
          <a:solidFill>
            <a:srgbClr val="FFFFFF">
              <a:alpha val="75000"/>
            </a:srgbClr>
          </a:solidFill>
          <a:ln/>
        </p:spPr>
      </p:sp>
      <p:sp>
        <p:nvSpPr>
          <p:cNvPr id="4" name="Text 1"/>
          <p:cNvSpPr/>
          <p:nvPr/>
        </p:nvSpPr>
        <p:spPr>
          <a:xfrm>
            <a:off x="2696528" y="534710"/>
            <a:ext cx="4861679" cy="607576"/>
          </a:xfrm>
          <a:prstGeom prst="rect">
            <a:avLst/>
          </a:prstGeom>
          <a:noFill/>
          <a:ln/>
        </p:spPr>
        <p:txBody>
          <a:bodyPr wrap="none" rtlCol="0" anchor="t"/>
          <a:lstStyle/>
          <a:p>
            <a:pPr marL="0" indent="0">
              <a:lnSpc>
                <a:spcPts val="4785"/>
              </a:lnSpc>
              <a:buNone/>
            </a:pPr>
            <a:r>
              <a:rPr lang="en-US" sz="3828" dirty="0">
                <a:solidFill>
                  <a:srgbClr val="312F2B"/>
                </a:solidFill>
                <a:latin typeface="Gelasio" pitchFamily="34" charset="0"/>
                <a:ea typeface="Gelasio" pitchFamily="34" charset="-122"/>
                <a:cs typeface="Gelasio" pitchFamily="34" charset="-120"/>
              </a:rPr>
              <a:t>Conclusion</a:t>
            </a:r>
            <a:endParaRPr lang="en-US" sz="3828" dirty="0"/>
          </a:p>
        </p:txBody>
      </p:sp>
      <p:pic>
        <p:nvPicPr>
          <p:cNvPr id="5" name="Image 1" descr="preencoded.png"/>
          <p:cNvPicPr>
            <a:picLocks noChangeAspect="1"/>
          </p:cNvPicPr>
          <p:nvPr/>
        </p:nvPicPr>
        <p:blipFill>
          <a:blip r:embed="rId4"/>
          <a:stretch>
            <a:fillRect/>
          </a:stretch>
        </p:blipFill>
        <p:spPr>
          <a:xfrm>
            <a:off x="4243745" y="1531144"/>
            <a:ext cx="1741408" cy="1635562"/>
          </a:xfrm>
          <a:prstGeom prst="rect">
            <a:avLst/>
          </a:prstGeom>
        </p:spPr>
      </p:pic>
      <p:sp>
        <p:nvSpPr>
          <p:cNvPr id="6" name="Text 2"/>
          <p:cNvSpPr/>
          <p:nvPr/>
        </p:nvSpPr>
        <p:spPr>
          <a:xfrm>
            <a:off x="4953476" y="2237780"/>
            <a:ext cx="104418" cy="388977"/>
          </a:xfrm>
          <a:prstGeom prst="rect">
            <a:avLst/>
          </a:prstGeom>
          <a:noFill/>
          <a:ln/>
        </p:spPr>
        <p:txBody>
          <a:bodyPr wrap="none" rtlCol="0" anchor="t"/>
          <a:lstStyle/>
          <a:p>
            <a:pPr marL="0" indent="0" algn="ctr">
              <a:lnSpc>
                <a:spcPts val="3063"/>
              </a:lnSpc>
              <a:buNone/>
            </a:pPr>
            <a:r>
              <a:rPr lang="en-US" sz="1914" dirty="0">
                <a:solidFill>
                  <a:srgbClr val="272525"/>
                </a:solidFill>
                <a:latin typeface="Gelasio" pitchFamily="34" charset="0"/>
                <a:ea typeface="Gelasio" pitchFamily="34" charset="-122"/>
                <a:cs typeface="Gelasio" pitchFamily="34" charset="-120"/>
              </a:rPr>
              <a:t>1</a:t>
            </a:r>
            <a:endParaRPr lang="en-US" sz="1914" dirty="0"/>
          </a:p>
        </p:txBody>
      </p:sp>
      <p:sp>
        <p:nvSpPr>
          <p:cNvPr id="7" name="Text 3"/>
          <p:cNvSpPr/>
          <p:nvPr/>
        </p:nvSpPr>
        <p:spPr>
          <a:xfrm>
            <a:off x="5962293" y="1881068"/>
            <a:ext cx="2983706" cy="303848"/>
          </a:xfrm>
          <a:prstGeom prst="rect">
            <a:avLst/>
          </a:prstGeom>
          <a:noFill/>
          <a:ln/>
        </p:spPr>
        <p:txBody>
          <a:bodyPr wrap="none" rtlCol="0" anchor="t"/>
          <a:lstStyle/>
          <a:p>
            <a:pPr marL="0" indent="0" algn="l">
              <a:lnSpc>
                <a:spcPts val="2393"/>
              </a:lnSpc>
              <a:buNone/>
            </a:pPr>
            <a:r>
              <a:rPr lang="en-US" sz="1914" dirty="0">
                <a:solidFill>
                  <a:srgbClr val="272525"/>
                </a:solidFill>
                <a:latin typeface="Gelasio" pitchFamily="34" charset="0"/>
                <a:ea typeface="Gelasio" pitchFamily="34" charset="-122"/>
                <a:cs typeface="Gelasio" pitchFamily="34" charset="-120"/>
              </a:rPr>
              <a:t>Impact of Countermeasures</a:t>
            </a:r>
            <a:endParaRPr lang="en-US" sz="1914" dirty="0"/>
          </a:p>
        </p:txBody>
      </p:sp>
      <p:sp>
        <p:nvSpPr>
          <p:cNvPr id="8" name="Text 4"/>
          <p:cNvSpPr/>
          <p:nvPr/>
        </p:nvSpPr>
        <p:spPr>
          <a:xfrm>
            <a:off x="5962293" y="2301597"/>
            <a:ext cx="3145155" cy="310991"/>
          </a:xfrm>
          <a:prstGeom prst="rect">
            <a:avLst/>
          </a:prstGeom>
          <a:noFill/>
          <a:ln/>
        </p:spPr>
        <p:txBody>
          <a:bodyPr wrap="none" rtlCol="0" anchor="t"/>
          <a:lstStyle/>
          <a:p>
            <a:pPr marL="0" indent="0" algn="l">
              <a:lnSpc>
                <a:spcPts val="2450"/>
              </a:lnSpc>
              <a:buNone/>
            </a:pPr>
            <a:r>
              <a:rPr lang="en-US" sz="1531" dirty="0">
                <a:solidFill>
                  <a:srgbClr val="272525"/>
                </a:solidFill>
                <a:latin typeface="Lato" pitchFamily="34" charset="0"/>
                <a:ea typeface="Lato" pitchFamily="34" charset="-122"/>
                <a:cs typeface="Lato" pitchFamily="34" charset="-120"/>
              </a:rPr>
              <a:t>Effective in reducing phishing attacks</a:t>
            </a:r>
            <a:endParaRPr lang="en-US" sz="1531" dirty="0"/>
          </a:p>
        </p:txBody>
      </p:sp>
      <p:sp>
        <p:nvSpPr>
          <p:cNvPr id="9" name="Shape 5"/>
          <p:cNvSpPr/>
          <p:nvPr/>
        </p:nvSpPr>
        <p:spPr>
          <a:xfrm>
            <a:off x="5816441" y="2965311"/>
            <a:ext cx="6068735" cy="19407"/>
          </a:xfrm>
          <a:prstGeom prst="roundRect">
            <a:avLst>
              <a:gd name="adj" fmla="val 450926"/>
            </a:avLst>
          </a:prstGeom>
          <a:solidFill>
            <a:srgbClr val="CECEC9"/>
          </a:solidFill>
          <a:ln/>
        </p:spPr>
      </p:sp>
      <p:pic>
        <p:nvPicPr>
          <p:cNvPr id="10" name="Image 2" descr="preencoded.png"/>
          <p:cNvPicPr>
            <a:picLocks noChangeAspect="1"/>
          </p:cNvPicPr>
          <p:nvPr/>
        </p:nvPicPr>
        <p:blipFill>
          <a:blip r:embed="rId5"/>
          <a:stretch>
            <a:fillRect/>
          </a:stretch>
        </p:blipFill>
        <p:spPr>
          <a:xfrm>
            <a:off x="3481626" y="3011091"/>
            <a:ext cx="3482935" cy="1635562"/>
          </a:xfrm>
          <a:prstGeom prst="rect">
            <a:avLst/>
          </a:prstGeom>
        </p:spPr>
      </p:pic>
      <p:sp>
        <p:nvSpPr>
          <p:cNvPr id="11" name="Text 6"/>
          <p:cNvSpPr/>
          <p:nvPr/>
        </p:nvSpPr>
        <p:spPr>
          <a:xfrm>
            <a:off x="4937760" y="3532227"/>
            <a:ext cx="135850" cy="388977"/>
          </a:xfrm>
          <a:prstGeom prst="rect">
            <a:avLst/>
          </a:prstGeom>
          <a:noFill/>
          <a:ln/>
        </p:spPr>
        <p:txBody>
          <a:bodyPr wrap="none" rtlCol="0" anchor="t"/>
          <a:lstStyle/>
          <a:p>
            <a:pPr marL="0" indent="0" algn="ctr">
              <a:lnSpc>
                <a:spcPts val="3063"/>
              </a:lnSpc>
              <a:buNone/>
            </a:pPr>
            <a:r>
              <a:rPr lang="en-US" sz="1914" dirty="0">
                <a:solidFill>
                  <a:srgbClr val="272525"/>
                </a:solidFill>
                <a:latin typeface="Gelasio" pitchFamily="34" charset="0"/>
                <a:ea typeface="Gelasio" pitchFamily="34" charset="-122"/>
                <a:cs typeface="Gelasio" pitchFamily="34" charset="-120"/>
              </a:rPr>
              <a:t>2</a:t>
            </a:r>
            <a:endParaRPr lang="en-US" sz="1914" dirty="0"/>
          </a:p>
        </p:txBody>
      </p:sp>
      <p:sp>
        <p:nvSpPr>
          <p:cNvPr id="12" name="Text 7"/>
          <p:cNvSpPr/>
          <p:nvPr/>
        </p:nvSpPr>
        <p:spPr>
          <a:xfrm>
            <a:off x="6724293" y="3361015"/>
            <a:ext cx="2430780" cy="303848"/>
          </a:xfrm>
          <a:prstGeom prst="rect">
            <a:avLst/>
          </a:prstGeom>
          <a:noFill/>
          <a:ln/>
        </p:spPr>
        <p:txBody>
          <a:bodyPr wrap="none" rtlCol="0" anchor="t"/>
          <a:lstStyle/>
          <a:p>
            <a:pPr marL="0" indent="0" algn="l">
              <a:lnSpc>
                <a:spcPts val="2393"/>
              </a:lnSpc>
              <a:buNone/>
            </a:pPr>
            <a:r>
              <a:rPr lang="en-US" sz="1914" dirty="0">
                <a:solidFill>
                  <a:srgbClr val="272525"/>
                </a:solidFill>
                <a:latin typeface="Gelasio" pitchFamily="34" charset="0"/>
                <a:ea typeface="Gelasio" pitchFamily="34" charset="-122"/>
                <a:cs typeface="Gelasio" pitchFamily="34" charset="-120"/>
              </a:rPr>
              <a:t>Challenges Faced</a:t>
            </a:r>
            <a:endParaRPr lang="en-US" sz="1914" dirty="0"/>
          </a:p>
        </p:txBody>
      </p:sp>
      <p:sp>
        <p:nvSpPr>
          <p:cNvPr id="13" name="Text 8"/>
          <p:cNvSpPr/>
          <p:nvPr/>
        </p:nvSpPr>
        <p:spPr>
          <a:xfrm>
            <a:off x="6724293" y="3781544"/>
            <a:ext cx="3762256" cy="310991"/>
          </a:xfrm>
          <a:prstGeom prst="rect">
            <a:avLst/>
          </a:prstGeom>
          <a:noFill/>
          <a:ln/>
        </p:spPr>
        <p:txBody>
          <a:bodyPr wrap="none" rtlCol="0" anchor="t"/>
          <a:lstStyle/>
          <a:p>
            <a:pPr marL="0" indent="0" algn="l">
              <a:lnSpc>
                <a:spcPts val="2450"/>
              </a:lnSpc>
              <a:buNone/>
            </a:pPr>
            <a:r>
              <a:rPr lang="en-US" sz="1531" dirty="0">
                <a:solidFill>
                  <a:srgbClr val="272525"/>
                </a:solidFill>
                <a:latin typeface="Lato" pitchFamily="34" charset="0"/>
                <a:ea typeface="Lato" pitchFamily="34" charset="-122"/>
                <a:cs typeface="Lato" pitchFamily="34" charset="-120"/>
              </a:rPr>
              <a:t>Continuous evolution of phishing techniques</a:t>
            </a:r>
            <a:endParaRPr lang="en-US" sz="1531" dirty="0"/>
          </a:p>
        </p:txBody>
      </p:sp>
      <p:sp>
        <p:nvSpPr>
          <p:cNvPr id="14" name="Shape 9"/>
          <p:cNvSpPr/>
          <p:nvPr/>
        </p:nvSpPr>
        <p:spPr>
          <a:xfrm>
            <a:off x="6578441" y="4445258"/>
            <a:ext cx="5306735" cy="19407"/>
          </a:xfrm>
          <a:prstGeom prst="roundRect">
            <a:avLst>
              <a:gd name="adj" fmla="val 450926"/>
            </a:avLst>
          </a:prstGeom>
          <a:solidFill>
            <a:srgbClr val="CECEC9"/>
          </a:solidFill>
          <a:ln/>
        </p:spPr>
      </p:sp>
      <p:pic>
        <p:nvPicPr>
          <p:cNvPr id="15" name="Image 3" descr="preencoded.png"/>
          <p:cNvPicPr>
            <a:picLocks noChangeAspect="1"/>
          </p:cNvPicPr>
          <p:nvPr/>
        </p:nvPicPr>
        <p:blipFill>
          <a:blip r:embed="rId6"/>
          <a:stretch>
            <a:fillRect/>
          </a:stretch>
        </p:blipFill>
        <p:spPr>
          <a:xfrm>
            <a:off x="2719507" y="4491038"/>
            <a:ext cx="5224343" cy="1635562"/>
          </a:xfrm>
          <a:prstGeom prst="rect">
            <a:avLst/>
          </a:prstGeom>
        </p:spPr>
      </p:pic>
      <p:sp>
        <p:nvSpPr>
          <p:cNvPr id="16" name="Text 10"/>
          <p:cNvSpPr/>
          <p:nvPr/>
        </p:nvSpPr>
        <p:spPr>
          <a:xfrm>
            <a:off x="4938593" y="5012174"/>
            <a:ext cx="134183" cy="388977"/>
          </a:xfrm>
          <a:prstGeom prst="rect">
            <a:avLst/>
          </a:prstGeom>
          <a:noFill/>
          <a:ln/>
        </p:spPr>
        <p:txBody>
          <a:bodyPr wrap="none" rtlCol="0" anchor="t"/>
          <a:lstStyle/>
          <a:p>
            <a:pPr marL="0" indent="0" algn="ctr">
              <a:lnSpc>
                <a:spcPts val="3063"/>
              </a:lnSpc>
              <a:buNone/>
            </a:pPr>
            <a:r>
              <a:rPr lang="en-US" sz="1914" dirty="0">
                <a:solidFill>
                  <a:srgbClr val="272525"/>
                </a:solidFill>
                <a:latin typeface="Gelasio" pitchFamily="34" charset="0"/>
                <a:ea typeface="Gelasio" pitchFamily="34" charset="-122"/>
                <a:cs typeface="Gelasio" pitchFamily="34" charset="-120"/>
              </a:rPr>
              <a:t>3</a:t>
            </a:r>
            <a:endParaRPr lang="en-US" sz="1914" dirty="0"/>
          </a:p>
        </p:txBody>
      </p:sp>
      <p:sp>
        <p:nvSpPr>
          <p:cNvPr id="17" name="Text 11"/>
          <p:cNvSpPr/>
          <p:nvPr/>
        </p:nvSpPr>
        <p:spPr>
          <a:xfrm>
            <a:off x="7486293" y="4685467"/>
            <a:ext cx="2735937" cy="303848"/>
          </a:xfrm>
          <a:prstGeom prst="rect">
            <a:avLst/>
          </a:prstGeom>
          <a:noFill/>
          <a:ln/>
        </p:spPr>
        <p:txBody>
          <a:bodyPr wrap="none" rtlCol="0" anchor="t"/>
          <a:lstStyle/>
          <a:p>
            <a:pPr marL="0" indent="0" algn="l">
              <a:lnSpc>
                <a:spcPts val="2393"/>
              </a:lnSpc>
              <a:buNone/>
            </a:pPr>
            <a:r>
              <a:rPr lang="en-US" sz="1914" dirty="0">
                <a:solidFill>
                  <a:srgbClr val="272525"/>
                </a:solidFill>
                <a:latin typeface="Gelasio" pitchFamily="34" charset="0"/>
                <a:ea typeface="Gelasio" pitchFamily="34" charset="-122"/>
                <a:cs typeface="Gelasio" pitchFamily="34" charset="-120"/>
              </a:rPr>
              <a:t>Importance of Awareness</a:t>
            </a:r>
            <a:endParaRPr lang="en-US" sz="1914" dirty="0"/>
          </a:p>
        </p:txBody>
      </p:sp>
      <p:sp>
        <p:nvSpPr>
          <p:cNvPr id="18" name="Text 12"/>
          <p:cNvSpPr/>
          <p:nvPr/>
        </p:nvSpPr>
        <p:spPr>
          <a:xfrm>
            <a:off x="7486293" y="5105995"/>
            <a:ext cx="4253032" cy="621983"/>
          </a:xfrm>
          <a:prstGeom prst="rect">
            <a:avLst/>
          </a:prstGeom>
          <a:noFill/>
          <a:ln/>
        </p:spPr>
        <p:txBody>
          <a:bodyPr wrap="square" rtlCol="0" anchor="t"/>
          <a:lstStyle/>
          <a:p>
            <a:pPr marL="0" indent="0" algn="l">
              <a:lnSpc>
                <a:spcPts val="2450"/>
              </a:lnSpc>
              <a:buNone/>
            </a:pPr>
            <a:r>
              <a:rPr lang="en-US" sz="1531" dirty="0">
                <a:solidFill>
                  <a:srgbClr val="272525"/>
                </a:solidFill>
                <a:latin typeface="Lato" pitchFamily="34" charset="0"/>
                <a:ea typeface="Lato" pitchFamily="34" charset="-122"/>
                <a:cs typeface="Lato" pitchFamily="34" charset="-120"/>
              </a:rPr>
              <a:t>Empowering users to recognize and report phishing attempts</a:t>
            </a:r>
            <a:endParaRPr lang="en-US" sz="1531" dirty="0"/>
          </a:p>
        </p:txBody>
      </p:sp>
      <p:sp>
        <p:nvSpPr>
          <p:cNvPr id="19" name="Text 13"/>
          <p:cNvSpPr/>
          <p:nvPr/>
        </p:nvSpPr>
        <p:spPr>
          <a:xfrm>
            <a:off x="2696528" y="6141125"/>
            <a:ext cx="9237226" cy="1554956"/>
          </a:xfrm>
          <a:prstGeom prst="rect">
            <a:avLst/>
          </a:prstGeom>
          <a:noFill/>
          <a:ln/>
        </p:spPr>
        <p:txBody>
          <a:bodyPr wrap="square" rtlCol="0" anchor="t"/>
          <a:lstStyle/>
          <a:p>
            <a:pPr marL="0" indent="0">
              <a:lnSpc>
                <a:spcPts val="2450"/>
              </a:lnSpc>
              <a:buNone/>
            </a:pPr>
            <a:r>
              <a:rPr lang="en-US" sz="1531" dirty="0">
                <a:solidFill>
                  <a:srgbClr val="272525"/>
                </a:solidFill>
                <a:latin typeface="Lato" pitchFamily="34" charset="0"/>
                <a:ea typeface="Lato" pitchFamily="34" charset="-122"/>
                <a:cs typeface="Lato" pitchFamily="34" charset="-120"/>
              </a:rPr>
              <a:t>In conclusion, the analysis of real-world phishing attacks has shed light on the impact of countermeasures in reducing the success rate of these attacks. However, the challenges posed by the continuous evolution of phishing techniques emphasize the importance of raising awareness and empowering users to recognize and report phishing attempts. This holistic approach plays a vital role in mitigating the threat of phishing in the wild.</a:t>
            </a:r>
            <a:endParaRPr lang="en-US" sz="1531" dirty="0"/>
          </a:p>
        </p:txBody>
      </p:sp>
      <p:pic>
        <p:nvPicPr>
          <p:cNvPr id="20"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934760"/>
            <a:ext cx="555498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Future Scope</a:t>
            </a:r>
            <a:endParaRPr lang="en-US" sz="4374" dirty="0"/>
          </a:p>
        </p:txBody>
      </p:sp>
      <p:pic>
        <p:nvPicPr>
          <p:cNvPr id="6" name="Image 2" descr="preencoded.png"/>
          <p:cNvPicPr>
            <a:picLocks noChangeAspect="1"/>
          </p:cNvPicPr>
          <p:nvPr/>
        </p:nvPicPr>
        <p:blipFill>
          <a:blip r:embed="rId5"/>
          <a:stretch>
            <a:fillRect/>
          </a:stretch>
        </p:blipFill>
        <p:spPr>
          <a:xfrm>
            <a:off x="833199" y="1962388"/>
            <a:ext cx="1110972" cy="1777484"/>
          </a:xfrm>
          <a:prstGeom prst="rect">
            <a:avLst/>
          </a:prstGeom>
        </p:spPr>
      </p:pic>
      <p:sp>
        <p:nvSpPr>
          <p:cNvPr id="7" name="Text 2"/>
          <p:cNvSpPr/>
          <p:nvPr/>
        </p:nvSpPr>
        <p:spPr>
          <a:xfrm>
            <a:off x="2277428" y="2184559"/>
            <a:ext cx="277749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Advanced Training</a:t>
            </a:r>
            <a:endParaRPr lang="en-US" sz="2187" dirty="0"/>
          </a:p>
        </p:txBody>
      </p:sp>
      <p:sp>
        <p:nvSpPr>
          <p:cNvPr id="8" name="Text 3"/>
          <p:cNvSpPr/>
          <p:nvPr/>
        </p:nvSpPr>
        <p:spPr>
          <a:xfrm>
            <a:off x="2277428" y="2664976"/>
            <a:ext cx="7862173" cy="355402"/>
          </a:xfrm>
          <a:prstGeom prst="rect">
            <a:avLst/>
          </a:prstGeom>
          <a:noFill/>
          <a:ln/>
        </p:spPr>
        <p:txBody>
          <a:bodyPr wrap="non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Develop advanced phishing detection training with AI and machine learning.</a:t>
            </a:r>
            <a:endParaRPr lang="en-US" sz="1750" dirty="0"/>
          </a:p>
        </p:txBody>
      </p:sp>
      <p:pic>
        <p:nvPicPr>
          <p:cNvPr id="9" name="Image 3" descr="preencoded.png"/>
          <p:cNvPicPr>
            <a:picLocks noChangeAspect="1"/>
          </p:cNvPicPr>
          <p:nvPr/>
        </p:nvPicPr>
        <p:blipFill>
          <a:blip r:embed="rId6"/>
          <a:stretch>
            <a:fillRect/>
          </a:stretch>
        </p:blipFill>
        <p:spPr>
          <a:xfrm>
            <a:off x="833199" y="3739872"/>
            <a:ext cx="1110972" cy="1777484"/>
          </a:xfrm>
          <a:prstGeom prst="rect">
            <a:avLst/>
          </a:prstGeom>
        </p:spPr>
      </p:pic>
      <p:sp>
        <p:nvSpPr>
          <p:cNvPr id="10" name="Text 4"/>
          <p:cNvSpPr/>
          <p:nvPr/>
        </p:nvSpPr>
        <p:spPr>
          <a:xfrm>
            <a:off x="2277428" y="3962043"/>
            <a:ext cx="277749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Behavioral Analysis</a:t>
            </a:r>
            <a:endParaRPr lang="en-US" sz="2187" dirty="0"/>
          </a:p>
        </p:txBody>
      </p:sp>
      <p:sp>
        <p:nvSpPr>
          <p:cNvPr id="11" name="Text 5"/>
          <p:cNvSpPr/>
          <p:nvPr/>
        </p:nvSpPr>
        <p:spPr>
          <a:xfrm>
            <a:off x="2277428" y="4442460"/>
            <a:ext cx="7862173" cy="355402"/>
          </a:xfrm>
          <a:prstGeom prst="rect">
            <a:avLst/>
          </a:prstGeom>
          <a:noFill/>
          <a:ln/>
        </p:spPr>
        <p:txBody>
          <a:bodyPr wrap="non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Implement behavioral analysis techniques to identify evolving phishing strategies.</a:t>
            </a:r>
            <a:endParaRPr lang="en-US" sz="1750" dirty="0"/>
          </a:p>
        </p:txBody>
      </p:sp>
      <p:pic>
        <p:nvPicPr>
          <p:cNvPr id="12" name="Image 4" descr="preencoded.png"/>
          <p:cNvPicPr>
            <a:picLocks noChangeAspect="1"/>
          </p:cNvPicPr>
          <p:nvPr/>
        </p:nvPicPr>
        <p:blipFill>
          <a:blip r:embed="rId7"/>
          <a:stretch>
            <a:fillRect/>
          </a:stretch>
        </p:blipFill>
        <p:spPr>
          <a:xfrm>
            <a:off x="833199" y="5517356"/>
            <a:ext cx="1110972" cy="1777484"/>
          </a:xfrm>
          <a:prstGeom prst="rect">
            <a:avLst/>
          </a:prstGeom>
        </p:spPr>
      </p:pic>
      <p:sp>
        <p:nvSpPr>
          <p:cNvPr id="13" name="Text 6"/>
          <p:cNvSpPr/>
          <p:nvPr/>
        </p:nvSpPr>
        <p:spPr>
          <a:xfrm>
            <a:off x="2277428" y="5739527"/>
            <a:ext cx="277749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Real-time Response</a:t>
            </a:r>
            <a:endParaRPr lang="en-US" sz="2187" dirty="0"/>
          </a:p>
        </p:txBody>
      </p:sp>
      <p:sp>
        <p:nvSpPr>
          <p:cNvPr id="14" name="Text 7"/>
          <p:cNvSpPr/>
          <p:nvPr/>
        </p:nvSpPr>
        <p:spPr>
          <a:xfrm>
            <a:off x="2277428" y="6219944"/>
            <a:ext cx="7862173" cy="355402"/>
          </a:xfrm>
          <a:prstGeom prst="rect">
            <a:avLst/>
          </a:prstGeom>
          <a:noFill/>
          <a:ln/>
        </p:spPr>
        <p:txBody>
          <a:bodyPr wrap="non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Design real-time phishing attack response systems for immediate action.</a:t>
            </a:r>
            <a:endParaRPr lang="en-US" sz="1750" dirty="0"/>
          </a:p>
        </p:txBody>
      </p:sp>
      <p:pic>
        <p:nvPicPr>
          <p:cNvPr id="15" name="Image 5" descr="preencoded.png">
            <a:hlinkClick r:id="rId8"/>
          </p:cNvPr>
          <p:cNvPicPr>
            <a:picLocks noChangeAspect="1"/>
          </p:cNvPicPr>
          <p:nvPr/>
        </p:nvPicPr>
        <p:blipFill>
          <a:blip r:embed="rId9"/>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2360</TotalTime>
  <Words>492</Words>
  <Application>Microsoft Office PowerPoint</Application>
  <PresentationFormat>Custom</PresentationFormat>
  <Paragraphs>68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Gelasio</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Mohamed Fahim</cp:lastModifiedBy>
  <cp:revision>2</cp:revision>
  <dcterms:created xsi:type="dcterms:W3CDTF">2024-04-03T09:10:13Z</dcterms:created>
  <dcterms:modified xsi:type="dcterms:W3CDTF">2024-04-05T00:31:38Z</dcterms:modified>
</cp:coreProperties>
</file>